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media/image13.jpg" ContentType="image/png"/>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4" r:id="rId1"/>
    <p:sldMasterId id="2147483721" r:id="rId2"/>
    <p:sldMasterId id="2147483739" r:id="rId3"/>
    <p:sldMasterId id="2147483751" r:id="rId4"/>
  </p:sldMasterIdLst>
  <p:notesMasterIdLst>
    <p:notesMasterId r:id="rId37"/>
  </p:notesMasterIdLst>
  <p:sldIdLst>
    <p:sldId id="256" r:id="rId5"/>
    <p:sldId id="968" r:id="rId6"/>
    <p:sldId id="912" r:id="rId7"/>
    <p:sldId id="970" r:id="rId8"/>
    <p:sldId id="375" r:id="rId9"/>
    <p:sldId id="384" r:id="rId10"/>
    <p:sldId id="408" r:id="rId11"/>
    <p:sldId id="409" r:id="rId12"/>
    <p:sldId id="305" r:id="rId13"/>
    <p:sldId id="407" r:id="rId14"/>
    <p:sldId id="410" r:id="rId15"/>
    <p:sldId id="414" r:id="rId16"/>
    <p:sldId id="411" r:id="rId17"/>
    <p:sldId id="415" r:id="rId18"/>
    <p:sldId id="416" r:id="rId19"/>
    <p:sldId id="417" r:id="rId20"/>
    <p:sldId id="418" r:id="rId21"/>
    <p:sldId id="419" r:id="rId22"/>
    <p:sldId id="420" r:id="rId23"/>
    <p:sldId id="422" r:id="rId24"/>
    <p:sldId id="421" r:id="rId25"/>
    <p:sldId id="971" r:id="rId26"/>
    <p:sldId id="257" r:id="rId27"/>
    <p:sldId id="973" r:id="rId28"/>
    <p:sldId id="974" r:id="rId29"/>
    <p:sldId id="259" r:id="rId30"/>
    <p:sldId id="260" r:id="rId31"/>
    <p:sldId id="261" r:id="rId32"/>
    <p:sldId id="262" r:id="rId33"/>
    <p:sldId id="263" r:id="rId34"/>
    <p:sldId id="975" r:id="rId35"/>
    <p:sldId id="427" r:id="rId36"/>
  </p:sldIdLst>
  <p:sldSz cx="9144000" cy="6858000" type="screen4x3"/>
  <p:notesSz cx="7315200" cy="9601200"/>
  <p:embeddedFontLst>
    <p:embeddedFont>
      <p:font typeface="Arial Nova" panose="020B0604020202020204" pitchFamily="34" charset="0"/>
      <p:regular r:id="rId38"/>
      <p:bold r:id="rId39"/>
      <p:italic r:id="rId40"/>
      <p:boldItalic r:id="rId41"/>
    </p:embeddedFont>
    <p:embeddedFont>
      <p:font typeface="Arial Nova Light" panose="020B0304020202020204" pitchFamily="34" charset="0"/>
      <p:regular r:id="rId42"/>
      <p:italic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Century Gothic" panose="020B0502020202020204" pitchFamily="34" charset="0"/>
      <p:regular r:id="rId50"/>
      <p:bold r:id="rId51"/>
      <p:italic r:id="rId52"/>
      <p:boldItalic r:id="rId53"/>
    </p:embeddedFont>
    <p:embeddedFont>
      <p:font typeface="Franklin Gothic Book" panose="020B0503020102020204" pitchFamily="34" charset="0"/>
      <p:regular r:id="rId54"/>
      <p:italic r:id="rId55"/>
    </p:embeddedFont>
    <p:embeddedFont>
      <p:font typeface="Sagona ExtraLight" panose="02020303050505020204" pitchFamily="18" charset="0"/>
      <p:regular r:id="rId56"/>
      <p:italic r:id="rId57"/>
    </p:embeddedFont>
    <p:embeddedFont>
      <p:font typeface="Speak Pro" panose="020B0604020202020204" pitchFamily="34" charset="0"/>
      <p:regular r:id="rId58"/>
      <p:bold r:id="rId59"/>
      <p:italic r:id="rId60"/>
      <p:boldItalic r:id="rId61"/>
    </p:embeddedFont>
    <p:embeddedFont>
      <p:font typeface="Wingdings 3" panose="05040102010807070707" pitchFamily="18" charset="2"/>
      <p:regular r:id="rId62"/>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D73"/>
    <a:srgbClr val="000000"/>
    <a:srgbClr val="AC162C"/>
    <a:srgbClr val="212637"/>
    <a:srgbClr val="AC162D"/>
    <a:srgbClr val="AC2D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autoAdjust="0"/>
    <p:restoredTop sz="94714"/>
  </p:normalViewPr>
  <p:slideViewPr>
    <p:cSldViewPr snapToObjects="1">
      <p:cViewPr varScale="1">
        <p:scale>
          <a:sx n="75" d="100"/>
          <a:sy n="75" d="100"/>
        </p:scale>
        <p:origin x="757" y="45"/>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24" tIns="48313" rIns="96624" bIns="48313" rtlCol="0"/>
          <a:lstStyle>
            <a:lvl1pPr algn="l">
              <a:defRPr sz="12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24" tIns="48313" rIns="96624" bIns="48313" rtlCol="0"/>
          <a:lstStyle>
            <a:lvl1pPr algn="r">
              <a:defRPr sz="1200"/>
            </a:lvl1pPr>
          </a:lstStyle>
          <a:p>
            <a:fld id="{088D3441-DA05-44A0-8A37-6E42E7EC1A88}" type="datetimeFigureOut">
              <a:rPr lang="en-US" smtClean="0"/>
              <a:t>10/12/2021</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24" tIns="48313" rIns="96624" bIns="48313"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24" tIns="48313" rIns="96624" bIns="4831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7"/>
            <a:ext cx="3169920" cy="481726"/>
          </a:xfrm>
          <a:prstGeom prst="rect">
            <a:avLst/>
          </a:prstGeom>
        </p:spPr>
        <p:txBody>
          <a:bodyPr vert="horz" lIns="96624" tIns="48313" rIns="96624" bIns="4831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7"/>
            <a:ext cx="3169920" cy="481726"/>
          </a:xfrm>
          <a:prstGeom prst="rect">
            <a:avLst/>
          </a:prstGeom>
        </p:spPr>
        <p:txBody>
          <a:bodyPr vert="horz" lIns="96624" tIns="48313" rIns="96624" bIns="48313" rtlCol="0" anchor="b"/>
          <a:lstStyle>
            <a:lvl1pPr algn="r">
              <a:defRPr sz="1200"/>
            </a:lvl1pPr>
          </a:lstStyle>
          <a:p>
            <a:fld id="{CA34EDB6-E26E-4A73-98A3-887B30DC9FAF}" type="slidenum">
              <a:rPr lang="en-US" smtClean="0"/>
              <a:t>‹#›</a:t>
            </a:fld>
            <a:endParaRPr lang="en-US" dirty="0"/>
          </a:p>
        </p:txBody>
      </p:sp>
    </p:spTree>
    <p:extLst>
      <p:ext uri="{BB962C8B-B14F-4D97-AF65-F5344CB8AC3E}">
        <p14:creationId xmlns:p14="http://schemas.microsoft.com/office/powerpoint/2010/main" val="2474366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B2091-ABAD-468D-95BC-DA41D94029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15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Reductions in suspension notices:</a:t>
            </a:r>
          </a:p>
          <a:p>
            <a:pPr marL="171450" indent="-171450">
              <a:buFontTx/>
              <a:buChar char="-"/>
            </a:pPr>
            <a:r>
              <a:rPr lang="en-US" dirty="0"/>
              <a:t>Civil Traffic suspension notices are down 8.6% in FY2021 compared to FY2019 – pre-COVID.</a:t>
            </a:r>
          </a:p>
          <a:p>
            <a:pPr marL="171450" indent="-171450">
              <a:buFontTx/>
              <a:buChar char="-"/>
            </a:pPr>
            <a:endParaRPr lang="en-US" dirty="0"/>
          </a:p>
          <a:p>
            <a:pPr marL="171450" indent="-171450">
              <a:buFontTx/>
              <a:buChar char="-"/>
            </a:pPr>
            <a:endParaRPr lang="en-US" dirty="0"/>
          </a:p>
          <a:p>
            <a:r>
              <a:rPr lang="en-US" dirty="0"/>
              <a:t>Failure to enter into a payment plan:</a:t>
            </a:r>
          </a:p>
          <a:p>
            <a:pPr marL="171450" indent="-171450">
              <a:buFontTx/>
              <a:buChar char="-"/>
            </a:pPr>
            <a:r>
              <a:rPr lang="en-US" dirty="0"/>
              <a:t>The number of cases where there was a failure to enter into a payment plan has gone down 44% in FY2021 compared to FY2019.</a:t>
            </a:r>
          </a:p>
          <a:p>
            <a:pPr marL="171450" indent="-171450">
              <a:buFontTx/>
              <a:buChar char="-"/>
            </a:pPr>
            <a:r>
              <a:rPr lang="en-US" dirty="0"/>
              <a:t>The significance of this number may be due in part to COVID – we have processed cases from the previous fiscal year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B2091-ABAD-468D-95BC-DA41D94029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902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411480" y="1393507"/>
            <a:ext cx="8345329" cy="4397693"/>
          </a:xfrm>
          <a:prstGeom prst="rect">
            <a:avLst/>
          </a:prstGeom>
        </p:spPr>
        <p:txBody>
          <a:bodyPr lIns="91439" tIns="45719" rIns="91439" bIns="45719" anchor="t">
            <a:noAutofit/>
          </a:bodyPr>
          <a:lstStyle>
            <a:lvl1pPr>
              <a:defRPr sz="2500">
                <a:solidFill>
                  <a:srgbClr val="002D73"/>
                </a:solidFill>
                <a:latin typeface="Franklin Gothic Book" panose="020B0503020102020204" pitchFamily="34" charset="0"/>
              </a:defRPr>
            </a:lvl1pPr>
          </a:lstStyle>
          <a:p>
            <a:r>
              <a:rPr lang="en-US" dirty="0"/>
              <a:t>Click icon to add picture</a:t>
            </a:r>
            <a:endParaRPr dirty="0"/>
          </a:p>
        </p:txBody>
      </p:sp>
      <p:sp>
        <p:nvSpPr>
          <p:cNvPr id="3" name="Title 1">
            <a:extLst>
              <a:ext uri="{FF2B5EF4-FFF2-40B4-BE49-F238E27FC236}">
                <a16:creationId xmlns:a16="http://schemas.microsoft.com/office/drawing/2014/main" id="{DF5F7A34-ECBF-40E1-8610-14E103909F7C}"/>
              </a:ext>
            </a:extLst>
          </p:cNvPr>
          <p:cNvSpPr>
            <a:spLocks noGrp="1"/>
          </p:cNvSpPr>
          <p:nvPr>
            <p:ph type="title"/>
          </p:nvPr>
        </p:nvSpPr>
        <p:spPr>
          <a:xfrm>
            <a:off x="411480" y="342898"/>
            <a:ext cx="8358188" cy="804999"/>
          </a:xfrm>
        </p:spPr>
        <p:txBody>
          <a:bodyPr>
            <a:normAutofit/>
          </a:bodyPr>
          <a:lstStyle>
            <a:lvl1pPr>
              <a:defRPr sz="3500" b="0">
                <a:solidFill>
                  <a:schemeClr val="bg1"/>
                </a:solidFill>
                <a:latin typeface="Franklin Gothic Book" panose="020B0503020102020204" pitchFamily="34" charset="0"/>
              </a:defRPr>
            </a:lvl1pPr>
          </a:lstStyle>
          <a:p>
            <a:r>
              <a:rPr lang="en-US" dirty="0"/>
              <a:t>Click to edit Master title style</a:t>
            </a:r>
          </a:p>
        </p:txBody>
      </p:sp>
    </p:spTree>
    <p:extLst>
      <p:ext uri="{BB962C8B-B14F-4D97-AF65-F5344CB8AC3E}">
        <p14:creationId xmlns:p14="http://schemas.microsoft.com/office/powerpoint/2010/main" val="227543729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3159" y="685801"/>
            <a:ext cx="3703241"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AD10B1-B64C-4166-8644-F1EBAAF0D42F}"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5215CA-A746-4C9A-993D-27C779F9F853}" type="slidenum">
              <a:rPr lang="en-US" smtClean="0"/>
              <a:t>‹#›</a:t>
            </a:fld>
            <a:endParaRPr lang="en-US"/>
          </a:p>
        </p:txBody>
      </p:sp>
    </p:spTree>
    <p:extLst>
      <p:ext uri="{BB962C8B-B14F-4D97-AF65-F5344CB8AC3E}">
        <p14:creationId xmlns:p14="http://schemas.microsoft.com/office/powerpoint/2010/main" val="3397227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29061" y="685800"/>
            <a:ext cx="3487340"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3159" y="1270529"/>
            <a:ext cx="3703241"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59299" y="685800"/>
            <a:ext cx="3498851"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354909" y="1262062"/>
            <a:ext cx="3696891"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AD10B1-B64C-4166-8644-F1EBAAF0D42F}" type="datetimeFigureOut">
              <a:rPr lang="en-US" smtClean="0"/>
              <a:t>10/12/2021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5215CA-A746-4C9A-993D-27C779F9F853}" type="slidenum">
              <a:rPr lang="en-US" smtClean="0"/>
              <a:t>‹#›</a:t>
            </a:fld>
            <a:endParaRPr lang="en-US"/>
          </a:p>
        </p:txBody>
      </p:sp>
    </p:spTree>
    <p:extLst>
      <p:ext uri="{BB962C8B-B14F-4D97-AF65-F5344CB8AC3E}">
        <p14:creationId xmlns:p14="http://schemas.microsoft.com/office/powerpoint/2010/main" val="3520079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AD10B1-B64C-4166-8644-F1EBAAF0D42F}" type="datetimeFigureOut">
              <a:rPr lang="en-US" smtClean="0"/>
              <a:t>10/12/2021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5215CA-A746-4C9A-993D-27C779F9F853}" type="slidenum">
              <a:rPr lang="en-US" smtClean="0"/>
              <a:t>‹#›</a:t>
            </a:fld>
            <a:endParaRPr lang="en-US"/>
          </a:p>
        </p:txBody>
      </p:sp>
    </p:spTree>
    <p:extLst>
      <p:ext uri="{BB962C8B-B14F-4D97-AF65-F5344CB8AC3E}">
        <p14:creationId xmlns:p14="http://schemas.microsoft.com/office/powerpoint/2010/main" val="1131848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D10B1-B64C-4166-8644-F1EBAAF0D42F}" type="datetimeFigureOut">
              <a:rPr lang="en-US" smtClean="0"/>
              <a:t>10/12/2021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5215CA-A746-4C9A-993D-27C779F9F853}" type="slidenum">
              <a:rPr lang="en-US" smtClean="0"/>
              <a:t>‹#›</a:t>
            </a:fld>
            <a:endParaRPr lang="en-US"/>
          </a:p>
        </p:txBody>
      </p:sp>
    </p:spTree>
    <p:extLst>
      <p:ext uri="{BB962C8B-B14F-4D97-AF65-F5344CB8AC3E}">
        <p14:creationId xmlns:p14="http://schemas.microsoft.com/office/powerpoint/2010/main" val="3577341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norm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513159" y="685800"/>
            <a:ext cx="44577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13759" y="2209800"/>
            <a:ext cx="2743200" cy="2091267"/>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BAD10B1-B64C-4166-8644-F1EBAAF0D42F}"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5215CA-A746-4C9A-993D-27C779F9F853}" type="slidenum">
              <a:rPr lang="en-US" smtClean="0"/>
              <a:t>‹#›</a:t>
            </a:fld>
            <a:endParaRPr lang="en-US"/>
          </a:p>
        </p:txBody>
      </p:sp>
    </p:spTree>
    <p:extLst>
      <p:ext uri="{BB962C8B-B14F-4D97-AF65-F5344CB8AC3E}">
        <p14:creationId xmlns:p14="http://schemas.microsoft.com/office/powerpoint/2010/main" val="3081641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normAutofit/>
          </a:bodyPr>
          <a:lstStyle>
            <a:lvl1pPr algn="l">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1759"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3542109" y="2777067"/>
            <a:ext cx="4516041" cy="2048933"/>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BAD10B1-B64C-4166-8644-F1EBAAF0D42F}"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5215CA-A746-4C9A-993D-27C779F9F853}" type="slidenum">
              <a:rPr lang="en-US" smtClean="0"/>
              <a:t>‹#›</a:t>
            </a:fld>
            <a:endParaRPr lang="en-US"/>
          </a:p>
        </p:txBody>
      </p:sp>
    </p:spTree>
    <p:extLst>
      <p:ext uri="{BB962C8B-B14F-4D97-AF65-F5344CB8AC3E}">
        <p14:creationId xmlns:p14="http://schemas.microsoft.com/office/powerpoint/2010/main" val="1963315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514350"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6BAD10B1-B64C-4166-8644-F1EBAAF0D42F}" type="datetimeFigureOut">
              <a:rPr lang="en-US" smtClean="0"/>
              <a:t>10/12/2021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5215CA-A746-4C9A-993D-27C779F9F853}" type="slidenum">
              <a:rPr lang="en-US" smtClean="0"/>
              <a:t>‹#›</a:t>
            </a:fld>
            <a:endParaRPr lang="en-US"/>
          </a:p>
        </p:txBody>
      </p:sp>
    </p:spTree>
    <p:extLst>
      <p:ext uri="{BB962C8B-B14F-4D97-AF65-F5344CB8AC3E}">
        <p14:creationId xmlns:p14="http://schemas.microsoft.com/office/powerpoint/2010/main" val="4180646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nchor="ctr">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59" y="4114800"/>
            <a:ext cx="6401991" cy="187960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D10B1-B64C-4166-8644-F1EBAAF0D42F}"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215CA-A746-4C9A-993D-27C779F9F853}" type="slidenum">
              <a:rPr lang="en-US" smtClean="0"/>
              <a:t>‹#›</a:t>
            </a:fld>
            <a:endParaRPr lang="en-US"/>
          </a:p>
        </p:txBody>
      </p:sp>
    </p:spTree>
    <p:extLst>
      <p:ext uri="{BB962C8B-B14F-4D97-AF65-F5344CB8AC3E}">
        <p14:creationId xmlns:p14="http://schemas.microsoft.com/office/powerpoint/2010/main" val="4259021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685800"/>
            <a:ext cx="6858001" cy="27432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84659" y="3429000"/>
            <a:ext cx="6400800"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13160" y="4301068"/>
            <a:ext cx="6400800" cy="1684865"/>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D10B1-B64C-4166-8644-F1EBAAF0D42F}"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215CA-A746-4C9A-993D-27C779F9F853}" type="slidenum">
              <a:rPr lang="en-US" smtClean="0"/>
              <a:t>‹#›</a:t>
            </a:fld>
            <a:endParaRPr lang="en-US"/>
          </a:p>
        </p:txBody>
      </p:sp>
      <p:sp>
        <p:nvSpPr>
          <p:cNvPr id="14" name="TextBox 13"/>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1888751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D10B1-B64C-4166-8644-F1EBAAF0D42F}"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215CA-A746-4C9A-993D-27C779F9F853}" type="slidenum">
              <a:rPr lang="en-US" smtClean="0"/>
              <a:t>‹#›</a:t>
            </a:fld>
            <a:endParaRPr lang="en-US"/>
          </a:p>
        </p:txBody>
      </p:sp>
    </p:spTree>
    <p:extLst>
      <p:ext uri="{BB962C8B-B14F-4D97-AF65-F5344CB8AC3E}">
        <p14:creationId xmlns:p14="http://schemas.microsoft.com/office/powerpoint/2010/main" val="170676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hape 75">
            <a:extLst>
              <a:ext uri="{FF2B5EF4-FFF2-40B4-BE49-F238E27FC236}">
                <a16:creationId xmlns:a16="http://schemas.microsoft.com/office/drawing/2014/main" id="{4EC06F66-CE8C-40D8-95DA-25EC3615EB9D}"/>
              </a:ext>
            </a:extLst>
          </p:cNvPr>
          <p:cNvSpPr>
            <a:spLocks noGrp="1"/>
          </p:cNvSpPr>
          <p:nvPr>
            <p:ph type="body" idx="1"/>
          </p:nvPr>
        </p:nvSpPr>
        <p:spPr>
          <a:xfrm>
            <a:off x="411480" y="1393031"/>
            <a:ext cx="8358188" cy="4393406"/>
          </a:xfrm>
          <a:prstGeom prst="rect">
            <a:avLst/>
          </a:prstGeom>
        </p:spPr>
        <p:txBody>
          <a:bodyPr/>
          <a:lstStyle>
            <a:lvl1pPr>
              <a:defRPr sz="2500">
                <a:solidFill>
                  <a:srgbClr val="090E74"/>
                </a:solidFill>
                <a:latin typeface="Franklin Gothic Book" panose="020B0503020102020204" pitchFamily="34" charset="0"/>
              </a:defRPr>
            </a:lvl1pPr>
            <a:lvl2pPr>
              <a:defRPr sz="2500">
                <a:solidFill>
                  <a:srgbClr val="090E74"/>
                </a:solidFill>
                <a:latin typeface="Franklin Gothic Book" panose="020B0503020102020204" pitchFamily="34" charset="0"/>
              </a:defRPr>
            </a:lvl2pPr>
            <a:lvl3pPr>
              <a:defRPr sz="2500">
                <a:solidFill>
                  <a:srgbClr val="090E74"/>
                </a:solidFill>
                <a:latin typeface="Franklin Gothic Book" panose="020B0503020102020204" pitchFamily="34" charset="0"/>
              </a:defRPr>
            </a:lvl3pPr>
            <a:lvl4pPr>
              <a:defRPr sz="2500">
                <a:solidFill>
                  <a:srgbClr val="090E74"/>
                </a:solidFill>
                <a:latin typeface="Franklin Gothic Book" panose="020B0503020102020204" pitchFamily="34" charset="0"/>
              </a:defRPr>
            </a:lvl4pPr>
            <a:lvl5pPr>
              <a:defRPr sz="2500">
                <a:solidFill>
                  <a:srgbClr val="090E74"/>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itle 1">
            <a:extLst>
              <a:ext uri="{FF2B5EF4-FFF2-40B4-BE49-F238E27FC236}">
                <a16:creationId xmlns:a16="http://schemas.microsoft.com/office/drawing/2014/main" id="{C5D927C1-B032-4CE5-AC58-E9DFBD3576A3}"/>
              </a:ext>
            </a:extLst>
          </p:cNvPr>
          <p:cNvSpPr>
            <a:spLocks noGrp="1"/>
          </p:cNvSpPr>
          <p:nvPr>
            <p:ph type="title"/>
          </p:nvPr>
        </p:nvSpPr>
        <p:spPr>
          <a:xfrm>
            <a:off x="411480" y="342898"/>
            <a:ext cx="8358188" cy="804999"/>
          </a:xfrm>
        </p:spPr>
        <p:txBody>
          <a:bodyPr>
            <a:normAutofit/>
          </a:bodyPr>
          <a:lstStyle>
            <a:lvl1pPr>
              <a:defRPr sz="3500" b="0">
                <a:solidFill>
                  <a:schemeClr val="bg1"/>
                </a:solidFill>
                <a:latin typeface="Franklin Gothic Book" panose="020B0503020102020204" pitchFamily="34" charset="0"/>
              </a:defRPr>
            </a:lvl1pPr>
          </a:lstStyle>
          <a:p>
            <a:r>
              <a:rPr lang="en-US" dirty="0"/>
              <a:t>Click to edit Master title style</a:t>
            </a:r>
          </a:p>
        </p:txBody>
      </p:sp>
    </p:spTree>
    <p:extLst>
      <p:ext uri="{BB962C8B-B14F-4D97-AF65-F5344CB8AC3E}">
        <p14:creationId xmlns:p14="http://schemas.microsoft.com/office/powerpoint/2010/main" val="324806803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0" cy="27432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13159" y="3928534"/>
            <a:ext cx="6400801" cy="1049866"/>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3159" y="4978400"/>
            <a:ext cx="6400801" cy="1016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D10B1-B64C-4166-8644-F1EBAAF0D42F}"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215CA-A746-4C9A-993D-27C779F9F853}" type="slidenum">
              <a:rPr lang="en-US" smtClean="0"/>
              <a:t>‹#›</a:t>
            </a:fld>
            <a:endParaRPr lang="en-US"/>
          </a:p>
        </p:txBody>
      </p:sp>
      <p:sp>
        <p:nvSpPr>
          <p:cNvPr id="11" name="TextBox 10"/>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3190280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13159" y="3928534"/>
            <a:ext cx="6400800" cy="8382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3159" y="4766733"/>
            <a:ext cx="6400801" cy="1227667"/>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D10B1-B64C-4166-8644-F1EBAAF0D42F}"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215CA-A746-4C9A-993D-27C779F9F853}" type="slidenum">
              <a:rPr lang="en-US" smtClean="0"/>
              <a:t>‹#›</a:t>
            </a:fld>
            <a:endParaRPr lang="en-US"/>
          </a:p>
        </p:txBody>
      </p:sp>
    </p:spTree>
    <p:extLst>
      <p:ext uri="{BB962C8B-B14F-4D97-AF65-F5344CB8AC3E}">
        <p14:creationId xmlns:p14="http://schemas.microsoft.com/office/powerpoint/2010/main" val="1475583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D10B1-B64C-4166-8644-F1EBAAF0D42F}"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215CA-A746-4C9A-993D-27C779F9F853}" type="slidenum">
              <a:rPr lang="en-US" smtClean="0"/>
              <a:t>‹#›</a:t>
            </a:fld>
            <a:endParaRPr lang="en-US"/>
          </a:p>
        </p:txBody>
      </p:sp>
    </p:spTree>
    <p:extLst>
      <p:ext uri="{BB962C8B-B14F-4D97-AF65-F5344CB8AC3E}">
        <p14:creationId xmlns:p14="http://schemas.microsoft.com/office/powerpoint/2010/main" val="3783016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D10B1-B64C-4166-8644-F1EBAAF0D42F}"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215CA-A746-4C9A-993D-27C779F9F853}" type="slidenum">
              <a:rPr lang="en-US" smtClean="0"/>
              <a:t>‹#›</a:t>
            </a:fld>
            <a:endParaRPr lang="en-US"/>
          </a:p>
        </p:txBody>
      </p:sp>
    </p:spTree>
    <p:extLst>
      <p:ext uri="{BB962C8B-B14F-4D97-AF65-F5344CB8AC3E}">
        <p14:creationId xmlns:p14="http://schemas.microsoft.com/office/powerpoint/2010/main" val="2411536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905B5D4-88C1-40D8-B680-F93D49857725}" type="datetimeFigureOut">
              <a:rPr lang="en-US" smtClean="0"/>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65C538-16CA-4D77-A48A-A7156FD723FC}" type="slidenum">
              <a:rPr lang="en-US" smtClean="0"/>
              <a:t>‹#›</a:t>
            </a:fld>
            <a:endParaRPr lang="en-US" dirty="0"/>
          </a:p>
        </p:txBody>
      </p:sp>
    </p:spTree>
    <p:extLst>
      <p:ext uri="{BB962C8B-B14F-4D97-AF65-F5344CB8AC3E}">
        <p14:creationId xmlns:p14="http://schemas.microsoft.com/office/powerpoint/2010/main" val="3397405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05B5D4-88C1-40D8-B680-F93D49857725}" type="datetimeFigureOut">
              <a:rPr lang="en-US" smtClean="0"/>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65C538-16CA-4D77-A48A-A7156FD723FC}" type="slidenum">
              <a:rPr lang="en-US" smtClean="0"/>
              <a:t>‹#›</a:t>
            </a:fld>
            <a:endParaRPr lang="en-US" dirty="0"/>
          </a:p>
        </p:txBody>
      </p:sp>
      <p:sp>
        <p:nvSpPr>
          <p:cNvPr id="7" name="Rectangle 6"/>
          <p:cNvSpPr/>
          <p:nvPr userDrawn="1"/>
        </p:nvSpPr>
        <p:spPr>
          <a:xfrm>
            <a:off x="628650" y="1620982"/>
            <a:ext cx="7886700" cy="69706"/>
          </a:xfrm>
          <a:prstGeom prst="rect">
            <a:avLst/>
          </a:prstGeom>
          <a:solidFill>
            <a:srgbClr val="B202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3030577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05B5D4-88C1-40D8-B680-F93D49857725}" type="datetimeFigureOut">
              <a:rPr lang="en-US" smtClean="0"/>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65C538-16CA-4D77-A48A-A7156FD723FC}" type="slidenum">
              <a:rPr lang="en-US" smtClean="0"/>
              <a:t>‹#›</a:t>
            </a:fld>
            <a:endParaRPr lang="en-US" dirty="0"/>
          </a:p>
        </p:txBody>
      </p:sp>
    </p:spTree>
    <p:extLst>
      <p:ext uri="{BB962C8B-B14F-4D97-AF65-F5344CB8AC3E}">
        <p14:creationId xmlns:p14="http://schemas.microsoft.com/office/powerpoint/2010/main" val="54023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05B5D4-88C1-40D8-B680-F93D49857725}" type="datetimeFigureOut">
              <a:rPr lang="en-US" smtClean="0"/>
              <a:t>10/12/2021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65C538-16CA-4D77-A48A-A7156FD723FC}" type="slidenum">
              <a:rPr lang="en-US" smtClean="0"/>
              <a:t>‹#›</a:t>
            </a:fld>
            <a:endParaRPr lang="en-US" dirty="0"/>
          </a:p>
        </p:txBody>
      </p:sp>
    </p:spTree>
    <p:extLst>
      <p:ext uri="{BB962C8B-B14F-4D97-AF65-F5344CB8AC3E}">
        <p14:creationId xmlns:p14="http://schemas.microsoft.com/office/powerpoint/2010/main" val="1900609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05B5D4-88C1-40D8-B680-F93D49857725}" type="datetimeFigureOut">
              <a:rPr lang="en-US" smtClean="0"/>
              <a:t>10/12/2021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65C538-16CA-4D77-A48A-A7156FD723FC}" type="slidenum">
              <a:rPr lang="en-US" smtClean="0"/>
              <a:t>‹#›</a:t>
            </a:fld>
            <a:endParaRPr lang="en-US" dirty="0"/>
          </a:p>
        </p:txBody>
      </p:sp>
    </p:spTree>
    <p:extLst>
      <p:ext uri="{BB962C8B-B14F-4D97-AF65-F5344CB8AC3E}">
        <p14:creationId xmlns:p14="http://schemas.microsoft.com/office/powerpoint/2010/main" val="123118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05B5D4-88C1-40D8-B680-F93D49857725}" type="datetimeFigureOut">
              <a:rPr lang="en-US" smtClean="0"/>
              <a:t>10/12/2021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65C538-16CA-4D77-A48A-A7156FD723FC}" type="slidenum">
              <a:rPr lang="en-US" smtClean="0"/>
              <a:t>‹#›</a:t>
            </a:fld>
            <a:endParaRPr lang="en-US" dirty="0"/>
          </a:p>
        </p:txBody>
      </p:sp>
    </p:spTree>
    <p:extLst>
      <p:ext uri="{BB962C8B-B14F-4D97-AF65-F5344CB8AC3E}">
        <p14:creationId xmlns:p14="http://schemas.microsoft.com/office/powerpoint/2010/main" val="516726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07A870-5CA6-4AC6-9A34-083A60D629B7}"/>
              </a:ext>
            </a:extLst>
          </p:cNvPr>
          <p:cNvSpPr>
            <a:spLocks noGrp="1"/>
          </p:cNvSpPr>
          <p:nvPr>
            <p:ph type="title"/>
          </p:nvPr>
        </p:nvSpPr>
        <p:spPr>
          <a:xfrm>
            <a:off x="411480" y="342898"/>
            <a:ext cx="8358188" cy="804999"/>
          </a:xfrm>
        </p:spPr>
        <p:txBody>
          <a:bodyPr>
            <a:normAutofit/>
          </a:bodyPr>
          <a:lstStyle>
            <a:lvl1pPr>
              <a:defRPr sz="3500" b="0">
                <a:solidFill>
                  <a:schemeClr val="bg1"/>
                </a:solidFill>
                <a:latin typeface="Franklin Gothic Book" panose="020B0503020102020204" pitchFamily="34" charset="0"/>
              </a:defRPr>
            </a:lvl1pPr>
          </a:lstStyle>
          <a:p>
            <a:r>
              <a:rPr lang="en-US" dirty="0"/>
              <a:t>Click to edit Master title style</a:t>
            </a:r>
          </a:p>
        </p:txBody>
      </p:sp>
      <p:sp>
        <p:nvSpPr>
          <p:cNvPr id="5" name="Shape 75">
            <a:extLst>
              <a:ext uri="{FF2B5EF4-FFF2-40B4-BE49-F238E27FC236}">
                <a16:creationId xmlns:a16="http://schemas.microsoft.com/office/drawing/2014/main" id="{0F80FE60-6851-4FD1-BA18-406F80806F61}"/>
              </a:ext>
            </a:extLst>
          </p:cNvPr>
          <p:cNvSpPr>
            <a:spLocks noGrp="1"/>
          </p:cNvSpPr>
          <p:nvPr>
            <p:ph type="body" idx="1"/>
          </p:nvPr>
        </p:nvSpPr>
        <p:spPr>
          <a:xfrm>
            <a:off x="411480" y="1393031"/>
            <a:ext cx="8358188" cy="4393406"/>
          </a:xfrm>
          <a:prstGeom prst="rect">
            <a:avLst/>
          </a:prstGeom>
        </p:spPr>
        <p:txBody>
          <a:bodyPr/>
          <a:lstStyle>
            <a:lvl1pPr marL="0" indent="0">
              <a:buFontTx/>
              <a:buNone/>
              <a:defRPr sz="2500">
                <a:solidFill>
                  <a:srgbClr val="090E74"/>
                </a:solidFill>
                <a:latin typeface="Franklin Gothic Book" panose="020B0503020102020204" pitchFamily="34" charset="0"/>
              </a:defRPr>
            </a:lvl1pPr>
            <a:lvl2pPr marL="312528" indent="0">
              <a:buFontTx/>
              <a:buNone/>
              <a:defRPr sz="2500">
                <a:solidFill>
                  <a:srgbClr val="090E74"/>
                </a:solidFill>
                <a:latin typeface="Franklin Gothic Book" panose="020B0503020102020204" pitchFamily="34" charset="0"/>
              </a:defRPr>
            </a:lvl2pPr>
            <a:lvl3pPr marL="625056" indent="0">
              <a:buFontTx/>
              <a:buNone/>
              <a:defRPr sz="2500">
                <a:solidFill>
                  <a:srgbClr val="090E74"/>
                </a:solidFill>
                <a:latin typeface="Franklin Gothic Book" panose="020B0503020102020204" pitchFamily="34" charset="0"/>
              </a:defRPr>
            </a:lvl3pPr>
            <a:lvl4pPr marL="937584" indent="0">
              <a:buFontTx/>
              <a:buNone/>
              <a:defRPr sz="2500">
                <a:solidFill>
                  <a:srgbClr val="090E74"/>
                </a:solidFill>
                <a:latin typeface="Franklin Gothic Book" panose="020B0503020102020204" pitchFamily="34" charset="0"/>
              </a:defRPr>
            </a:lvl4pPr>
            <a:lvl5pPr marL="1250112" indent="0">
              <a:buFontTx/>
              <a:buNone/>
              <a:defRPr sz="2500">
                <a:solidFill>
                  <a:srgbClr val="090E74"/>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1027314643"/>
      </p:ext>
    </p:extLst>
  </p:cSld>
  <p:clrMapOvr>
    <a:masterClrMapping/>
  </p:clrMapOvr>
  <p:transition>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05B5D4-88C1-40D8-B680-F93D49857725}" type="datetimeFigureOut">
              <a:rPr lang="en-US" smtClean="0"/>
              <a:t>10/12/2021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B65C538-16CA-4D77-A48A-A7156FD723FC}" type="slidenum">
              <a:rPr lang="en-US" smtClean="0"/>
              <a:t>‹#›</a:t>
            </a:fld>
            <a:endParaRPr lang="en-US" dirty="0"/>
          </a:p>
        </p:txBody>
      </p:sp>
    </p:spTree>
    <p:extLst>
      <p:ext uri="{BB962C8B-B14F-4D97-AF65-F5344CB8AC3E}">
        <p14:creationId xmlns:p14="http://schemas.microsoft.com/office/powerpoint/2010/main" val="822276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905B5D4-88C1-40D8-B680-F93D49857725}" type="datetimeFigureOut">
              <a:rPr lang="en-US" smtClean="0"/>
              <a:t>10/12/2021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65C538-16CA-4D77-A48A-A7156FD723FC}" type="slidenum">
              <a:rPr lang="en-US" smtClean="0"/>
              <a:t>‹#›</a:t>
            </a:fld>
            <a:endParaRPr lang="en-US" dirty="0"/>
          </a:p>
        </p:txBody>
      </p:sp>
    </p:spTree>
    <p:extLst>
      <p:ext uri="{BB962C8B-B14F-4D97-AF65-F5344CB8AC3E}">
        <p14:creationId xmlns:p14="http://schemas.microsoft.com/office/powerpoint/2010/main" val="22014172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905B5D4-88C1-40D8-B680-F93D49857725}" type="datetimeFigureOut">
              <a:rPr lang="en-US" smtClean="0"/>
              <a:t>10/12/2021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65C538-16CA-4D77-A48A-A7156FD723FC}" type="slidenum">
              <a:rPr lang="en-US" smtClean="0"/>
              <a:t>‹#›</a:t>
            </a:fld>
            <a:endParaRPr lang="en-US" dirty="0"/>
          </a:p>
        </p:txBody>
      </p:sp>
    </p:spTree>
    <p:extLst>
      <p:ext uri="{BB962C8B-B14F-4D97-AF65-F5344CB8AC3E}">
        <p14:creationId xmlns:p14="http://schemas.microsoft.com/office/powerpoint/2010/main" val="2840242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05B5D4-88C1-40D8-B680-F93D49857725}" type="datetimeFigureOut">
              <a:rPr lang="en-US" smtClean="0"/>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65C538-16CA-4D77-A48A-A7156FD723FC}" type="slidenum">
              <a:rPr lang="en-US" smtClean="0"/>
              <a:t>‹#›</a:t>
            </a:fld>
            <a:endParaRPr lang="en-US" dirty="0"/>
          </a:p>
        </p:txBody>
      </p:sp>
    </p:spTree>
    <p:extLst>
      <p:ext uri="{BB962C8B-B14F-4D97-AF65-F5344CB8AC3E}">
        <p14:creationId xmlns:p14="http://schemas.microsoft.com/office/powerpoint/2010/main" val="440188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05B5D4-88C1-40D8-B680-F93D49857725}" type="datetimeFigureOut">
              <a:rPr lang="en-US" smtClean="0"/>
              <a:t>10/12/2021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65C538-16CA-4D77-A48A-A7156FD723FC}" type="slidenum">
              <a:rPr lang="en-US" smtClean="0"/>
              <a:t>‹#›</a:t>
            </a:fld>
            <a:endParaRPr lang="en-US" dirty="0"/>
          </a:p>
        </p:txBody>
      </p:sp>
    </p:spTree>
    <p:extLst>
      <p:ext uri="{BB962C8B-B14F-4D97-AF65-F5344CB8AC3E}">
        <p14:creationId xmlns:p14="http://schemas.microsoft.com/office/powerpoint/2010/main" val="381240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210" y="0"/>
            <a:ext cx="4574210"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4865929" y="5286196"/>
            <a:ext cx="3134531" cy="356462"/>
          </a:xfrm>
        </p:spPr>
        <p:txBody>
          <a:bodyPr lIns="0" rIns="0">
            <a:normAutofit/>
          </a:bodyPr>
          <a:lstStyle>
            <a:lvl1pPr marL="0" indent="0" algn="r">
              <a:buNone/>
              <a:defRPr sz="1350" b="1" i="0" cap="all" spc="225" baseline="0">
                <a:solidFill>
                  <a:schemeClr val="tx1"/>
                </a:solidFill>
                <a:latin typeface="Speak Pro" panose="020B0504020101020102"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4865929" y="2715790"/>
            <a:ext cx="3134532" cy="2387600"/>
          </a:xfrm>
        </p:spPr>
        <p:txBody>
          <a:bodyPr lIns="0" rIns="0" anchor="b">
            <a:normAutofit/>
          </a:bodyPr>
          <a:lstStyle>
            <a:lvl1pPr algn="r">
              <a:defRPr sz="36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829326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971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4569791" y="0"/>
            <a:ext cx="4574210"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 y="1720312"/>
            <a:ext cx="45697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143000" y="5286196"/>
            <a:ext cx="3134531" cy="356462"/>
          </a:xfrm>
        </p:spPr>
        <p:txBody>
          <a:bodyPr lIns="0" rIns="0">
            <a:normAutofit/>
          </a:bodyPr>
          <a:lstStyle>
            <a:lvl1pPr marL="0" indent="0">
              <a:buNone/>
              <a:defRPr sz="1350" b="1" i="0" cap="all" spc="225" baseline="0">
                <a:solidFill>
                  <a:schemeClr val="tx1"/>
                </a:solidFill>
                <a:latin typeface="Speak Pro" panose="020B0504020101020102"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143000" y="2715790"/>
            <a:ext cx="3134532" cy="2387600"/>
          </a:xfrm>
        </p:spPr>
        <p:txBody>
          <a:bodyPr lIns="0" rIns="0" anchor="b">
            <a:normAutofit/>
          </a:bodyPr>
          <a:lstStyle>
            <a:lvl1pPr algn="l">
              <a:defRPr sz="36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808175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850740" y="0"/>
            <a:ext cx="829326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843365"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143000" y="5286196"/>
            <a:ext cx="3134531" cy="356462"/>
          </a:xfrm>
        </p:spPr>
        <p:txBody>
          <a:bodyPr lIns="0" rIns="0">
            <a:normAutofit/>
          </a:bodyPr>
          <a:lstStyle>
            <a:lvl1pPr marL="0" indent="0">
              <a:buNone/>
              <a:defRPr sz="1350" b="1" i="0" cap="all" spc="225" baseline="0">
                <a:solidFill>
                  <a:schemeClr val="bg1"/>
                </a:solidFill>
                <a:latin typeface="Speak Pro" panose="020B0504020101020102"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143000" y="2715790"/>
            <a:ext cx="3134532" cy="2387600"/>
          </a:xfrm>
        </p:spPr>
        <p:txBody>
          <a:bodyPr lIns="0" rIns="0" anchor="b">
            <a:normAutofit/>
          </a:bodyPr>
          <a:lstStyle>
            <a:lvl1pPr algn="l">
              <a:defRPr sz="36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976270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9144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143000" y="5286196"/>
            <a:ext cx="3134531" cy="356462"/>
          </a:xfrm>
        </p:spPr>
        <p:txBody>
          <a:bodyPr lIns="0" rIns="0">
            <a:normAutofit/>
          </a:bodyPr>
          <a:lstStyle>
            <a:lvl1pPr marL="0" indent="0">
              <a:buNone/>
              <a:defRPr sz="1350" b="1" i="0" cap="all" spc="225" baseline="0">
                <a:solidFill>
                  <a:schemeClr val="bg1"/>
                </a:solidFill>
                <a:latin typeface="Speak Pro" panose="020B0504020101020102"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143000" y="2715790"/>
            <a:ext cx="3134532" cy="2387600"/>
          </a:xfrm>
        </p:spPr>
        <p:txBody>
          <a:bodyPr lIns="0" rIns="0" anchor="b">
            <a:normAutofit/>
          </a:bodyPr>
          <a:lstStyle>
            <a:lvl1pPr algn="l">
              <a:defRPr sz="36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926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220491" y="339645"/>
            <a:ext cx="7600777" cy="1002552"/>
          </a:xfrm>
        </p:spPr>
        <p:txBody>
          <a:bodyPr lIns="0" rIns="0" anchor="b">
            <a:noAutofit/>
          </a:bodyPr>
          <a:lstStyle>
            <a:lvl1pPr algn="l">
              <a:defRPr sz="3375"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220492" y="1507067"/>
            <a:ext cx="7600778" cy="4849283"/>
          </a:xfrm>
        </p:spPr>
        <p:txBody>
          <a:bodyPr lIns="0" rIns="0" anchor="t">
            <a:normAutofit/>
          </a:bodyPr>
          <a:lstStyle>
            <a:lvl1pPr marL="0" indent="0">
              <a:lnSpc>
                <a:spcPct val="100000"/>
              </a:lnSpc>
              <a:buNone/>
              <a:defRPr sz="1200">
                <a:latin typeface="+mj-lt"/>
              </a:defRPr>
            </a:lvl1pPr>
            <a:lvl2pPr marL="342900" indent="0">
              <a:lnSpc>
                <a:spcPct val="100000"/>
              </a:lnSpc>
              <a:buNone/>
              <a:defRPr sz="1200">
                <a:latin typeface="+mj-lt"/>
              </a:defRPr>
            </a:lvl2pPr>
            <a:lvl3pPr marL="685800" indent="0">
              <a:lnSpc>
                <a:spcPct val="100000"/>
              </a:lnSpc>
              <a:buNone/>
              <a:defRPr sz="1200">
                <a:latin typeface="+mj-lt"/>
              </a:defRPr>
            </a:lvl3pPr>
            <a:lvl4pPr marL="1028700" indent="0">
              <a:lnSpc>
                <a:spcPct val="100000"/>
              </a:lnSpc>
              <a:buNone/>
              <a:defRPr sz="1200">
                <a:latin typeface="+mj-lt"/>
              </a:defRPr>
            </a:lvl4pPr>
            <a:lvl5pPr marL="1371600" indent="0">
              <a:lnSpc>
                <a:spcPct val="100000"/>
              </a:lnSpc>
              <a:buNone/>
              <a:defRPr sz="12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294467"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85073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7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739009" y="2603829"/>
            <a:ext cx="7886700" cy="1325563"/>
          </a:xfrm>
        </p:spPr>
        <p:txBody>
          <a:bodyPr anchor="ctr" anchorCtr="1"/>
          <a:lstStyle>
            <a:lvl1pPr>
              <a:defRPr>
                <a:solidFill>
                  <a:srgbClr val="002D73"/>
                </a:solidFill>
              </a:defRPr>
            </a:lvl1pPr>
          </a:lstStyle>
          <a:p>
            <a:r>
              <a:rPr lang="en-US" dirty="0"/>
              <a:t>CLOSING SLIDE</a:t>
            </a:r>
          </a:p>
        </p:txBody>
      </p:sp>
    </p:spTree>
    <p:extLst>
      <p:ext uri="{BB962C8B-B14F-4D97-AF65-F5344CB8AC3E}">
        <p14:creationId xmlns:p14="http://schemas.microsoft.com/office/powerpoint/2010/main" val="2308877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294468" y="339645"/>
            <a:ext cx="7586414" cy="1002552"/>
          </a:xfrm>
        </p:spPr>
        <p:txBody>
          <a:bodyPr lIns="0" rIns="0" anchor="b">
            <a:noAutofit/>
          </a:bodyPr>
          <a:lstStyle>
            <a:lvl1pPr algn="l">
              <a:defRPr sz="3375"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294468" y="1507067"/>
            <a:ext cx="7586416" cy="4849283"/>
          </a:xfrm>
        </p:spPr>
        <p:txBody>
          <a:bodyPr lIns="0" rIns="0" anchor="t">
            <a:normAutofit/>
          </a:bodyPr>
          <a:lstStyle>
            <a:lvl1pPr marL="0" indent="0">
              <a:lnSpc>
                <a:spcPct val="100000"/>
              </a:lnSpc>
              <a:buNone/>
              <a:defRPr sz="1200">
                <a:latin typeface="+mj-lt"/>
              </a:defRPr>
            </a:lvl1pPr>
            <a:lvl2pPr marL="342900" indent="0">
              <a:lnSpc>
                <a:spcPct val="100000"/>
              </a:lnSpc>
              <a:buNone/>
              <a:defRPr sz="1200">
                <a:latin typeface="+mj-lt"/>
              </a:defRPr>
            </a:lvl2pPr>
            <a:lvl3pPr marL="685800" indent="0">
              <a:lnSpc>
                <a:spcPct val="100000"/>
              </a:lnSpc>
              <a:buNone/>
              <a:defRPr sz="1200">
                <a:latin typeface="+mj-lt"/>
              </a:defRPr>
            </a:lvl3pPr>
            <a:lvl4pPr marL="1028700" indent="0">
              <a:lnSpc>
                <a:spcPct val="100000"/>
              </a:lnSpc>
              <a:buNone/>
              <a:defRPr sz="1200">
                <a:latin typeface="+mj-lt"/>
              </a:defRPr>
            </a:lvl4pPr>
            <a:lvl5pPr marL="1371600" indent="0">
              <a:lnSpc>
                <a:spcPct val="100000"/>
              </a:lnSpc>
              <a:buNone/>
              <a:defRPr sz="12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294467"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829326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35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294467" y="339645"/>
            <a:ext cx="8526801" cy="1002552"/>
          </a:xfrm>
        </p:spPr>
        <p:txBody>
          <a:bodyPr lIns="0" rIns="0" anchor="b">
            <a:noAutofit/>
          </a:bodyPr>
          <a:lstStyle>
            <a:lvl1pPr algn="l">
              <a:defRPr sz="3375"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294468" y="1507067"/>
            <a:ext cx="8526803" cy="4849283"/>
          </a:xfrm>
        </p:spPr>
        <p:txBody>
          <a:bodyPr lIns="0" rIns="0" anchor="t">
            <a:normAutofit/>
          </a:bodyPr>
          <a:lstStyle>
            <a:lvl1pPr marL="0" indent="0">
              <a:lnSpc>
                <a:spcPct val="100000"/>
              </a:lnSpc>
              <a:buNone/>
              <a:defRPr sz="1200">
                <a:latin typeface="+mj-lt"/>
              </a:defRPr>
            </a:lvl1pPr>
            <a:lvl2pPr marL="342900" indent="0">
              <a:lnSpc>
                <a:spcPct val="100000"/>
              </a:lnSpc>
              <a:buNone/>
              <a:defRPr sz="1200">
                <a:latin typeface="+mj-lt"/>
              </a:defRPr>
            </a:lvl2pPr>
            <a:lvl3pPr marL="685800" indent="0">
              <a:lnSpc>
                <a:spcPct val="100000"/>
              </a:lnSpc>
              <a:buNone/>
              <a:defRPr sz="1200">
                <a:latin typeface="+mj-lt"/>
              </a:defRPr>
            </a:lvl3pPr>
            <a:lvl4pPr marL="1028700" indent="0">
              <a:lnSpc>
                <a:spcPct val="100000"/>
              </a:lnSpc>
              <a:buNone/>
              <a:defRPr sz="1200">
                <a:latin typeface="+mj-lt"/>
              </a:defRPr>
            </a:lvl4pPr>
            <a:lvl5pPr marL="1371600" indent="0">
              <a:lnSpc>
                <a:spcPct val="100000"/>
              </a:lnSpc>
              <a:buNone/>
              <a:defRPr sz="12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294467"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294467" y="1405468"/>
            <a:ext cx="85268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420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9144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220491" y="339645"/>
            <a:ext cx="7600777" cy="1002552"/>
          </a:xfrm>
        </p:spPr>
        <p:txBody>
          <a:bodyPr lIns="0" rIns="0" anchor="b">
            <a:noAutofit/>
          </a:bodyPr>
          <a:lstStyle>
            <a:lvl1pPr algn="l">
              <a:defRPr sz="3375"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220492" y="1507067"/>
            <a:ext cx="7600778" cy="4849283"/>
          </a:xfrm>
        </p:spPr>
        <p:txBody>
          <a:bodyPr lIns="0" rIns="0" anchor="t">
            <a:normAutofit/>
          </a:bodyPr>
          <a:lstStyle>
            <a:lvl1pPr marL="0" indent="0">
              <a:lnSpc>
                <a:spcPct val="100000"/>
              </a:lnSpc>
              <a:buNone/>
              <a:defRPr sz="1200">
                <a:solidFill>
                  <a:schemeClr val="bg1"/>
                </a:solidFill>
                <a:latin typeface="+mj-lt"/>
              </a:defRPr>
            </a:lvl1pPr>
            <a:lvl2pPr marL="342900" indent="0">
              <a:lnSpc>
                <a:spcPct val="100000"/>
              </a:lnSpc>
              <a:buNone/>
              <a:defRPr sz="1200">
                <a:solidFill>
                  <a:schemeClr val="bg1"/>
                </a:solidFill>
                <a:latin typeface="+mj-lt"/>
              </a:defRPr>
            </a:lvl2pPr>
            <a:lvl3pPr marL="685800" indent="0">
              <a:lnSpc>
                <a:spcPct val="100000"/>
              </a:lnSpc>
              <a:buNone/>
              <a:defRPr sz="1200">
                <a:solidFill>
                  <a:schemeClr val="bg1"/>
                </a:solidFill>
                <a:latin typeface="+mj-lt"/>
              </a:defRPr>
            </a:lvl3pPr>
            <a:lvl4pPr marL="1028700" indent="0">
              <a:lnSpc>
                <a:spcPct val="100000"/>
              </a:lnSpc>
              <a:buNone/>
              <a:defRPr sz="1200">
                <a:solidFill>
                  <a:schemeClr val="bg1"/>
                </a:solidFill>
                <a:latin typeface="+mj-lt"/>
              </a:defRPr>
            </a:lvl4pPr>
            <a:lvl5pPr marL="1371600" indent="0">
              <a:lnSpc>
                <a:spcPct val="100000"/>
              </a:lnSpc>
              <a:buNone/>
              <a:defRPr sz="12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294467"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85073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1977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9144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294467" y="339645"/>
            <a:ext cx="8526801" cy="1002552"/>
          </a:xfrm>
        </p:spPr>
        <p:txBody>
          <a:bodyPr lIns="0" rIns="0" anchor="b">
            <a:noAutofit/>
          </a:bodyPr>
          <a:lstStyle>
            <a:lvl1pPr algn="l">
              <a:defRPr sz="3375"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294468" y="1507067"/>
            <a:ext cx="8526803" cy="4849283"/>
          </a:xfrm>
        </p:spPr>
        <p:txBody>
          <a:bodyPr lIns="0" rIns="0" anchor="t">
            <a:normAutofit/>
          </a:bodyPr>
          <a:lstStyle>
            <a:lvl1pPr marL="0" indent="0">
              <a:lnSpc>
                <a:spcPct val="100000"/>
              </a:lnSpc>
              <a:buNone/>
              <a:defRPr sz="1200">
                <a:solidFill>
                  <a:schemeClr val="bg1"/>
                </a:solidFill>
                <a:latin typeface="+mj-lt"/>
              </a:defRPr>
            </a:lvl1pPr>
            <a:lvl2pPr marL="342900" indent="0">
              <a:lnSpc>
                <a:spcPct val="100000"/>
              </a:lnSpc>
              <a:buNone/>
              <a:defRPr sz="1200">
                <a:solidFill>
                  <a:schemeClr val="bg1"/>
                </a:solidFill>
                <a:latin typeface="+mj-lt"/>
              </a:defRPr>
            </a:lvl2pPr>
            <a:lvl3pPr marL="685800" indent="0">
              <a:lnSpc>
                <a:spcPct val="100000"/>
              </a:lnSpc>
              <a:buNone/>
              <a:defRPr sz="1200">
                <a:solidFill>
                  <a:schemeClr val="bg1"/>
                </a:solidFill>
                <a:latin typeface="+mj-lt"/>
              </a:defRPr>
            </a:lvl3pPr>
            <a:lvl4pPr marL="1028700" indent="0">
              <a:lnSpc>
                <a:spcPct val="100000"/>
              </a:lnSpc>
              <a:buNone/>
              <a:defRPr sz="1200">
                <a:solidFill>
                  <a:schemeClr val="bg1"/>
                </a:solidFill>
                <a:latin typeface="+mj-lt"/>
              </a:defRPr>
            </a:lvl4pPr>
            <a:lvl5pPr marL="1371600" indent="0">
              <a:lnSpc>
                <a:spcPct val="100000"/>
              </a:lnSpc>
              <a:buNone/>
              <a:defRPr sz="12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294467"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0800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4366657"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4865929" y="5286196"/>
            <a:ext cx="3134531" cy="356462"/>
          </a:xfrm>
        </p:spPr>
        <p:txBody>
          <a:bodyPr lIns="0" rIns="0">
            <a:normAutofit/>
          </a:bodyPr>
          <a:lstStyle>
            <a:lvl1pPr marL="0" indent="0" algn="r">
              <a:buNone/>
              <a:defRPr sz="1350" b="1" i="0" cap="all" spc="225" baseline="0">
                <a:solidFill>
                  <a:schemeClr val="tx1"/>
                </a:solidFill>
                <a:latin typeface="Speak Pro" panose="020B0504020101020102"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4865929" y="2715790"/>
            <a:ext cx="3134532" cy="2387600"/>
          </a:xfrm>
        </p:spPr>
        <p:txBody>
          <a:bodyPr lIns="0" rIns="0" anchor="b">
            <a:normAutofit/>
          </a:bodyPr>
          <a:lstStyle>
            <a:lvl1pPr algn="r">
              <a:defRPr sz="36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829326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7440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4366657"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4865929" y="4498670"/>
            <a:ext cx="3134531" cy="356462"/>
          </a:xfrm>
        </p:spPr>
        <p:txBody>
          <a:bodyPr lIns="0" rIns="0">
            <a:normAutofit/>
          </a:bodyPr>
          <a:lstStyle>
            <a:lvl1pPr marL="0" indent="0" algn="r">
              <a:buNone/>
              <a:defRPr sz="1350" b="1" i="0" cap="all" spc="225" baseline="0">
                <a:solidFill>
                  <a:schemeClr val="tx1"/>
                </a:solidFill>
                <a:latin typeface="Speak Pro" panose="020B0504020101020102"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4865929" y="1928264"/>
            <a:ext cx="3134532" cy="2387600"/>
          </a:xfrm>
        </p:spPr>
        <p:txBody>
          <a:bodyPr lIns="0" rIns="0" anchor="b">
            <a:normAutofit/>
          </a:bodyPr>
          <a:lstStyle>
            <a:lvl1pPr algn="r">
              <a:defRPr sz="36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9144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03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843365" y="0"/>
            <a:ext cx="8300636"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843365" y="-1"/>
            <a:ext cx="8300636"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143000" y="5286196"/>
            <a:ext cx="3134531" cy="356462"/>
          </a:xfrm>
        </p:spPr>
        <p:txBody>
          <a:bodyPr lIns="0" rIns="0">
            <a:normAutofit/>
          </a:bodyPr>
          <a:lstStyle>
            <a:lvl1pPr marL="0" indent="0">
              <a:buNone/>
              <a:defRPr sz="1350" b="1" i="0" cap="all" spc="225" baseline="0">
                <a:solidFill>
                  <a:schemeClr val="bg1"/>
                </a:solidFill>
                <a:latin typeface="Speak Pro" panose="020B0504020101020102"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143000" y="2715790"/>
            <a:ext cx="3134532" cy="2387600"/>
          </a:xfrm>
        </p:spPr>
        <p:txBody>
          <a:bodyPr lIns="0" rIns="0" anchor="b">
            <a:normAutofit/>
          </a:bodyPr>
          <a:lstStyle>
            <a:lvl1pPr algn="l">
              <a:defRPr sz="36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843365"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2634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9144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9144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143000" y="5286196"/>
            <a:ext cx="3134531" cy="356462"/>
          </a:xfrm>
        </p:spPr>
        <p:txBody>
          <a:bodyPr lIns="0" rIns="0">
            <a:normAutofit/>
          </a:bodyPr>
          <a:lstStyle>
            <a:lvl1pPr marL="0" indent="0">
              <a:buNone/>
              <a:defRPr sz="1350" b="1" i="0" cap="all" spc="225" baseline="0">
                <a:solidFill>
                  <a:schemeClr val="bg1"/>
                </a:solidFill>
                <a:latin typeface="Speak Pro" panose="020B0504020101020102"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143000" y="2715790"/>
            <a:ext cx="3134532" cy="2387600"/>
          </a:xfrm>
        </p:spPr>
        <p:txBody>
          <a:bodyPr lIns="0" rIns="0" anchor="b">
            <a:normAutofit/>
          </a:bodyPr>
          <a:lstStyle>
            <a:lvl1pPr algn="l">
              <a:defRPr sz="36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4854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8"/>
            <a:ext cx="8001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4226747" y="339645"/>
            <a:ext cx="3761245" cy="2806511"/>
          </a:xfrm>
          <a:prstGeom prst="rect">
            <a:avLst/>
          </a:prstGeom>
        </p:spPr>
        <p:txBody>
          <a:bodyPr vert="horz" lIns="91440" tIns="45720" rIns="91440" bIns="45720" rtlCol="0" anchor="ctr">
            <a:normAutofit/>
          </a:bodyPr>
          <a:lstStyle>
            <a:lvl1pPr algn="l">
              <a:defRPr sz="1200">
                <a:latin typeface="+mj-lt"/>
              </a:defRPr>
            </a:lvl1pPr>
            <a:lvl2pPr algn="l">
              <a:defRPr sz="1200">
                <a:latin typeface="+mj-lt"/>
              </a:defRPr>
            </a:lvl2pPr>
            <a:lvl3pPr algn="l">
              <a:defRPr sz="1200">
                <a:latin typeface="+mj-lt"/>
              </a:defRPr>
            </a:lvl3pPr>
            <a:lvl4pPr algn="l">
              <a:defRPr sz="1200">
                <a:latin typeface="+mj-lt"/>
              </a:defRPr>
            </a:lvl4pPr>
            <a:lvl5pPr algn="l">
              <a:defRPr sz="12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615642" y="339644"/>
            <a:ext cx="3134532" cy="2806512"/>
          </a:xfrm>
        </p:spPr>
        <p:txBody>
          <a:bodyPr lIns="0" rIns="0" anchor="ctr">
            <a:normAutofit/>
          </a:bodyPr>
          <a:lstStyle>
            <a:lvl1pPr algn="l">
              <a:defRPr sz="36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829326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8609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56633" y="3482978"/>
            <a:ext cx="8220883"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9144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4175599" y="568513"/>
            <a:ext cx="4501917" cy="2806511"/>
          </a:xfrm>
          <a:prstGeom prst="rect">
            <a:avLst/>
          </a:prstGeom>
        </p:spPr>
        <p:txBody>
          <a:bodyPr vert="horz" lIns="91440" tIns="45720" rIns="91440" bIns="45720" rtlCol="0" anchor="ctr">
            <a:normAutofit/>
          </a:bodyPr>
          <a:lstStyle>
            <a:lvl1pPr algn="l">
              <a:defRPr sz="1200">
                <a:latin typeface="+mj-lt"/>
              </a:defRPr>
            </a:lvl1pPr>
            <a:lvl2pPr algn="l">
              <a:defRPr sz="1200">
                <a:latin typeface="+mj-lt"/>
              </a:defRPr>
            </a:lvl2pPr>
            <a:lvl3pPr algn="l">
              <a:defRPr sz="1200">
                <a:latin typeface="+mj-lt"/>
              </a:defRPr>
            </a:lvl3pPr>
            <a:lvl4pPr algn="l">
              <a:defRPr sz="1200">
                <a:latin typeface="+mj-lt"/>
              </a:defRPr>
            </a:lvl4pPr>
            <a:lvl5pPr algn="l">
              <a:defRPr sz="12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456633" y="568512"/>
            <a:ext cx="3134532" cy="2806512"/>
          </a:xfrm>
        </p:spPr>
        <p:txBody>
          <a:bodyPr lIns="0" rIns="0" anchor="ctr">
            <a:normAutofit/>
          </a:bodyPr>
          <a:lstStyle>
            <a:lvl1pPr algn="l">
              <a:defRPr sz="36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23618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739009" y="2603829"/>
            <a:ext cx="7886700" cy="1325563"/>
          </a:xfrm>
        </p:spPr>
        <p:txBody>
          <a:bodyPr anchor="ctr" anchorCtr="1"/>
          <a:lstStyle>
            <a:lvl1pPr>
              <a:defRPr>
                <a:solidFill>
                  <a:srgbClr val="002D73"/>
                </a:solidFill>
              </a:defRPr>
            </a:lvl1pPr>
          </a:lstStyle>
          <a:p>
            <a:r>
              <a:rPr lang="en-US" dirty="0"/>
              <a:t>TITLE</a:t>
            </a:r>
          </a:p>
        </p:txBody>
      </p:sp>
    </p:spTree>
    <p:extLst>
      <p:ext uri="{BB962C8B-B14F-4D97-AF65-F5344CB8AC3E}">
        <p14:creationId xmlns:p14="http://schemas.microsoft.com/office/powerpoint/2010/main" val="1229749736"/>
      </p:ext>
    </p:extLst>
  </p:cSld>
  <p:clrMapOvr>
    <a:masterClrMapping/>
  </p:clrMapOvr>
  <p:transition>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8"/>
            <a:ext cx="9144000"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3721216"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4013433" y="339645"/>
            <a:ext cx="4501917" cy="2806511"/>
          </a:xfrm>
          <a:prstGeom prst="rect">
            <a:avLst/>
          </a:prstGeom>
        </p:spPr>
        <p:txBody>
          <a:bodyPr vert="horz" lIns="91440" tIns="45720" rIns="91440" bIns="45720" rtlCol="0" anchor="ctr">
            <a:normAutofit/>
          </a:bodyPr>
          <a:lstStyle>
            <a:lvl1pPr algn="l">
              <a:defRPr sz="1200">
                <a:latin typeface="+mj-lt"/>
              </a:defRPr>
            </a:lvl1pPr>
            <a:lvl2pPr algn="l">
              <a:defRPr sz="1200">
                <a:latin typeface="+mj-lt"/>
              </a:defRPr>
            </a:lvl2pPr>
            <a:lvl3pPr algn="l">
              <a:defRPr sz="1200">
                <a:latin typeface="+mj-lt"/>
              </a:defRPr>
            </a:lvl3pPr>
            <a:lvl4pPr algn="l">
              <a:defRPr sz="1200">
                <a:latin typeface="+mj-lt"/>
              </a:defRPr>
            </a:lvl4pPr>
            <a:lvl5pPr algn="l">
              <a:defRPr sz="12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294467" y="339644"/>
            <a:ext cx="3134532" cy="2806512"/>
          </a:xfrm>
        </p:spPr>
        <p:txBody>
          <a:bodyPr lIns="0" rIns="0" anchor="ctr">
            <a:normAutofit/>
          </a:bodyPr>
          <a:lstStyle>
            <a:lvl1pPr algn="l">
              <a:defRPr sz="36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2834142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8"/>
            <a:ext cx="9144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4013433" y="568513"/>
            <a:ext cx="4501917" cy="2806511"/>
          </a:xfrm>
          <a:prstGeom prst="rect">
            <a:avLst/>
          </a:prstGeom>
        </p:spPr>
        <p:txBody>
          <a:bodyPr vert="horz" lIns="91440" tIns="45720" rIns="91440" bIns="45720" rtlCol="0" anchor="ctr">
            <a:normAutofit/>
          </a:bodyPr>
          <a:lstStyle>
            <a:lvl1pPr algn="l">
              <a:defRPr sz="1200">
                <a:latin typeface="+mj-lt"/>
              </a:defRPr>
            </a:lvl1pPr>
            <a:lvl2pPr algn="l">
              <a:defRPr sz="1200">
                <a:latin typeface="+mj-lt"/>
              </a:defRPr>
            </a:lvl2pPr>
            <a:lvl3pPr algn="l">
              <a:defRPr sz="1200">
                <a:latin typeface="+mj-lt"/>
              </a:defRPr>
            </a:lvl3pPr>
            <a:lvl4pPr algn="l">
              <a:defRPr sz="1200">
                <a:latin typeface="+mj-lt"/>
              </a:defRPr>
            </a:lvl4pPr>
            <a:lvl5pPr algn="l">
              <a:defRPr sz="12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294467" y="568512"/>
            <a:ext cx="3134532" cy="2806512"/>
          </a:xfrm>
        </p:spPr>
        <p:txBody>
          <a:bodyPr lIns="0" rIns="0" anchor="ctr">
            <a:normAutofit/>
          </a:bodyPr>
          <a:lstStyle>
            <a:lvl1pPr algn="l">
              <a:defRPr sz="36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55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220491" y="339645"/>
            <a:ext cx="7600777" cy="1002552"/>
          </a:xfrm>
        </p:spPr>
        <p:txBody>
          <a:bodyPr lIns="0" rIns="0" anchor="b">
            <a:noAutofit/>
          </a:bodyPr>
          <a:lstStyle>
            <a:lvl1pPr algn="l">
              <a:defRPr sz="3375"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294467"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85073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220491" y="2330825"/>
            <a:ext cx="3520295" cy="3846139"/>
          </a:xfrm>
        </p:spPr>
        <p:txBody>
          <a:bodyPr>
            <a:normAutofit/>
          </a:bodyPr>
          <a:lstStyle>
            <a:lvl1pPr>
              <a:lnSpc>
                <a:spcPct val="100000"/>
              </a:lnSpc>
              <a:defRPr sz="1200">
                <a:latin typeface="+mj-lt"/>
                <a:cs typeface="Calibri" panose="020F0502020204030204" pitchFamily="34" charset="0"/>
              </a:defRPr>
            </a:lvl1pPr>
            <a:lvl2pPr>
              <a:lnSpc>
                <a:spcPct val="100000"/>
              </a:lnSpc>
              <a:defRPr sz="1200">
                <a:latin typeface="+mj-lt"/>
                <a:cs typeface="Calibri" panose="020F0502020204030204" pitchFamily="34" charset="0"/>
              </a:defRPr>
            </a:lvl2pPr>
            <a:lvl3pPr>
              <a:lnSpc>
                <a:spcPct val="100000"/>
              </a:lnSpc>
              <a:defRPr sz="1200">
                <a:latin typeface="+mj-lt"/>
                <a:cs typeface="Calibri" panose="020F0502020204030204" pitchFamily="34" charset="0"/>
              </a:defRPr>
            </a:lvl3pPr>
            <a:lvl4pPr>
              <a:lnSpc>
                <a:spcPct val="100000"/>
              </a:lnSpc>
              <a:defRPr sz="1200">
                <a:latin typeface="+mj-lt"/>
                <a:cs typeface="Calibri" panose="020F0502020204030204" pitchFamily="34" charset="0"/>
              </a:defRPr>
            </a:lvl4pPr>
            <a:lvl5pPr>
              <a:lnSpc>
                <a:spcPct val="100000"/>
              </a:lnSpc>
              <a:defRPr sz="12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300973" y="2330825"/>
            <a:ext cx="3520295" cy="3846139"/>
          </a:xfrm>
        </p:spPr>
        <p:txBody>
          <a:bodyPr>
            <a:normAutofit/>
          </a:bodyPr>
          <a:lstStyle>
            <a:lvl1pPr>
              <a:lnSpc>
                <a:spcPct val="100000"/>
              </a:lnSpc>
              <a:defRPr sz="1200">
                <a:latin typeface="+mj-lt"/>
                <a:cs typeface="Calibri" panose="020F0502020204030204" pitchFamily="34" charset="0"/>
              </a:defRPr>
            </a:lvl1pPr>
            <a:lvl2pPr>
              <a:lnSpc>
                <a:spcPct val="100000"/>
              </a:lnSpc>
              <a:defRPr sz="1200">
                <a:latin typeface="+mj-lt"/>
                <a:cs typeface="Calibri" panose="020F0502020204030204" pitchFamily="34" charset="0"/>
              </a:defRPr>
            </a:lvl2pPr>
            <a:lvl3pPr>
              <a:lnSpc>
                <a:spcPct val="100000"/>
              </a:lnSpc>
              <a:defRPr sz="1200">
                <a:latin typeface="+mj-lt"/>
                <a:cs typeface="Calibri" panose="020F0502020204030204" pitchFamily="34" charset="0"/>
              </a:defRPr>
            </a:lvl3pPr>
            <a:lvl4pPr>
              <a:lnSpc>
                <a:spcPct val="100000"/>
              </a:lnSpc>
              <a:defRPr sz="1200">
                <a:latin typeface="+mj-lt"/>
                <a:cs typeface="Calibri" panose="020F0502020204030204" pitchFamily="34" charset="0"/>
              </a:defRPr>
            </a:lvl4pPr>
            <a:lvl5pPr>
              <a:lnSpc>
                <a:spcPct val="100000"/>
              </a:lnSpc>
              <a:defRPr sz="12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220492" y="1468740"/>
            <a:ext cx="3504117" cy="823912"/>
          </a:xfrm>
        </p:spPr>
        <p:txBody>
          <a:bodyPr anchor="b">
            <a:normAutofit/>
          </a:bodyPr>
          <a:lstStyle>
            <a:lvl1pPr marL="0" indent="0">
              <a:buNone/>
              <a:defRPr sz="2100" b="1">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300972" y="1468740"/>
            <a:ext cx="3521374" cy="823912"/>
          </a:xfrm>
        </p:spPr>
        <p:txBody>
          <a:bodyPr anchor="b">
            <a:normAutofit/>
          </a:bodyPr>
          <a:lstStyle>
            <a:lvl1pPr marL="0" indent="0">
              <a:buNone/>
              <a:defRPr sz="2100" b="1">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Tree>
    <p:extLst>
      <p:ext uri="{BB962C8B-B14F-4D97-AF65-F5344CB8AC3E}">
        <p14:creationId xmlns:p14="http://schemas.microsoft.com/office/powerpoint/2010/main" val="3844759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294468" y="339645"/>
            <a:ext cx="7600777" cy="1002552"/>
          </a:xfrm>
        </p:spPr>
        <p:txBody>
          <a:bodyPr lIns="0" rIns="0" anchor="b">
            <a:noAutofit/>
          </a:bodyPr>
          <a:lstStyle>
            <a:lvl1pPr algn="l">
              <a:defRPr sz="3375"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294467"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294468" y="2330825"/>
            <a:ext cx="3520295" cy="3846139"/>
          </a:xfrm>
        </p:spPr>
        <p:txBody>
          <a:bodyPr>
            <a:normAutofit/>
          </a:bodyPr>
          <a:lstStyle>
            <a:lvl1pPr>
              <a:lnSpc>
                <a:spcPct val="100000"/>
              </a:lnSpc>
              <a:defRPr sz="1200">
                <a:latin typeface="+mj-lt"/>
                <a:cs typeface="Calibri" panose="020F0502020204030204" pitchFamily="34" charset="0"/>
              </a:defRPr>
            </a:lvl1pPr>
            <a:lvl2pPr>
              <a:lnSpc>
                <a:spcPct val="100000"/>
              </a:lnSpc>
              <a:defRPr sz="1200">
                <a:latin typeface="+mj-lt"/>
                <a:cs typeface="Calibri" panose="020F0502020204030204" pitchFamily="34" charset="0"/>
              </a:defRPr>
            </a:lvl2pPr>
            <a:lvl3pPr>
              <a:lnSpc>
                <a:spcPct val="100000"/>
              </a:lnSpc>
              <a:defRPr sz="1200">
                <a:latin typeface="+mj-lt"/>
                <a:cs typeface="Calibri" panose="020F0502020204030204" pitchFamily="34" charset="0"/>
              </a:defRPr>
            </a:lvl3pPr>
            <a:lvl4pPr>
              <a:lnSpc>
                <a:spcPct val="100000"/>
              </a:lnSpc>
              <a:defRPr sz="1200">
                <a:latin typeface="+mj-lt"/>
                <a:cs typeface="Calibri" panose="020F0502020204030204" pitchFamily="34" charset="0"/>
              </a:defRPr>
            </a:lvl4pPr>
            <a:lvl5pPr>
              <a:lnSpc>
                <a:spcPct val="100000"/>
              </a:lnSpc>
              <a:defRPr sz="12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4374949" y="2330825"/>
            <a:ext cx="3520295" cy="3846139"/>
          </a:xfrm>
        </p:spPr>
        <p:txBody>
          <a:bodyPr>
            <a:normAutofit/>
          </a:bodyPr>
          <a:lstStyle>
            <a:lvl1pPr>
              <a:lnSpc>
                <a:spcPct val="100000"/>
              </a:lnSpc>
              <a:defRPr sz="1200">
                <a:latin typeface="+mj-lt"/>
                <a:cs typeface="Calibri" panose="020F0502020204030204" pitchFamily="34" charset="0"/>
              </a:defRPr>
            </a:lvl1pPr>
            <a:lvl2pPr>
              <a:lnSpc>
                <a:spcPct val="100000"/>
              </a:lnSpc>
              <a:defRPr sz="1200">
                <a:latin typeface="+mj-lt"/>
                <a:cs typeface="Calibri" panose="020F0502020204030204" pitchFamily="34" charset="0"/>
              </a:defRPr>
            </a:lvl2pPr>
            <a:lvl3pPr>
              <a:lnSpc>
                <a:spcPct val="100000"/>
              </a:lnSpc>
              <a:defRPr sz="1200">
                <a:latin typeface="+mj-lt"/>
                <a:cs typeface="Calibri" panose="020F0502020204030204" pitchFamily="34" charset="0"/>
              </a:defRPr>
            </a:lvl3pPr>
            <a:lvl4pPr>
              <a:lnSpc>
                <a:spcPct val="100000"/>
              </a:lnSpc>
              <a:defRPr sz="1200">
                <a:latin typeface="+mj-lt"/>
                <a:cs typeface="Calibri" panose="020F0502020204030204" pitchFamily="34" charset="0"/>
              </a:defRPr>
            </a:lvl4pPr>
            <a:lvl5pPr>
              <a:lnSpc>
                <a:spcPct val="100000"/>
              </a:lnSpc>
              <a:defRPr sz="12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294468" y="1468740"/>
            <a:ext cx="3504117" cy="823912"/>
          </a:xfrm>
        </p:spPr>
        <p:txBody>
          <a:bodyPr anchor="b">
            <a:normAutofit/>
          </a:bodyPr>
          <a:lstStyle>
            <a:lvl1pPr marL="0" indent="0">
              <a:buNone/>
              <a:defRPr sz="2100" b="1">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4374949" y="1468740"/>
            <a:ext cx="3521374" cy="823912"/>
          </a:xfrm>
        </p:spPr>
        <p:txBody>
          <a:bodyPr anchor="b">
            <a:normAutofit/>
          </a:bodyPr>
          <a:lstStyle>
            <a:lvl1pPr marL="0" indent="0">
              <a:buNone/>
              <a:defRPr sz="2100" b="1">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829326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54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294467" y="339645"/>
            <a:ext cx="8526801" cy="1002552"/>
          </a:xfrm>
        </p:spPr>
        <p:txBody>
          <a:bodyPr lIns="0" rIns="0" anchor="b">
            <a:noAutofit/>
          </a:bodyPr>
          <a:lstStyle>
            <a:lvl1pPr algn="l">
              <a:defRPr sz="3375"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294467" y="2330825"/>
            <a:ext cx="3886200" cy="3846139"/>
          </a:xfrm>
        </p:spPr>
        <p:txBody>
          <a:bodyPr>
            <a:normAutofit/>
          </a:bodyPr>
          <a:lstStyle>
            <a:lvl1pPr>
              <a:lnSpc>
                <a:spcPct val="100000"/>
              </a:lnSpc>
              <a:defRPr sz="1200">
                <a:latin typeface="+mj-lt"/>
                <a:cs typeface="Calibri" panose="020F0502020204030204" pitchFamily="34" charset="0"/>
              </a:defRPr>
            </a:lvl1pPr>
            <a:lvl2pPr>
              <a:lnSpc>
                <a:spcPct val="100000"/>
              </a:lnSpc>
              <a:defRPr sz="1200">
                <a:latin typeface="+mj-lt"/>
                <a:cs typeface="Calibri" panose="020F0502020204030204" pitchFamily="34" charset="0"/>
              </a:defRPr>
            </a:lvl2pPr>
            <a:lvl3pPr>
              <a:lnSpc>
                <a:spcPct val="100000"/>
              </a:lnSpc>
              <a:defRPr sz="1200">
                <a:latin typeface="+mj-lt"/>
                <a:cs typeface="Calibri" panose="020F0502020204030204" pitchFamily="34" charset="0"/>
              </a:defRPr>
            </a:lvl3pPr>
            <a:lvl4pPr>
              <a:lnSpc>
                <a:spcPct val="100000"/>
              </a:lnSpc>
              <a:defRPr sz="1200">
                <a:latin typeface="+mj-lt"/>
                <a:cs typeface="Calibri" panose="020F0502020204030204" pitchFamily="34" charset="0"/>
              </a:defRPr>
            </a:lvl4pPr>
            <a:lvl5pPr>
              <a:lnSpc>
                <a:spcPct val="100000"/>
              </a:lnSpc>
              <a:defRPr sz="12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4629150" y="2330825"/>
            <a:ext cx="3886200" cy="3846139"/>
          </a:xfrm>
        </p:spPr>
        <p:txBody>
          <a:bodyPr>
            <a:normAutofit/>
          </a:bodyPr>
          <a:lstStyle>
            <a:lvl1pPr>
              <a:lnSpc>
                <a:spcPct val="100000"/>
              </a:lnSpc>
              <a:defRPr sz="1200">
                <a:latin typeface="+mj-lt"/>
                <a:cs typeface="Calibri" panose="020F0502020204030204" pitchFamily="34" charset="0"/>
              </a:defRPr>
            </a:lvl1pPr>
            <a:lvl2pPr>
              <a:lnSpc>
                <a:spcPct val="100000"/>
              </a:lnSpc>
              <a:defRPr sz="1200">
                <a:latin typeface="+mj-lt"/>
                <a:cs typeface="Calibri" panose="020F0502020204030204" pitchFamily="34" charset="0"/>
              </a:defRPr>
            </a:lvl2pPr>
            <a:lvl3pPr>
              <a:lnSpc>
                <a:spcPct val="100000"/>
              </a:lnSpc>
              <a:defRPr sz="1200">
                <a:latin typeface="+mj-lt"/>
                <a:cs typeface="Calibri" panose="020F0502020204030204" pitchFamily="34" charset="0"/>
              </a:defRPr>
            </a:lvl3pPr>
            <a:lvl4pPr>
              <a:lnSpc>
                <a:spcPct val="100000"/>
              </a:lnSpc>
              <a:defRPr sz="1200">
                <a:latin typeface="+mj-lt"/>
                <a:cs typeface="Calibri" panose="020F0502020204030204" pitchFamily="34" charset="0"/>
              </a:defRPr>
            </a:lvl4pPr>
            <a:lvl5pPr>
              <a:lnSpc>
                <a:spcPct val="100000"/>
              </a:lnSpc>
              <a:defRPr sz="120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294468" y="1468740"/>
            <a:ext cx="3868340" cy="823912"/>
          </a:xfrm>
        </p:spPr>
        <p:txBody>
          <a:bodyPr anchor="b">
            <a:normAutofit/>
          </a:bodyPr>
          <a:lstStyle>
            <a:lvl1pPr marL="0" indent="0">
              <a:buNone/>
              <a:defRPr sz="2100" b="1">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4629150" y="1468740"/>
            <a:ext cx="3887391" cy="823912"/>
          </a:xfrm>
        </p:spPr>
        <p:txBody>
          <a:bodyPr anchor="b">
            <a:normAutofit/>
          </a:bodyPr>
          <a:lstStyle>
            <a:lvl1pPr marL="0" indent="0">
              <a:buNone/>
              <a:defRPr sz="2100" b="1">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294467" y="1405468"/>
            <a:ext cx="85268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2970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9144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294467" y="339645"/>
            <a:ext cx="8526801" cy="1002552"/>
          </a:xfrm>
        </p:spPr>
        <p:txBody>
          <a:bodyPr lIns="0" rIns="0" anchor="b">
            <a:noAutofit/>
          </a:bodyPr>
          <a:lstStyle>
            <a:lvl1pPr algn="l">
              <a:defRPr sz="3375" b="0" i="0" cap="all" baseline="0">
                <a:solidFill>
                  <a:schemeClr val="bg1"/>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294467" y="2330825"/>
            <a:ext cx="3886200" cy="3846139"/>
          </a:xfrm>
        </p:spPr>
        <p:txBody>
          <a:bodyPr>
            <a:normAutofit/>
          </a:bodyPr>
          <a:lstStyle>
            <a:lvl1pPr>
              <a:lnSpc>
                <a:spcPct val="100000"/>
              </a:lnSpc>
              <a:defRPr sz="1200">
                <a:solidFill>
                  <a:schemeClr val="bg1"/>
                </a:solidFill>
                <a:latin typeface="+mj-lt"/>
                <a:cs typeface="Calibri" panose="020F0502020204030204" pitchFamily="34" charset="0"/>
              </a:defRPr>
            </a:lvl1pPr>
            <a:lvl2pPr>
              <a:lnSpc>
                <a:spcPct val="100000"/>
              </a:lnSpc>
              <a:defRPr sz="1200">
                <a:solidFill>
                  <a:schemeClr val="bg1"/>
                </a:solidFill>
                <a:latin typeface="+mj-lt"/>
                <a:cs typeface="Calibri" panose="020F0502020204030204" pitchFamily="34" charset="0"/>
              </a:defRPr>
            </a:lvl2pPr>
            <a:lvl3pPr>
              <a:lnSpc>
                <a:spcPct val="100000"/>
              </a:lnSpc>
              <a:defRPr sz="1200">
                <a:solidFill>
                  <a:schemeClr val="bg1"/>
                </a:solidFill>
                <a:latin typeface="+mj-lt"/>
                <a:cs typeface="Calibri" panose="020F0502020204030204" pitchFamily="34" charset="0"/>
              </a:defRPr>
            </a:lvl3pPr>
            <a:lvl4pPr>
              <a:lnSpc>
                <a:spcPct val="100000"/>
              </a:lnSpc>
              <a:defRPr sz="1200">
                <a:solidFill>
                  <a:schemeClr val="bg1"/>
                </a:solidFill>
                <a:latin typeface="+mj-lt"/>
                <a:cs typeface="Calibri" panose="020F0502020204030204" pitchFamily="34" charset="0"/>
              </a:defRPr>
            </a:lvl4pPr>
            <a:lvl5pPr>
              <a:lnSpc>
                <a:spcPct val="100000"/>
              </a:lnSpc>
              <a:defRPr sz="1200">
                <a:solidFill>
                  <a:schemeClr val="bg1"/>
                </a:solidFill>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4629150" y="2330825"/>
            <a:ext cx="3886200" cy="3846139"/>
          </a:xfrm>
        </p:spPr>
        <p:txBody>
          <a:bodyPr>
            <a:normAutofit/>
          </a:bodyPr>
          <a:lstStyle>
            <a:lvl1pPr>
              <a:lnSpc>
                <a:spcPct val="100000"/>
              </a:lnSpc>
              <a:defRPr sz="1200">
                <a:solidFill>
                  <a:schemeClr val="bg1"/>
                </a:solidFill>
                <a:latin typeface="+mj-lt"/>
                <a:cs typeface="Calibri" panose="020F0502020204030204" pitchFamily="34" charset="0"/>
              </a:defRPr>
            </a:lvl1pPr>
            <a:lvl2pPr>
              <a:lnSpc>
                <a:spcPct val="100000"/>
              </a:lnSpc>
              <a:defRPr sz="1200">
                <a:solidFill>
                  <a:schemeClr val="bg1"/>
                </a:solidFill>
                <a:latin typeface="+mj-lt"/>
                <a:cs typeface="Calibri" panose="020F0502020204030204" pitchFamily="34" charset="0"/>
              </a:defRPr>
            </a:lvl2pPr>
            <a:lvl3pPr>
              <a:lnSpc>
                <a:spcPct val="100000"/>
              </a:lnSpc>
              <a:defRPr sz="1200">
                <a:solidFill>
                  <a:schemeClr val="bg1"/>
                </a:solidFill>
                <a:latin typeface="+mj-lt"/>
                <a:cs typeface="Calibri" panose="020F0502020204030204" pitchFamily="34" charset="0"/>
              </a:defRPr>
            </a:lvl3pPr>
            <a:lvl4pPr>
              <a:lnSpc>
                <a:spcPct val="100000"/>
              </a:lnSpc>
              <a:defRPr sz="1200">
                <a:solidFill>
                  <a:schemeClr val="bg1"/>
                </a:solidFill>
                <a:latin typeface="+mj-lt"/>
                <a:cs typeface="Calibri" panose="020F0502020204030204" pitchFamily="34" charset="0"/>
              </a:defRPr>
            </a:lvl4pPr>
            <a:lvl5pPr>
              <a:lnSpc>
                <a:spcPct val="100000"/>
              </a:lnSpc>
              <a:defRPr sz="1200">
                <a:solidFill>
                  <a:schemeClr val="bg1"/>
                </a:solidFill>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294468" y="1468740"/>
            <a:ext cx="3868340" cy="823912"/>
          </a:xfrm>
        </p:spPr>
        <p:txBody>
          <a:bodyPr anchor="b">
            <a:normAutofit/>
          </a:bodyPr>
          <a:lstStyle>
            <a:lvl1pPr marL="0" indent="0">
              <a:buNone/>
              <a:defRPr sz="2100" b="1">
                <a:solidFill>
                  <a:schemeClr val="bg1"/>
                </a:solidFill>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4629150" y="1468740"/>
            <a:ext cx="3887391" cy="823912"/>
          </a:xfrm>
        </p:spPr>
        <p:txBody>
          <a:bodyPr anchor="b">
            <a:normAutofit/>
          </a:bodyPr>
          <a:lstStyle>
            <a:lvl1pPr marL="0" indent="0">
              <a:buNone/>
              <a:defRPr sz="2100" b="1">
                <a:solidFill>
                  <a:schemeClr val="bg1"/>
                </a:solidFill>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294467" y="1405468"/>
            <a:ext cx="85268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3845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94467" y="588936"/>
            <a:ext cx="8574438"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2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914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1197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94468" y="292426"/>
            <a:ext cx="7664593"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200"/>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829326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04282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50739" y="0"/>
            <a:ext cx="829326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2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843365"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7234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9143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200"/>
            </a:lvl1p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85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ic Slide 1">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393192" y="1408176"/>
            <a:ext cx="8366760" cy="4306824"/>
          </a:xfrm>
          <a:prstGeom prst="rect">
            <a:avLst/>
          </a:prstGeom>
        </p:spPr>
        <p:txBody>
          <a:bodyPr anchor="t" anchorCtr="0"/>
          <a:lstStyle>
            <a:lvl1pPr marL="0" indent="0">
              <a:buNone/>
              <a:defRPr sz="2500">
                <a:solidFill>
                  <a:srgbClr val="002D73"/>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 Box</a:t>
            </a:r>
          </a:p>
        </p:txBody>
      </p:sp>
      <p:sp>
        <p:nvSpPr>
          <p:cNvPr id="4" name="Title 1">
            <a:extLst>
              <a:ext uri="{FF2B5EF4-FFF2-40B4-BE49-F238E27FC236}">
                <a16:creationId xmlns:a16="http://schemas.microsoft.com/office/drawing/2014/main" id="{492E59BA-EE3F-452D-AD54-EE5A0703706A}"/>
              </a:ext>
            </a:extLst>
          </p:cNvPr>
          <p:cNvSpPr>
            <a:spLocks noGrp="1"/>
          </p:cNvSpPr>
          <p:nvPr>
            <p:ph type="title"/>
          </p:nvPr>
        </p:nvSpPr>
        <p:spPr>
          <a:xfrm>
            <a:off x="411480" y="342898"/>
            <a:ext cx="8358188" cy="804999"/>
          </a:xfrm>
        </p:spPr>
        <p:txBody>
          <a:bodyPr>
            <a:normAutofit/>
          </a:bodyPr>
          <a:lstStyle>
            <a:lvl1pPr>
              <a:defRPr sz="3500" b="0">
                <a:solidFill>
                  <a:schemeClr val="bg1"/>
                </a:solidFill>
                <a:latin typeface="Franklin Gothic Book" panose="020B0503020102020204" pitchFamily="34" charset="0"/>
              </a:defRPr>
            </a:lvl1pPr>
          </a:lstStyle>
          <a:p>
            <a:r>
              <a:rPr lang="en-US" dirty="0"/>
              <a:t>Click to edit Master title style</a:t>
            </a:r>
          </a:p>
        </p:txBody>
      </p:sp>
    </p:spTree>
    <p:extLst>
      <p:ext uri="{BB962C8B-B14F-4D97-AF65-F5344CB8AC3E}">
        <p14:creationId xmlns:p14="http://schemas.microsoft.com/office/powerpoint/2010/main" val="1021194224"/>
      </p:ext>
    </p:extLst>
  </p:cSld>
  <p:clrMapOvr>
    <a:masterClrMapping/>
  </p:clrMapOvr>
  <p:transition>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5245020" y="1"/>
            <a:ext cx="389898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236496" y="339645"/>
            <a:ext cx="3667933" cy="1002552"/>
          </a:xfrm>
        </p:spPr>
        <p:txBody>
          <a:bodyPr lIns="0" rIns="0" anchor="b">
            <a:noAutofit/>
          </a:bodyPr>
          <a:lstStyle>
            <a:lvl1pPr algn="l">
              <a:defRPr sz="3375"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234186" y="1507067"/>
            <a:ext cx="3667934" cy="4849283"/>
          </a:xfrm>
        </p:spPr>
        <p:txBody>
          <a:bodyPr lIns="0" rIns="0" anchor="t">
            <a:normAutofit/>
          </a:bodyPr>
          <a:lstStyle>
            <a:lvl1pPr marL="0" indent="0">
              <a:lnSpc>
                <a:spcPct val="100000"/>
              </a:lnSpc>
              <a:buNone/>
              <a:defRPr sz="1200">
                <a:latin typeface="+mj-lt"/>
              </a:defRPr>
            </a:lvl1pPr>
            <a:lvl2pPr marL="342900" indent="0">
              <a:lnSpc>
                <a:spcPct val="100000"/>
              </a:lnSpc>
              <a:buNone/>
              <a:defRPr sz="1200">
                <a:latin typeface="+mj-lt"/>
              </a:defRPr>
            </a:lvl2pPr>
            <a:lvl3pPr marL="685800" indent="0">
              <a:lnSpc>
                <a:spcPct val="100000"/>
              </a:lnSpc>
              <a:buNone/>
              <a:defRPr sz="1200">
                <a:latin typeface="+mj-lt"/>
              </a:defRPr>
            </a:lvl3pPr>
            <a:lvl4pPr marL="1028700" indent="0">
              <a:lnSpc>
                <a:spcPct val="100000"/>
              </a:lnSpc>
              <a:buNone/>
              <a:defRPr sz="1200">
                <a:latin typeface="+mj-lt"/>
              </a:defRPr>
            </a:lvl4pPr>
            <a:lvl5pPr marL="1371600" indent="0">
              <a:lnSpc>
                <a:spcPct val="100000"/>
              </a:lnSpc>
              <a:buNone/>
              <a:defRPr sz="12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294467"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85073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692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389898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4283908" y="339645"/>
            <a:ext cx="3667933" cy="1002552"/>
          </a:xfrm>
        </p:spPr>
        <p:txBody>
          <a:bodyPr lIns="0" rIns="0" anchor="b">
            <a:noAutofit/>
          </a:bodyPr>
          <a:lstStyle>
            <a:lvl1pPr algn="l">
              <a:defRPr sz="3375"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4281598" y="1507067"/>
            <a:ext cx="3667934" cy="4849283"/>
          </a:xfrm>
        </p:spPr>
        <p:txBody>
          <a:bodyPr lIns="0" rIns="0" anchor="t">
            <a:normAutofit/>
          </a:bodyPr>
          <a:lstStyle>
            <a:lvl1pPr marL="0" indent="0">
              <a:lnSpc>
                <a:spcPct val="100000"/>
              </a:lnSpc>
              <a:buNone/>
              <a:defRPr sz="1200">
                <a:latin typeface="+mj-lt"/>
              </a:defRPr>
            </a:lvl1pPr>
            <a:lvl2pPr marL="342900" indent="0">
              <a:lnSpc>
                <a:spcPct val="100000"/>
              </a:lnSpc>
              <a:buNone/>
              <a:defRPr sz="1200">
                <a:latin typeface="+mj-lt"/>
              </a:defRPr>
            </a:lvl2pPr>
            <a:lvl3pPr marL="685800" indent="0">
              <a:lnSpc>
                <a:spcPct val="100000"/>
              </a:lnSpc>
              <a:buNone/>
              <a:defRPr sz="1200">
                <a:latin typeface="+mj-lt"/>
              </a:defRPr>
            </a:lvl3pPr>
            <a:lvl4pPr marL="1028700" indent="0">
              <a:lnSpc>
                <a:spcPct val="100000"/>
              </a:lnSpc>
              <a:buNone/>
              <a:defRPr sz="1200">
                <a:latin typeface="+mj-lt"/>
              </a:defRPr>
            </a:lvl4pPr>
            <a:lvl5pPr marL="1371600" indent="0">
              <a:lnSpc>
                <a:spcPct val="100000"/>
              </a:lnSpc>
              <a:buNone/>
              <a:defRPr sz="12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294467"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829326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1859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850740" y="1"/>
            <a:ext cx="8293261"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236496" y="339645"/>
            <a:ext cx="3667933" cy="1002552"/>
          </a:xfrm>
        </p:spPr>
        <p:txBody>
          <a:bodyPr lIns="0" rIns="0" anchor="b">
            <a:noAutofit/>
          </a:bodyPr>
          <a:lstStyle>
            <a:lvl1pPr algn="l">
              <a:defRPr sz="3375"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234186" y="1507067"/>
            <a:ext cx="3667934" cy="4849283"/>
          </a:xfrm>
        </p:spPr>
        <p:txBody>
          <a:bodyPr lIns="0" rIns="0" anchor="t">
            <a:normAutofit/>
          </a:bodyPr>
          <a:lstStyle>
            <a:lvl1pPr marL="0" indent="0">
              <a:lnSpc>
                <a:spcPct val="100000"/>
              </a:lnSpc>
              <a:buNone/>
              <a:defRPr sz="1200">
                <a:solidFill>
                  <a:schemeClr val="bg1"/>
                </a:solidFill>
                <a:latin typeface="+mj-lt"/>
              </a:defRPr>
            </a:lvl1pPr>
            <a:lvl2pPr marL="342900" indent="0">
              <a:lnSpc>
                <a:spcPct val="100000"/>
              </a:lnSpc>
              <a:buNone/>
              <a:defRPr sz="1200">
                <a:solidFill>
                  <a:schemeClr val="bg1"/>
                </a:solidFill>
                <a:latin typeface="+mj-lt"/>
              </a:defRPr>
            </a:lvl2pPr>
            <a:lvl3pPr marL="685800" indent="0">
              <a:lnSpc>
                <a:spcPct val="100000"/>
              </a:lnSpc>
              <a:buNone/>
              <a:defRPr sz="1200">
                <a:solidFill>
                  <a:schemeClr val="bg1"/>
                </a:solidFill>
                <a:latin typeface="+mj-lt"/>
              </a:defRPr>
            </a:lvl3pPr>
            <a:lvl4pPr marL="1028700" indent="0">
              <a:lnSpc>
                <a:spcPct val="100000"/>
              </a:lnSpc>
              <a:buNone/>
              <a:defRPr sz="1200">
                <a:solidFill>
                  <a:schemeClr val="bg1"/>
                </a:solidFill>
                <a:latin typeface="+mj-lt"/>
              </a:defRPr>
            </a:lvl4pPr>
            <a:lvl5pPr marL="1371600" indent="0">
              <a:lnSpc>
                <a:spcPct val="100000"/>
              </a:lnSpc>
              <a:buNone/>
              <a:defRPr sz="12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294467"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843365"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0066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9144000"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294467"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294468" y="339645"/>
            <a:ext cx="3667933" cy="1002552"/>
          </a:xfrm>
        </p:spPr>
        <p:txBody>
          <a:bodyPr lIns="0" rIns="0" anchor="b">
            <a:noAutofit/>
          </a:bodyPr>
          <a:lstStyle>
            <a:lvl1pPr algn="l">
              <a:defRPr sz="3375" b="0" i="0" cap="all" baseline="0">
                <a:solidFill>
                  <a:schemeClr val="bg1"/>
                </a:solidFill>
                <a:latin typeface="Sagona ExtraLight" panose="02020303050505020204" pitchFamily="18" charset="0"/>
              </a:defRPr>
            </a:lvl1pPr>
          </a:lstStyle>
          <a:p>
            <a:r>
              <a:rPr lang="en-US" dirty="0"/>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294468" y="1507067"/>
            <a:ext cx="3667934" cy="4849283"/>
          </a:xfrm>
        </p:spPr>
        <p:txBody>
          <a:bodyPr lIns="0" rIns="0" anchor="t">
            <a:normAutofit/>
          </a:bodyPr>
          <a:lstStyle>
            <a:lvl1pPr marL="0" indent="0">
              <a:lnSpc>
                <a:spcPct val="100000"/>
              </a:lnSpc>
              <a:buNone/>
              <a:defRPr sz="1200">
                <a:solidFill>
                  <a:schemeClr val="bg1"/>
                </a:solidFill>
                <a:latin typeface="+mj-lt"/>
              </a:defRPr>
            </a:lvl1pPr>
            <a:lvl2pPr marL="342900" indent="0">
              <a:lnSpc>
                <a:spcPct val="100000"/>
              </a:lnSpc>
              <a:buNone/>
              <a:defRPr sz="1200">
                <a:solidFill>
                  <a:schemeClr val="bg1"/>
                </a:solidFill>
                <a:latin typeface="+mj-lt"/>
              </a:defRPr>
            </a:lvl2pPr>
            <a:lvl3pPr marL="685800" indent="0">
              <a:lnSpc>
                <a:spcPct val="100000"/>
              </a:lnSpc>
              <a:buNone/>
              <a:defRPr sz="1200">
                <a:solidFill>
                  <a:schemeClr val="bg1"/>
                </a:solidFill>
                <a:latin typeface="+mj-lt"/>
              </a:defRPr>
            </a:lvl3pPr>
            <a:lvl4pPr marL="1028700" indent="0">
              <a:lnSpc>
                <a:spcPct val="100000"/>
              </a:lnSpc>
              <a:buNone/>
              <a:defRPr sz="1200">
                <a:solidFill>
                  <a:schemeClr val="bg1"/>
                </a:solidFill>
                <a:latin typeface="+mj-lt"/>
              </a:defRPr>
            </a:lvl4pPr>
            <a:lvl5pPr marL="1371600" indent="0">
              <a:lnSpc>
                <a:spcPct val="100000"/>
              </a:lnSpc>
              <a:buNone/>
              <a:defRPr sz="12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2301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59545" y="292426"/>
            <a:ext cx="4723136"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2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5485016" y="4418890"/>
            <a:ext cx="2466825" cy="637507"/>
          </a:xfrm>
        </p:spPr>
        <p:txBody>
          <a:bodyPr lIns="0" rIns="0" anchor="b">
            <a:noAutofit/>
          </a:bodyPr>
          <a:lstStyle>
            <a:lvl1pPr algn="l">
              <a:defRPr sz="3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5485016" y="5080792"/>
            <a:ext cx="2466825" cy="1484783"/>
          </a:xfrm>
        </p:spPr>
        <p:txBody>
          <a:bodyPr lIns="0" rIns="0" anchor="t">
            <a:normAutofit/>
          </a:bodyPr>
          <a:lstStyle>
            <a:lvl1pPr marL="0" indent="0">
              <a:lnSpc>
                <a:spcPct val="100000"/>
              </a:lnSpc>
              <a:buNone/>
              <a:defRPr sz="1050">
                <a:latin typeface="+mj-lt"/>
              </a:defRPr>
            </a:lvl1pPr>
            <a:lvl2pPr marL="342900" indent="0">
              <a:lnSpc>
                <a:spcPct val="100000"/>
              </a:lnSpc>
              <a:buNone/>
              <a:defRPr sz="1050">
                <a:latin typeface="+mj-lt"/>
              </a:defRPr>
            </a:lvl2pPr>
            <a:lvl3pPr marL="685800" indent="0">
              <a:lnSpc>
                <a:spcPct val="100000"/>
              </a:lnSpc>
              <a:buNone/>
              <a:defRPr sz="1050">
                <a:latin typeface="+mj-lt"/>
              </a:defRPr>
            </a:lvl3pPr>
            <a:lvl4pPr marL="1028700" indent="0">
              <a:lnSpc>
                <a:spcPct val="100000"/>
              </a:lnSpc>
              <a:buNone/>
              <a:defRPr sz="1050">
                <a:latin typeface="+mj-lt"/>
              </a:defRPr>
            </a:lvl4pPr>
            <a:lvl5pPr marL="1371600" indent="0">
              <a:lnSpc>
                <a:spcPct val="100000"/>
              </a:lnSpc>
              <a:buNone/>
              <a:defRPr sz="105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829326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96141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084457" y="292426"/>
            <a:ext cx="4723136"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2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294467" y="4418890"/>
            <a:ext cx="3457262" cy="637507"/>
          </a:xfrm>
        </p:spPr>
        <p:txBody>
          <a:bodyPr lIns="0" rIns="0" anchor="b">
            <a:noAutofit/>
          </a:bodyPr>
          <a:lstStyle>
            <a:lvl1pPr algn="l">
              <a:defRPr sz="3000" b="0" i="0" cap="all" baseline="0">
                <a:solidFill>
                  <a:schemeClr val="accent4">
                    <a:lumMod val="75000"/>
                  </a:schemeClr>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294467" y="5080792"/>
            <a:ext cx="3457262" cy="1484783"/>
          </a:xfrm>
        </p:spPr>
        <p:txBody>
          <a:bodyPr lIns="0" rIns="0" anchor="t">
            <a:normAutofit/>
          </a:bodyPr>
          <a:lstStyle>
            <a:lvl1pPr marL="0" indent="0">
              <a:lnSpc>
                <a:spcPct val="100000"/>
              </a:lnSpc>
              <a:buNone/>
              <a:defRPr sz="1050">
                <a:latin typeface="+mj-lt"/>
              </a:defRPr>
            </a:lvl1pPr>
            <a:lvl2pPr marL="342900" indent="0">
              <a:lnSpc>
                <a:spcPct val="100000"/>
              </a:lnSpc>
              <a:buNone/>
              <a:defRPr sz="1050">
                <a:latin typeface="+mj-lt"/>
              </a:defRPr>
            </a:lvl2pPr>
            <a:lvl3pPr marL="685800" indent="0">
              <a:lnSpc>
                <a:spcPct val="100000"/>
              </a:lnSpc>
              <a:buNone/>
              <a:defRPr sz="1050">
                <a:latin typeface="+mj-lt"/>
              </a:defRPr>
            </a:lvl3pPr>
            <a:lvl4pPr marL="1028700" indent="0">
              <a:lnSpc>
                <a:spcPct val="100000"/>
              </a:lnSpc>
              <a:buNone/>
              <a:defRPr sz="1050">
                <a:latin typeface="+mj-lt"/>
              </a:defRPr>
            </a:lvl4pPr>
            <a:lvl5pPr marL="1371600" indent="0">
              <a:lnSpc>
                <a:spcPct val="100000"/>
              </a:lnSpc>
              <a:buNone/>
              <a:defRPr sz="105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294468" y="5080791"/>
            <a:ext cx="3457262"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400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2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234186" y="4418890"/>
            <a:ext cx="2466825" cy="637507"/>
          </a:xfrm>
        </p:spPr>
        <p:txBody>
          <a:bodyPr lIns="0" rIns="0" anchor="b">
            <a:noAutofit/>
          </a:bodyPr>
          <a:lstStyle>
            <a:lvl1pPr algn="l">
              <a:defRPr sz="3000" b="0" i="0" cap="all" baseline="0">
                <a:solidFill>
                  <a:schemeClr val="bg1"/>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234187" y="5080792"/>
            <a:ext cx="2466825" cy="1484783"/>
          </a:xfrm>
        </p:spPr>
        <p:txBody>
          <a:bodyPr lIns="0" rIns="0" anchor="t">
            <a:normAutofit/>
          </a:bodyPr>
          <a:lstStyle>
            <a:lvl1pPr marL="0" indent="0">
              <a:lnSpc>
                <a:spcPct val="100000"/>
              </a:lnSpc>
              <a:buNone/>
              <a:defRPr sz="1050">
                <a:solidFill>
                  <a:schemeClr val="bg1"/>
                </a:solidFill>
                <a:latin typeface="+mj-lt"/>
              </a:defRPr>
            </a:lvl1pPr>
            <a:lvl2pPr marL="342900" indent="0">
              <a:lnSpc>
                <a:spcPct val="100000"/>
              </a:lnSpc>
              <a:buNone/>
              <a:defRPr sz="1050">
                <a:solidFill>
                  <a:schemeClr val="bg1"/>
                </a:solidFill>
                <a:latin typeface="+mj-lt"/>
              </a:defRPr>
            </a:lvl2pPr>
            <a:lvl3pPr marL="685800" indent="0">
              <a:lnSpc>
                <a:spcPct val="100000"/>
              </a:lnSpc>
              <a:buNone/>
              <a:defRPr sz="1050">
                <a:solidFill>
                  <a:schemeClr val="bg1"/>
                </a:solidFill>
                <a:latin typeface="+mj-lt"/>
              </a:defRPr>
            </a:lvl3pPr>
            <a:lvl4pPr marL="1028700" indent="0">
              <a:lnSpc>
                <a:spcPct val="100000"/>
              </a:lnSpc>
              <a:buNone/>
              <a:defRPr sz="1050">
                <a:solidFill>
                  <a:schemeClr val="bg1"/>
                </a:solidFill>
                <a:latin typeface="+mj-lt"/>
              </a:defRPr>
            </a:lvl4pPr>
            <a:lvl5pPr marL="1371600" indent="0">
              <a:lnSpc>
                <a:spcPct val="100000"/>
              </a:lnSpc>
              <a:buNone/>
              <a:defRPr sz="105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85073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018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9144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200">
                <a:solidFill>
                  <a:schemeClr val="bg1"/>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294467" y="3429001"/>
            <a:ext cx="3457262" cy="637507"/>
          </a:xfrm>
        </p:spPr>
        <p:txBody>
          <a:bodyPr lIns="0" rIns="0" anchor="b">
            <a:noAutofit/>
          </a:bodyPr>
          <a:lstStyle>
            <a:lvl1pPr algn="l">
              <a:defRPr sz="3000" b="0" i="0" cap="all" baseline="0">
                <a:solidFill>
                  <a:schemeClr val="bg1"/>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294467" y="4090903"/>
            <a:ext cx="3457262" cy="1484783"/>
          </a:xfrm>
        </p:spPr>
        <p:txBody>
          <a:bodyPr lIns="0" rIns="0" anchor="t">
            <a:normAutofit/>
          </a:bodyPr>
          <a:lstStyle>
            <a:lvl1pPr marL="0" indent="0">
              <a:lnSpc>
                <a:spcPct val="100000"/>
              </a:lnSpc>
              <a:buNone/>
              <a:defRPr sz="1050">
                <a:solidFill>
                  <a:schemeClr val="bg1"/>
                </a:solidFill>
                <a:latin typeface="+mj-lt"/>
              </a:defRPr>
            </a:lvl1pPr>
            <a:lvl2pPr marL="342900" indent="0">
              <a:lnSpc>
                <a:spcPct val="100000"/>
              </a:lnSpc>
              <a:buNone/>
              <a:defRPr sz="1050">
                <a:solidFill>
                  <a:schemeClr val="bg1"/>
                </a:solidFill>
                <a:latin typeface="+mj-lt"/>
              </a:defRPr>
            </a:lvl2pPr>
            <a:lvl3pPr marL="685800" indent="0">
              <a:lnSpc>
                <a:spcPct val="100000"/>
              </a:lnSpc>
              <a:buNone/>
              <a:defRPr sz="1050">
                <a:solidFill>
                  <a:schemeClr val="bg1"/>
                </a:solidFill>
                <a:latin typeface="+mj-lt"/>
              </a:defRPr>
            </a:lvl3pPr>
            <a:lvl4pPr marL="1028700" indent="0">
              <a:lnSpc>
                <a:spcPct val="100000"/>
              </a:lnSpc>
              <a:buNone/>
              <a:defRPr sz="1050">
                <a:solidFill>
                  <a:schemeClr val="bg1"/>
                </a:solidFill>
                <a:latin typeface="+mj-lt"/>
              </a:defRPr>
            </a:lvl4pPr>
            <a:lvl5pPr marL="1371600" indent="0">
              <a:lnSpc>
                <a:spcPct val="100000"/>
              </a:lnSpc>
              <a:buNone/>
              <a:defRPr sz="105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9256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628650" y="6356351"/>
            <a:ext cx="2057400" cy="365125"/>
          </a:xfrm>
        </p:spPr>
        <p:txBody>
          <a:bodyPr/>
          <a:lstStyle/>
          <a:p>
            <a:fld id="{8F9F391E-143D-F948-ADAE-29AEA3C1EBFB}" type="datetimeFigureOut">
              <a:rPr lang="en-US" smtClean="0"/>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294467" y="339645"/>
            <a:ext cx="7664593" cy="1002552"/>
          </a:xfrm>
        </p:spPr>
        <p:txBody>
          <a:bodyPr lIns="0" rIns="0" anchor="b">
            <a:noAutofit/>
          </a:bodyPr>
          <a:lstStyle>
            <a:lvl1pPr algn="l">
              <a:defRPr sz="3375"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294467"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294467" y="2294008"/>
            <a:ext cx="380211"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dirty="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348511" y="2366353"/>
            <a:ext cx="277458" cy="368788"/>
          </a:xfrm>
        </p:spPr>
        <p:txBody>
          <a:bodyPr anchor="ctr">
            <a:normAutofit/>
          </a:bodyPr>
          <a:lstStyle>
            <a:lvl1pPr marL="0" indent="0" algn="ctr">
              <a:buNone/>
              <a:defRPr sz="600"/>
            </a:lvl1pPr>
          </a:lstStyle>
          <a:p>
            <a:r>
              <a:rPr lang="en-US"/>
              <a:t>Click icon to add picture</a:t>
            </a:r>
            <a:endParaRPr lang="en-US"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294467" y="3519693"/>
            <a:ext cx="380211"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348511" y="3592038"/>
            <a:ext cx="277458" cy="368788"/>
          </a:xfrm>
        </p:spPr>
        <p:txBody>
          <a:bodyPr anchor="ctr">
            <a:normAutofit/>
          </a:bodyPr>
          <a:lstStyle>
            <a:lvl1pPr marL="0" indent="0" algn="ctr">
              <a:buNone/>
              <a:defRPr sz="600"/>
            </a:lvl1pPr>
          </a:lstStyle>
          <a:p>
            <a:r>
              <a:rPr lang="en-US"/>
              <a:t>Click icon to add picture</a:t>
            </a:r>
            <a:endParaRPr lang="en-US" dirty="0"/>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294467" y="4784289"/>
            <a:ext cx="380211"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348511" y="4856634"/>
            <a:ext cx="277458" cy="368788"/>
          </a:xfrm>
        </p:spPr>
        <p:txBody>
          <a:bodyPr anchor="ctr">
            <a:normAutofit/>
          </a:bodyPr>
          <a:lstStyle>
            <a:lvl1pPr marL="0" indent="0" algn="ctr">
              <a:buNone/>
              <a:defRPr sz="600"/>
            </a:lvl1pPr>
          </a:lstStyle>
          <a:p>
            <a:r>
              <a:rPr lang="en-US"/>
              <a:t>Click icon to add picture</a:t>
            </a:r>
            <a:endParaRPr lang="en-US" dirty="0"/>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4204163" y="2294008"/>
            <a:ext cx="380211"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4262289" y="2366353"/>
            <a:ext cx="277458" cy="368788"/>
          </a:xfrm>
        </p:spPr>
        <p:txBody>
          <a:bodyPr anchor="ctr">
            <a:normAutofit/>
          </a:bodyPr>
          <a:lstStyle>
            <a:lvl1pPr marL="0" indent="0" algn="ctr">
              <a:buNone/>
              <a:defRPr sz="600"/>
            </a:lvl1pPr>
          </a:lstStyle>
          <a:p>
            <a:r>
              <a:rPr lang="en-US"/>
              <a:t>Click icon to add picture</a:t>
            </a:r>
            <a:endParaRPr lang="en-US" dirty="0"/>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4208244" y="3519693"/>
            <a:ext cx="380211"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4262289" y="3592038"/>
            <a:ext cx="277458" cy="368788"/>
          </a:xfrm>
        </p:spPr>
        <p:txBody>
          <a:bodyPr anchor="ctr">
            <a:normAutofit/>
          </a:bodyPr>
          <a:lstStyle>
            <a:lvl1pPr marL="0" indent="0" algn="ctr">
              <a:buNone/>
              <a:defRPr sz="600"/>
            </a:lvl1pPr>
          </a:lstStyle>
          <a:p>
            <a:r>
              <a:rPr lang="en-US"/>
              <a:t>Click icon to add picture</a:t>
            </a:r>
            <a:endParaRPr lang="en-US" dirty="0"/>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4208244" y="4784289"/>
            <a:ext cx="380211"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4262289" y="4856634"/>
            <a:ext cx="277458" cy="368788"/>
          </a:xfrm>
        </p:spPr>
        <p:txBody>
          <a:bodyPr anchor="ctr">
            <a:normAutofit/>
          </a:bodyPr>
          <a:lstStyle>
            <a:lvl1pPr marL="0" indent="0" algn="ctr">
              <a:buNone/>
              <a:defRPr sz="600"/>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916929" y="2512452"/>
            <a:ext cx="2996276" cy="426685"/>
          </a:xfrm>
        </p:spPr>
        <p:txBody>
          <a:bodyPr lIns="0" rIns="0" anchor="t">
            <a:noAutofit/>
          </a:bodyPr>
          <a:lstStyle>
            <a:lvl1pPr marL="0" indent="0">
              <a:lnSpc>
                <a:spcPct val="100000"/>
              </a:lnSpc>
              <a:buNone/>
              <a:defRPr sz="1050">
                <a:solidFill>
                  <a:schemeClr val="tx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916928" y="2265593"/>
            <a:ext cx="2996277" cy="365095"/>
          </a:xfrm>
        </p:spPr>
        <p:txBody>
          <a:bodyPr lIns="0" anchor="b">
            <a:noAutofit/>
          </a:bodyPr>
          <a:lstStyle>
            <a:lvl1pPr marL="0" indent="0">
              <a:buNone/>
              <a:defRPr sz="1350" b="1" cap="all" baseline="0">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916929" y="3745507"/>
            <a:ext cx="2996276" cy="426685"/>
          </a:xfrm>
        </p:spPr>
        <p:txBody>
          <a:bodyPr lIns="0" rIns="0" anchor="t">
            <a:noAutofit/>
          </a:bodyPr>
          <a:lstStyle>
            <a:lvl1pPr marL="0" indent="0">
              <a:lnSpc>
                <a:spcPct val="100000"/>
              </a:lnSpc>
              <a:buNone/>
              <a:defRPr sz="1050">
                <a:solidFill>
                  <a:schemeClr val="tx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916928" y="3498648"/>
            <a:ext cx="2996277" cy="365095"/>
          </a:xfrm>
        </p:spPr>
        <p:txBody>
          <a:bodyPr lIns="0" anchor="b">
            <a:noAutofit/>
          </a:bodyPr>
          <a:lstStyle>
            <a:lvl1pPr marL="0" indent="0">
              <a:buNone/>
              <a:defRPr sz="1350" b="1" cap="all" baseline="0">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916929" y="5006271"/>
            <a:ext cx="2996276" cy="426685"/>
          </a:xfrm>
        </p:spPr>
        <p:txBody>
          <a:bodyPr lIns="0" rIns="0" anchor="t">
            <a:noAutofit/>
          </a:bodyPr>
          <a:lstStyle>
            <a:lvl1pPr marL="0" indent="0">
              <a:lnSpc>
                <a:spcPct val="100000"/>
              </a:lnSpc>
              <a:buNone/>
              <a:defRPr sz="1050">
                <a:solidFill>
                  <a:schemeClr val="tx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916928" y="4759412"/>
            <a:ext cx="2996277" cy="365095"/>
          </a:xfrm>
        </p:spPr>
        <p:txBody>
          <a:bodyPr lIns="0" anchor="b">
            <a:noAutofit/>
          </a:bodyPr>
          <a:lstStyle>
            <a:lvl1pPr marL="0" indent="0">
              <a:buNone/>
              <a:defRPr sz="1350" b="1" cap="all" baseline="0">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4875331" y="2512452"/>
            <a:ext cx="2996276" cy="426685"/>
          </a:xfrm>
        </p:spPr>
        <p:txBody>
          <a:bodyPr lIns="0" rIns="0" anchor="t">
            <a:noAutofit/>
          </a:bodyPr>
          <a:lstStyle>
            <a:lvl1pPr marL="0" indent="0">
              <a:lnSpc>
                <a:spcPct val="100000"/>
              </a:lnSpc>
              <a:buNone/>
              <a:defRPr sz="1050">
                <a:solidFill>
                  <a:schemeClr val="tx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4875331" y="2265593"/>
            <a:ext cx="2996277" cy="365095"/>
          </a:xfrm>
        </p:spPr>
        <p:txBody>
          <a:bodyPr lIns="0" anchor="b">
            <a:noAutofit/>
          </a:bodyPr>
          <a:lstStyle>
            <a:lvl1pPr marL="0" indent="0">
              <a:buNone/>
              <a:defRPr sz="1350" b="1" cap="all" baseline="0">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4875331" y="3745507"/>
            <a:ext cx="2996276" cy="426685"/>
          </a:xfrm>
        </p:spPr>
        <p:txBody>
          <a:bodyPr lIns="0" rIns="0" anchor="t">
            <a:noAutofit/>
          </a:bodyPr>
          <a:lstStyle>
            <a:lvl1pPr marL="0" indent="0">
              <a:lnSpc>
                <a:spcPct val="100000"/>
              </a:lnSpc>
              <a:buNone/>
              <a:defRPr sz="1050">
                <a:solidFill>
                  <a:schemeClr val="tx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4875331" y="3498648"/>
            <a:ext cx="2996277" cy="365095"/>
          </a:xfrm>
        </p:spPr>
        <p:txBody>
          <a:bodyPr lIns="0" anchor="b">
            <a:noAutofit/>
          </a:bodyPr>
          <a:lstStyle>
            <a:lvl1pPr marL="0" indent="0">
              <a:buNone/>
              <a:defRPr sz="1350" b="1" cap="all" baseline="0">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4875331" y="5006271"/>
            <a:ext cx="2996276" cy="426685"/>
          </a:xfrm>
        </p:spPr>
        <p:txBody>
          <a:bodyPr lIns="0" rIns="0" anchor="t">
            <a:noAutofit/>
          </a:bodyPr>
          <a:lstStyle>
            <a:lvl1pPr marL="0" indent="0">
              <a:lnSpc>
                <a:spcPct val="100000"/>
              </a:lnSpc>
              <a:buNone/>
              <a:defRPr sz="1050">
                <a:solidFill>
                  <a:schemeClr val="tx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4875331" y="4759412"/>
            <a:ext cx="2996277" cy="365095"/>
          </a:xfrm>
        </p:spPr>
        <p:txBody>
          <a:bodyPr lIns="0" anchor="b">
            <a:noAutofit/>
          </a:bodyPr>
          <a:lstStyle>
            <a:lvl1pPr marL="0" indent="0">
              <a:buNone/>
              <a:defRPr sz="1350" b="1" cap="all" baseline="0">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829326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2557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628650" y="6356351"/>
            <a:ext cx="2057400" cy="365125"/>
          </a:xfrm>
        </p:spPr>
        <p:txBody>
          <a:bodyPr/>
          <a:lstStyle/>
          <a:p>
            <a:fld id="{8F9F391E-143D-F948-ADAE-29AEA3C1EBFB}" type="datetimeFigureOut">
              <a:rPr lang="en-US" smtClean="0"/>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294467" y="339645"/>
            <a:ext cx="8526801" cy="1002552"/>
          </a:xfrm>
        </p:spPr>
        <p:txBody>
          <a:bodyPr lIns="0" rIns="0" anchor="b">
            <a:noAutofit/>
          </a:bodyPr>
          <a:lstStyle>
            <a:lvl1pPr algn="l">
              <a:defRPr sz="3375"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294467"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294467" y="1405468"/>
            <a:ext cx="85268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294467" y="2356447"/>
            <a:ext cx="380211"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dirty="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348512" y="2428792"/>
            <a:ext cx="277458" cy="368788"/>
          </a:xfrm>
        </p:spPr>
        <p:txBody>
          <a:bodyPr anchor="ctr">
            <a:normAutofit/>
          </a:bodyPr>
          <a:lstStyle>
            <a:lvl1pPr marL="0" indent="0" algn="ctr">
              <a:buNone/>
              <a:defRPr sz="600"/>
            </a:lvl1pPr>
          </a:lstStyle>
          <a:p>
            <a:r>
              <a:rPr lang="en-US"/>
              <a:t>Click icon to add picture</a:t>
            </a:r>
            <a:endParaRPr lang="en-US"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294467" y="3582132"/>
            <a:ext cx="380211"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348512" y="3654477"/>
            <a:ext cx="277458" cy="368788"/>
          </a:xfrm>
        </p:spPr>
        <p:txBody>
          <a:bodyPr anchor="ctr">
            <a:normAutofit/>
          </a:bodyPr>
          <a:lstStyle>
            <a:lvl1pPr marL="0" indent="0" algn="ctr">
              <a:buNone/>
              <a:defRPr sz="600"/>
            </a:lvl1pPr>
          </a:lstStyle>
          <a:p>
            <a:r>
              <a:rPr lang="en-US"/>
              <a:t>Click icon to add picture</a:t>
            </a:r>
            <a:endParaRPr lang="en-US" dirty="0"/>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294467" y="4846728"/>
            <a:ext cx="380211"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348512" y="4919073"/>
            <a:ext cx="277458" cy="368788"/>
          </a:xfrm>
        </p:spPr>
        <p:txBody>
          <a:bodyPr anchor="ctr">
            <a:normAutofit/>
          </a:bodyPr>
          <a:lstStyle>
            <a:lvl1pPr marL="0" indent="0" algn="ctr">
              <a:buNone/>
              <a:defRPr sz="600"/>
            </a:lvl1pPr>
          </a:lstStyle>
          <a:p>
            <a:r>
              <a:rPr lang="en-US"/>
              <a:t>Click icon to add picture</a:t>
            </a:r>
            <a:endParaRPr lang="en-US" dirty="0"/>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4854436" y="2356447"/>
            <a:ext cx="380211"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4908481" y="2428792"/>
            <a:ext cx="277458" cy="368788"/>
          </a:xfrm>
        </p:spPr>
        <p:txBody>
          <a:bodyPr anchor="ctr">
            <a:normAutofit/>
          </a:bodyPr>
          <a:lstStyle>
            <a:lvl1pPr marL="0" indent="0" algn="ctr">
              <a:buNone/>
              <a:defRPr sz="600"/>
            </a:lvl1pPr>
          </a:lstStyle>
          <a:p>
            <a:r>
              <a:rPr lang="en-US"/>
              <a:t>Click icon to add picture</a:t>
            </a:r>
            <a:endParaRPr lang="en-US" dirty="0"/>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4854436" y="3582132"/>
            <a:ext cx="380211"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4908481" y="3654477"/>
            <a:ext cx="277458" cy="368788"/>
          </a:xfrm>
        </p:spPr>
        <p:txBody>
          <a:bodyPr anchor="ctr">
            <a:normAutofit/>
          </a:bodyPr>
          <a:lstStyle>
            <a:lvl1pPr marL="0" indent="0" algn="ctr">
              <a:buNone/>
              <a:defRPr sz="600"/>
            </a:lvl1pPr>
          </a:lstStyle>
          <a:p>
            <a:r>
              <a:rPr lang="en-US"/>
              <a:t>Click icon to add picture</a:t>
            </a:r>
            <a:endParaRPr lang="en-US" dirty="0"/>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4854436" y="4846728"/>
            <a:ext cx="380211"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4908481" y="4919073"/>
            <a:ext cx="277458" cy="368788"/>
          </a:xfrm>
        </p:spPr>
        <p:txBody>
          <a:bodyPr anchor="ctr">
            <a:normAutofit/>
          </a:bodyPr>
          <a:lstStyle>
            <a:lvl1pPr marL="0" indent="0" algn="ctr">
              <a:buNone/>
              <a:defRPr sz="600"/>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910397" y="2574891"/>
            <a:ext cx="3308778" cy="365077"/>
          </a:xfrm>
        </p:spPr>
        <p:txBody>
          <a:bodyPr lIns="0" rIns="0" anchor="t">
            <a:noAutofit/>
          </a:bodyPr>
          <a:lstStyle>
            <a:lvl1pPr marL="0" indent="0">
              <a:lnSpc>
                <a:spcPct val="100000"/>
              </a:lnSpc>
              <a:buNone/>
              <a:defRPr sz="1050">
                <a:solidFill>
                  <a:schemeClr val="tx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910397" y="2328032"/>
            <a:ext cx="3308779" cy="312380"/>
          </a:xfrm>
        </p:spPr>
        <p:txBody>
          <a:bodyPr lIns="0" anchor="b">
            <a:noAutofit/>
          </a:bodyPr>
          <a:lstStyle>
            <a:lvl1pPr marL="0" indent="0">
              <a:buNone/>
              <a:defRPr sz="1350" b="1" cap="all" baseline="0">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910397" y="3807946"/>
            <a:ext cx="3308778" cy="365077"/>
          </a:xfrm>
        </p:spPr>
        <p:txBody>
          <a:bodyPr lIns="0" rIns="0" anchor="t">
            <a:noAutofit/>
          </a:bodyPr>
          <a:lstStyle>
            <a:lvl1pPr marL="0" indent="0">
              <a:lnSpc>
                <a:spcPct val="100000"/>
              </a:lnSpc>
              <a:buNone/>
              <a:defRPr sz="1050">
                <a:solidFill>
                  <a:schemeClr val="tx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910397" y="3561087"/>
            <a:ext cx="3308779" cy="312380"/>
          </a:xfrm>
        </p:spPr>
        <p:txBody>
          <a:bodyPr lIns="0" anchor="b">
            <a:noAutofit/>
          </a:bodyPr>
          <a:lstStyle>
            <a:lvl1pPr marL="0" indent="0">
              <a:buNone/>
              <a:defRPr sz="1350" b="1" cap="all" baseline="0">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910397" y="5068710"/>
            <a:ext cx="3308778" cy="365077"/>
          </a:xfrm>
        </p:spPr>
        <p:txBody>
          <a:bodyPr lIns="0" rIns="0" anchor="t">
            <a:noAutofit/>
          </a:bodyPr>
          <a:lstStyle>
            <a:lvl1pPr marL="0" indent="0">
              <a:lnSpc>
                <a:spcPct val="100000"/>
              </a:lnSpc>
              <a:buNone/>
              <a:defRPr sz="1050">
                <a:solidFill>
                  <a:schemeClr val="tx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910397" y="4821851"/>
            <a:ext cx="3308779" cy="312380"/>
          </a:xfrm>
        </p:spPr>
        <p:txBody>
          <a:bodyPr lIns="0" anchor="b">
            <a:noAutofit/>
          </a:bodyPr>
          <a:lstStyle>
            <a:lvl1pPr marL="0" indent="0">
              <a:buNone/>
              <a:defRPr sz="1350" b="1" cap="all" baseline="0">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5519074" y="2574891"/>
            <a:ext cx="3308778" cy="365077"/>
          </a:xfrm>
        </p:spPr>
        <p:txBody>
          <a:bodyPr lIns="0" rIns="0" anchor="t">
            <a:noAutofit/>
          </a:bodyPr>
          <a:lstStyle>
            <a:lvl1pPr marL="0" indent="0">
              <a:lnSpc>
                <a:spcPct val="100000"/>
              </a:lnSpc>
              <a:buNone/>
              <a:defRPr sz="1050">
                <a:solidFill>
                  <a:schemeClr val="tx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5519073" y="2328032"/>
            <a:ext cx="3308779" cy="312380"/>
          </a:xfrm>
        </p:spPr>
        <p:txBody>
          <a:bodyPr lIns="0" anchor="b">
            <a:noAutofit/>
          </a:bodyPr>
          <a:lstStyle>
            <a:lvl1pPr marL="0" indent="0">
              <a:buNone/>
              <a:defRPr sz="1350" b="1" cap="all" baseline="0">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5519074" y="3807946"/>
            <a:ext cx="3308778" cy="365077"/>
          </a:xfrm>
        </p:spPr>
        <p:txBody>
          <a:bodyPr lIns="0" rIns="0" anchor="t">
            <a:noAutofit/>
          </a:bodyPr>
          <a:lstStyle>
            <a:lvl1pPr marL="0" indent="0">
              <a:lnSpc>
                <a:spcPct val="100000"/>
              </a:lnSpc>
              <a:buNone/>
              <a:defRPr sz="1050">
                <a:solidFill>
                  <a:schemeClr val="tx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5519073" y="3561087"/>
            <a:ext cx="3308779" cy="312380"/>
          </a:xfrm>
        </p:spPr>
        <p:txBody>
          <a:bodyPr lIns="0" anchor="b">
            <a:noAutofit/>
          </a:bodyPr>
          <a:lstStyle>
            <a:lvl1pPr marL="0" indent="0">
              <a:buNone/>
              <a:defRPr sz="1350" b="1" cap="all" baseline="0">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5519074" y="5068710"/>
            <a:ext cx="3308778" cy="365077"/>
          </a:xfrm>
        </p:spPr>
        <p:txBody>
          <a:bodyPr lIns="0" rIns="0" anchor="t">
            <a:noAutofit/>
          </a:bodyPr>
          <a:lstStyle>
            <a:lvl1pPr marL="0" indent="0">
              <a:lnSpc>
                <a:spcPct val="100000"/>
              </a:lnSpc>
              <a:buNone/>
              <a:defRPr sz="1050">
                <a:solidFill>
                  <a:schemeClr val="tx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5519073" y="4821851"/>
            <a:ext cx="3308779" cy="312380"/>
          </a:xfrm>
        </p:spPr>
        <p:txBody>
          <a:bodyPr lIns="0" anchor="b">
            <a:noAutofit/>
          </a:bodyPr>
          <a:lstStyle>
            <a:lvl1pPr marL="0" indent="0">
              <a:buNone/>
              <a:defRPr sz="1350" b="1" cap="all" baseline="0">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Tree>
    <p:extLst>
      <p:ext uri="{BB962C8B-B14F-4D97-AF65-F5344CB8AC3E}">
        <p14:creationId xmlns:p14="http://schemas.microsoft.com/office/powerpoint/2010/main" val="2390648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9" y="685800"/>
            <a:ext cx="6000750" cy="2971801"/>
          </a:xfrm>
        </p:spPr>
        <p:txBody>
          <a:bodyPr anchor="b">
            <a:normAutofit/>
          </a:bodyPr>
          <a:lstStyle>
            <a:lvl1pPr algn="l">
              <a:defRPr sz="3600">
                <a:effectLst/>
              </a:defRPr>
            </a:lvl1pPr>
          </a:lstStyle>
          <a:p>
            <a:r>
              <a:rPr lang="en-US"/>
              <a:t>Click to edit Master title style</a:t>
            </a:r>
            <a:endParaRPr lang="en-US" dirty="0"/>
          </a:p>
        </p:txBody>
      </p:sp>
      <p:sp>
        <p:nvSpPr>
          <p:cNvPr id="3" name="Subtitle 2"/>
          <p:cNvSpPr>
            <a:spLocks noGrp="1"/>
          </p:cNvSpPr>
          <p:nvPr>
            <p:ph type="subTitle" idx="1"/>
          </p:nvPr>
        </p:nvSpPr>
        <p:spPr>
          <a:xfrm>
            <a:off x="513159" y="3843868"/>
            <a:ext cx="4800600" cy="1947333"/>
          </a:xfrm>
        </p:spPr>
        <p:txBody>
          <a:bodyPr anchor="t">
            <a:normAutofit/>
          </a:bodyPr>
          <a:lstStyle>
            <a:lvl1pPr marL="0" indent="0" algn="l">
              <a:buNone/>
              <a:defRPr sz="1575">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AD10B1-B64C-4166-8644-F1EBAAF0D42F}"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215CA-A746-4C9A-993D-27C779F9F853}" type="slidenum">
              <a:rPr lang="en-US" smtClean="0"/>
              <a:t>‹#›</a:t>
            </a:fld>
            <a:endParaRPr lang="en-US"/>
          </a:p>
        </p:txBody>
      </p:sp>
      <p:cxnSp>
        <p:nvCxnSpPr>
          <p:cNvPr id="16" name="Straight Connector 15"/>
          <p:cNvCxnSpPr/>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91546"/>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32279"/>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609602"/>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657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1" y="0"/>
            <a:ext cx="9143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2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628650" y="6356351"/>
            <a:ext cx="2057400" cy="365125"/>
          </a:xfrm>
        </p:spPr>
        <p:txBody>
          <a:bodyPr/>
          <a:lstStyle>
            <a:lvl1pPr>
              <a:defRPr>
                <a:solidFill>
                  <a:schemeClr val="bg1"/>
                </a:solidFill>
              </a:defRPr>
            </a:lvl1pPr>
          </a:lstStyle>
          <a:p>
            <a:fld id="{8F9F391E-143D-F948-ADAE-29AEA3C1EBFB}" type="datetimeFigureOut">
              <a:rPr lang="en-US" smtClean="0"/>
              <a:pPr/>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236496" y="339645"/>
            <a:ext cx="7584773" cy="1002552"/>
          </a:xfrm>
        </p:spPr>
        <p:txBody>
          <a:bodyPr lIns="0" rIns="0" anchor="b">
            <a:noAutofit/>
          </a:bodyPr>
          <a:lstStyle>
            <a:lvl1pPr algn="l">
              <a:defRPr sz="3375"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294467"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298172" y="2366353"/>
            <a:ext cx="277458" cy="368788"/>
          </a:xfrm>
        </p:spPr>
        <p:txBody>
          <a:bodyPr anchor="ctr">
            <a:normAutofit/>
          </a:bodyPr>
          <a:lstStyle>
            <a:lvl1pPr marL="0" indent="0" algn="ctr">
              <a:buNone/>
              <a:defRPr sz="6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298172" y="3592038"/>
            <a:ext cx="277458" cy="368788"/>
          </a:xfrm>
        </p:spPr>
        <p:txBody>
          <a:bodyPr anchor="ctr">
            <a:normAutofit/>
          </a:bodyPr>
          <a:lstStyle>
            <a:lvl1pPr marL="0" indent="0" algn="ctr">
              <a:buNone/>
              <a:defRPr sz="6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298172" y="4856634"/>
            <a:ext cx="277458" cy="368788"/>
          </a:xfrm>
        </p:spPr>
        <p:txBody>
          <a:bodyPr anchor="ctr">
            <a:normAutofit/>
          </a:bodyPr>
          <a:lstStyle>
            <a:lvl1pPr marL="0" indent="0" algn="ctr">
              <a:buNone/>
              <a:defRPr sz="6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211950" y="2366353"/>
            <a:ext cx="277458" cy="368788"/>
          </a:xfrm>
        </p:spPr>
        <p:txBody>
          <a:bodyPr anchor="ctr">
            <a:normAutofit/>
          </a:bodyPr>
          <a:lstStyle>
            <a:lvl1pPr marL="0" indent="0" algn="ctr">
              <a:buNone/>
              <a:defRPr sz="6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211950" y="3592038"/>
            <a:ext cx="277458" cy="368788"/>
          </a:xfrm>
        </p:spPr>
        <p:txBody>
          <a:bodyPr anchor="ctr">
            <a:normAutofit/>
          </a:bodyPr>
          <a:lstStyle>
            <a:lvl1pPr marL="0" indent="0" algn="ctr">
              <a:buNone/>
              <a:defRPr sz="6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211950" y="4856634"/>
            <a:ext cx="277458" cy="368788"/>
          </a:xfrm>
        </p:spPr>
        <p:txBody>
          <a:bodyPr anchor="ctr">
            <a:normAutofit/>
          </a:bodyPr>
          <a:lstStyle>
            <a:lvl1pPr marL="0" indent="0" algn="ctr">
              <a:buNone/>
              <a:defRPr sz="6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866589" y="2512452"/>
            <a:ext cx="2996276" cy="426685"/>
          </a:xfrm>
        </p:spPr>
        <p:txBody>
          <a:bodyPr lIns="0" rIns="0" anchor="t">
            <a:noAutofit/>
          </a:bodyPr>
          <a:lstStyle>
            <a:lvl1pPr marL="0" indent="0">
              <a:lnSpc>
                <a:spcPct val="100000"/>
              </a:lnSpc>
              <a:buNone/>
              <a:defRPr sz="1050">
                <a:solidFill>
                  <a:schemeClr val="bg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866588" y="2265593"/>
            <a:ext cx="2996277" cy="365095"/>
          </a:xfrm>
        </p:spPr>
        <p:txBody>
          <a:bodyPr lIns="0" anchor="b">
            <a:noAutofit/>
          </a:bodyPr>
          <a:lstStyle>
            <a:lvl1pPr marL="0" indent="0">
              <a:buNone/>
              <a:defRPr sz="1350" b="1" cap="all" baseline="0">
                <a:solidFill>
                  <a:schemeClr val="bg1"/>
                </a:solidFill>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866589" y="3745507"/>
            <a:ext cx="2996276" cy="426685"/>
          </a:xfrm>
        </p:spPr>
        <p:txBody>
          <a:bodyPr lIns="0" rIns="0" anchor="t">
            <a:noAutofit/>
          </a:bodyPr>
          <a:lstStyle>
            <a:lvl1pPr marL="0" indent="0">
              <a:lnSpc>
                <a:spcPct val="100000"/>
              </a:lnSpc>
              <a:buNone/>
              <a:defRPr sz="1050">
                <a:solidFill>
                  <a:schemeClr val="bg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866588" y="3498648"/>
            <a:ext cx="2996277" cy="365095"/>
          </a:xfrm>
        </p:spPr>
        <p:txBody>
          <a:bodyPr lIns="0" anchor="b">
            <a:noAutofit/>
          </a:bodyPr>
          <a:lstStyle>
            <a:lvl1pPr marL="0" indent="0">
              <a:buNone/>
              <a:defRPr sz="1350" b="1" cap="all" baseline="0">
                <a:solidFill>
                  <a:schemeClr val="bg1"/>
                </a:solidFill>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866589" y="5006271"/>
            <a:ext cx="2996276" cy="426685"/>
          </a:xfrm>
        </p:spPr>
        <p:txBody>
          <a:bodyPr lIns="0" rIns="0" anchor="t">
            <a:noAutofit/>
          </a:bodyPr>
          <a:lstStyle>
            <a:lvl1pPr marL="0" indent="0">
              <a:lnSpc>
                <a:spcPct val="100000"/>
              </a:lnSpc>
              <a:buNone/>
              <a:defRPr sz="1050">
                <a:solidFill>
                  <a:schemeClr val="bg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866588" y="4759412"/>
            <a:ext cx="2996277" cy="365095"/>
          </a:xfrm>
        </p:spPr>
        <p:txBody>
          <a:bodyPr lIns="0" anchor="b">
            <a:noAutofit/>
          </a:bodyPr>
          <a:lstStyle>
            <a:lvl1pPr marL="0" indent="0">
              <a:buNone/>
              <a:defRPr sz="1350" b="1" cap="all" baseline="0">
                <a:solidFill>
                  <a:schemeClr val="bg1"/>
                </a:solidFill>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5824992" y="2512452"/>
            <a:ext cx="2996276" cy="426685"/>
          </a:xfrm>
        </p:spPr>
        <p:txBody>
          <a:bodyPr lIns="0" rIns="0" anchor="t">
            <a:noAutofit/>
          </a:bodyPr>
          <a:lstStyle>
            <a:lvl1pPr marL="0" indent="0">
              <a:lnSpc>
                <a:spcPct val="100000"/>
              </a:lnSpc>
              <a:buNone/>
              <a:defRPr sz="1050">
                <a:solidFill>
                  <a:schemeClr val="bg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5824991" y="2265593"/>
            <a:ext cx="2996277" cy="365095"/>
          </a:xfrm>
        </p:spPr>
        <p:txBody>
          <a:bodyPr lIns="0" anchor="b">
            <a:noAutofit/>
          </a:bodyPr>
          <a:lstStyle>
            <a:lvl1pPr marL="0" indent="0">
              <a:buNone/>
              <a:defRPr sz="1350" b="1" cap="all" baseline="0">
                <a:solidFill>
                  <a:schemeClr val="bg1"/>
                </a:solidFill>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5824992" y="3745507"/>
            <a:ext cx="2996276" cy="426685"/>
          </a:xfrm>
        </p:spPr>
        <p:txBody>
          <a:bodyPr lIns="0" rIns="0" anchor="t">
            <a:noAutofit/>
          </a:bodyPr>
          <a:lstStyle>
            <a:lvl1pPr marL="0" indent="0">
              <a:lnSpc>
                <a:spcPct val="100000"/>
              </a:lnSpc>
              <a:buNone/>
              <a:defRPr sz="1050">
                <a:solidFill>
                  <a:schemeClr val="bg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5824991" y="3498648"/>
            <a:ext cx="2996277" cy="365095"/>
          </a:xfrm>
        </p:spPr>
        <p:txBody>
          <a:bodyPr lIns="0" anchor="b">
            <a:noAutofit/>
          </a:bodyPr>
          <a:lstStyle>
            <a:lvl1pPr marL="0" indent="0">
              <a:buNone/>
              <a:defRPr sz="1350" b="1" cap="all" baseline="0">
                <a:solidFill>
                  <a:schemeClr val="bg1"/>
                </a:solidFill>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5824992" y="5006271"/>
            <a:ext cx="2996276" cy="426685"/>
          </a:xfrm>
        </p:spPr>
        <p:txBody>
          <a:bodyPr lIns="0" rIns="0" anchor="t">
            <a:noAutofit/>
          </a:bodyPr>
          <a:lstStyle>
            <a:lvl1pPr marL="0" indent="0">
              <a:lnSpc>
                <a:spcPct val="100000"/>
              </a:lnSpc>
              <a:buNone/>
              <a:defRPr sz="1050">
                <a:solidFill>
                  <a:schemeClr val="bg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5824991" y="4759412"/>
            <a:ext cx="2996277" cy="365095"/>
          </a:xfrm>
        </p:spPr>
        <p:txBody>
          <a:bodyPr lIns="0" anchor="b">
            <a:noAutofit/>
          </a:bodyPr>
          <a:lstStyle>
            <a:lvl1pPr marL="0" indent="0">
              <a:buNone/>
              <a:defRPr sz="1350" b="1" cap="all" baseline="0">
                <a:solidFill>
                  <a:schemeClr val="bg1"/>
                </a:solidFill>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85073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9026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1" y="0"/>
            <a:ext cx="9143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2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628650" y="6356351"/>
            <a:ext cx="2057400" cy="365125"/>
          </a:xfrm>
        </p:spPr>
        <p:txBody>
          <a:bodyPr/>
          <a:lstStyle>
            <a:lvl1pPr>
              <a:defRPr>
                <a:solidFill>
                  <a:schemeClr val="bg1"/>
                </a:solidFill>
              </a:defRPr>
            </a:lvl1pPr>
          </a:lstStyle>
          <a:p>
            <a:fld id="{8F9F391E-143D-F948-ADAE-29AEA3C1EBFB}" type="datetimeFigureOut">
              <a:rPr lang="en-US" smtClean="0"/>
              <a:pPr/>
              <a:t>10/12/2021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3028950" y="6356351"/>
            <a:ext cx="3086100" cy="365125"/>
          </a:xfr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6457950" y="6356351"/>
            <a:ext cx="2057400" cy="365125"/>
          </a:xfrm>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294467" y="339645"/>
            <a:ext cx="8526801" cy="1002552"/>
          </a:xfrm>
        </p:spPr>
        <p:txBody>
          <a:bodyPr lIns="0" rIns="0" anchor="b">
            <a:noAutofit/>
          </a:bodyPr>
          <a:lstStyle>
            <a:lvl1pPr algn="l">
              <a:defRPr sz="3375"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294467"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294467" y="2038081"/>
            <a:ext cx="85268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348512" y="2215464"/>
            <a:ext cx="277458" cy="368788"/>
          </a:xfrm>
        </p:spPr>
        <p:txBody>
          <a:bodyPr anchor="ctr">
            <a:normAutofit/>
          </a:bodyPr>
          <a:lstStyle>
            <a:lvl1pPr marL="0" indent="0" algn="ctr">
              <a:buNone/>
              <a:defRPr sz="6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348512" y="3441149"/>
            <a:ext cx="277458" cy="368788"/>
          </a:xfrm>
        </p:spPr>
        <p:txBody>
          <a:bodyPr anchor="ctr">
            <a:normAutofit/>
          </a:bodyPr>
          <a:lstStyle>
            <a:lvl1pPr marL="0" indent="0" algn="ctr">
              <a:buNone/>
              <a:defRPr sz="6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348512" y="4705745"/>
            <a:ext cx="277458" cy="368788"/>
          </a:xfrm>
        </p:spPr>
        <p:txBody>
          <a:bodyPr anchor="ctr">
            <a:normAutofit/>
          </a:bodyPr>
          <a:lstStyle>
            <a:lvl1pPr marL="0" indent="0" algn="ctr">
              <a:buNone/>
              <a:defRPr sz="6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4908481" y="2215464"/>
            <a:ext cx="277458" cy="368788"/>
          </a:xfrm>
        </p:spPr>
        <p:txBody>
          <a:bodyPr anchor="ctr">
            <a:normAutofit/>
          </a:bodyPr>
          <a:lstStyle>
            <a:lvl1pPr marL="0" indent="0" algn="ctr">
              <a:buNone/>
              <a:defRPr sz="6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4908481" y="3441149"/>
            <a:ext cx="277458" cy="368788"/>
          </a:xfrm>
        </p:spPr>
        <p:txBody>
          <a:bodyPr anchor="ctr">
            <a:normAutofit/>
          </a:bodyPr>
          <a:lstStyle>
            <a:lvl1pPr marL="0" indent="0" algn="ctr">
              <a:buNone/>
              <a:defRPr sz="6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4908481" y="4705745"/>
            <a:ext cx="277458" cy="368788"/>
          </a:xfrm>
        </p:spPr>
        <p:txBody>
          <a:bodyPr anchor="ctr">
            <a:normAutofit/>
          </a:bodyPr>
          <a:lstStyle>
            <a:lvl1pPr marL="0" indent="0" algn="ctr">
              <a:buNone/>
              <a:defRPr sz="6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910397" y="2361563"/>
            <a:ext cx="3308778" cy="365077"/>
          </a:xfrm>
        </p:spPr>
        <p:txBody>
          <a:bodyPr lIns="0" rIns="0" anchor="t">
            <a:noAutofit/>
          </a:bodyPr>
          <a:lstStyle>
            <a:lvl1pPr marL="0" indent="0">
              <a:lnSpc>
                <a:spcPct val="100000"/>
              </a:lnSpc>
              <a:buNone/>
              <a:defRPr sz="1050">
                <a:solidFill>
                  <a:schemeClr val="bg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910397" y="2114704"/>
            <a:ext cx="3308779" cy="312380"/>
          </a:xfrm>
        </p:spPr>
        <p:txBody>
          <a:bodyPr lIns="0" anchor="b">
            <a:noAutofit/>
          </a:bodyPr>
          <a:lstStyle>
            <a:lvl1pPr marL="0" indent="0">
              <a:buNone/>
              <a:defRPr sz="1350" b="1" cap="all" baseline="0">
                <a:solidFill>
                  <a:schemeClr val="bg1"/>
                </a:solidFill>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910397" y="3594618"/>
            <a:ext cx="3308778" cy="365077"/>
          </a:xfrm>
        </p:spPr>
        <p:txBody>
          <a:bodyPr lIns="0" rIns="0" anchor="t">
            <a:noAutofit/>
          </a:bodyPr>
          <a:lstStyle>
            <a:lvl1pPr marL="0" indent="0">
              <a:lnSpc>
                <a:spcPct val="100000"/>
              </a:lnSpc>
              <a:buNone/>
              <a:defRPr sz="1050">
                <a:solidFill>
                  <a:schemeClr val="bg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910397" y="3347759"/>
            <a:ext cx="3308779" cy="312380"/>
          </a:xfrm>
        </p:spPr>
        <p:txBody>
          <a:bodyPr lIns="0" anchor="b">
            <a:noAutofit/>
          </a:bodyPr>
          <a:lstStyle>
            <a:lvl1pPr marL="0" indent="0">
              <a:buNone/>
              <a:defRPr sz="1350" b="1" cap="all" baseline="0">
                <a:solidFill>
                  <a:schemeClr val="bg1"/>
                </a:solidFill>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910397" y="4855382"/>
            <a:ext cx="3308778" cy="365077"/>
          </a:xfrm>
        </p:spPr>
        <p:txBody>
          <a:bodyPr lIns="0" rIns="0" anchor="t">
            <a:noAutofit/>
          </a:bodyPr>
          <a:lstStyle>
            <a:lvl1pPr marL="0" indent="0">
              <a:lnSpc>
                <a:spcPct val="100000"/>
              </a:lnSpc>
              <a:buNone/>
              <a:defRPr sz="1050">
                <a:solidFill>
                  <a:schemeClr val="bg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910397" y="4608523"/>
            <a:ext cx="3308779" cy="312380"/>
          </a:xfrm>
        </p:spPr>
        <p:txBody>
          <a:bodyPr lIns="0" anchor="b">
            <a:noAutofit/>
          </a:bodyPr>
          <a:lstStyle>
            <a:lvl1pPr marL="0" indent="0">
              <a:buNone/>
              <a:defRPr sz="1350" b="1" cap="all" baseline="0">
                <a:solidFill>
                  <a:schemeClr val="bg1"/>
                </a:solidFill>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5519074" y="2361563"/>
            <a:ext cx="3308778" cy="365077"/>
          </a:xfrm>
        </p:spPr>
        <p:txBody>
          <a:bodyPr lIns="0" rIns="0" anchor="t">
            <a:noAutofit/>
          </a:bodyPr>
          <a:lstStyle>
            <a:lvl1pPr marL="0" indent="0">
              <a:lnSpc>
                <a:spcPct val="100000"/>
              </a:lnSpc>
              <a:buNone/>
              <a:defRPr sz="1050">
                <a:solidFill>
                  <a:schemeClr val="bg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5519073" y="2114704"/>
            <a:ext cx="3308779" cy="312380"/>
          </a:xfrm>
        </p:spPr>
        <p:txBody>
          <a:bodyPr lIns="0" anchor="b">
            <a:noAutofit/>
          </a:bodyPr>
          <a:lstStyle>
            <a:lvl1pPr marL="0" indent="0">
              <a:buNone/>
              <a:defRPr sz="1350" b="1" cap="all" baseline="0">
                <a:solidFill>
                  <a:schemeClr val="bg1"/>
                </a:solidFill>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5519074" y="3594618"/>
            <a:ext cx="3308778" cy="365077"/>
          </a:xfrm>
        </p:spPr>
        <p:txBody>
          <a:bodyPr lIns="0" rIns="0" anchor="t">
            <a:noAutofit/>
          </a:bodyPr>
          <a:lstStyle>
            <a:lvl1pPr marL="0" indent="0">
              <a:lnSpc>
                <a:spcPct val="100000"/>
              </a:lnSpc>
              <a:buNone/>
              <a:defRPr sz="1050">
                <a:solidFill>
                  <a:schemeClr val="bg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5519073" y="3347759"/>
            <a:ext cx="3308779" cy="312380"/>
          </a:xfrm>
        </p:spPr>
        <p:txBody>
          <a:bodyPr lIns="0" anchor="b">
            <a:noAutofit/>
          </a:bodyPr>
          <a:lstStyle>
            <a:lvl1pPr marL="0" indent="0">
              <a:buNone/>
              <a:defRPr sz="1350" b="1" cap="all" baseline="0">
                <a:solidFill>
                  <a:schemeClr val="bg1"/>
                </a:solidFill>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5519074" y="4855382"/>
            <a:ext cx="3308778" cy="365077"/>
          </a:xfrm>
        </p:spPr>
        <p:txBody>
          <a:bodyPr lIns="0" rIns="0" anchor="t">
            <a:noAutofit/>
          </a:bodyPr>
          <a:lstStyle>
            <a:lvl1pPr marL="0" indent="0">
              <a:lnSpc>
                <a:spcPct val="100000"/>
              </a:lnSpc>
              <a:buNone/>
              <a:defRPr sz="1050">
                <a:solidFill>
                  <a:schemeClr val="bg1"/>
                </a:solidFill>
                <a:latin typeface="+mj-lt"/>
              </a:defRPr>
            </a:lvl1pPr>
            <a:lvl2pPr marL="342900" indent="0">
              <a:lnSpc>
                <a:spcPct val="100000"/>
              </a:lnSpc>
              <a:buNone/>
              <a:defRPr sz="675">
                <a:solidFill>
                  <a:schemeClr val="tx1"/>
                </a:solidFill>
                <a:latin typeface="Speak Pro" panose="020B0504020101020102" pitchFamily="34" charset="0"/>
              </a:defRPr>
            </a:lvl2pPr>
            <a:lvl3pPr marL="685800" indent="0">
              <a:lnSpc>
                <a:spcPct val="100000"/>
              </a:lnSpc>
              <a:buNone/>
              <a:defRPr sz="675">
                <a:solidFill>
                  <a:schemeClr val="tx1"/>
                </a:solidFill>
                <a:latin typeface="Speak Pro" panose="020B0504020101020102" pitchFamily="34" charset="0"/>
              </a:defRPr>
            </a:lvl3pPr>
            <a:lvl4pPr marL="1028700" indent="0">
              <a:lnSpc>
                <a:spcPct val="100000"/>
              </a:lnSpc>
              <a:buNone/>
              <a:defRPr sz="675">
                <a:solidFill>
                  <a:schemeClr val="tx1"/>
                </a:solidFill>
                <a:latin typeface="Speak Pro" panose="020B0504020101020102" pitchFamily="34" charset="0"/>
              </a:defRPr>
            </a:lvl4pPr>
            <a:lvl5pPr marL="1371600" indent="0">
              <a:lnSpc>
                <a:spcPct val="100000"/>
              </a:lnSpc>
              <a:buNone/>
              <a:defRPr sz="675">
                <a:solidFill>
                  <a:schemeClr val="tx1"/>
                </a:solidFill>
                <a:latin typeface="Speak Pro" panose="020B0504020101020102" pitchFamily="34" charset="0"/>
              </a:defRPr>
            </a:lvl5pPr>
          </a:lstStyle>
          <a:p>
            <a:pPr lvl="0"/>
            <a:r>
              <a:rPr lang="en-US"/>
              <a:t>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5519073" y="4608523"/>
            <a:ext cx="3308779" cy="312380"/>
          </a:xfrm>
        </p:spPr>
        <p:txBody>
          <a:bodyPr lIns="0" anchor="b">
            <a:noAutofit/>
          </a:bodyPr>
          <a:lstStyle>
            <a:lvl1pPr marL="0" indent="0">
              <a:buNone/>
              <a:defRPr sz="1350" b="1" cap="all" baseline="0">
                <a:solidFill>
                  <a:schemeClr val="bg1"/>
                </a:solidFill>
                <a:latin typeface="Speak Pro" panose="020B05040201010201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028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D10B1-B64C-4166-8644-F1EBAAF0D42F}"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215CA-A746-4C9A-993D-27C779F9F853}" type="slidenum">
              <a:rPr lang="en-US" smtClean="0"/>
              <a:t>‹#›</a:t>
            </a:fld>
            <a:endParaRPr lang="en-US"/>
          </a:p>
        </p:txBody>
      </p:sp>
    </p:spTree>
    <p:extLst>
      <p:ext uri="{BB962C8B-B14F-4D97-AF65-F5344CB8AC3E}">
        <p14:creationId xmlns:p14="http://schemas.microsoft.com/office/powerpoint/2010/main" val="2632569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9" y="2006600"/>
            <a:ext cx="6400801" cy="2281600"/>
          </a:xfrm>
        </p:spPr>
        <p:txBody>
          <a:bodyPr anchor="b">
            <a:normAutofit/>
          </a:bodyPr>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D10B1-B64C-4166-8644-F1EBAAF0D42F}"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215CA-A746-4C9A-993D-27C779F9F853}" type="slidenum">
              <a:rPr lang="en-US" smtClean="0"/>
              <a:t>‹#›</a:t>
            </a:fld>
            <a:endParaRPr lang="en-US"/>
          </a:p>
        </p:txBody>
      </p:sp>
    </p:spTree>
    <p:extLst>
      <p:ext uri="{BB962C8B-B14F-4D97-AF65-F5344CB8AC3E}">
        <p14:creationId xmlns:p14="http://schemas.microsoft.com/office/powerpoint/2010/main" val="2061464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 Id="rId3"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2000"/>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1752600"/>
            <a:ext cx="8229600" cy="196346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Tree>
    <p:extLst>
      <p:ext uri="{BB962C8B-B14F-4D97-AF65-F5344CB8AC3E}">
        <p14:creationId xmlns:p14="http://schemas.microsoft.com/office/powerpoint/2010/main" val="3885223712"/>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79" r:id="rId3"/>
    <p:sldLayoutId id="2147483682" r:id="rId4"/>
    <p:sldLayoutId id="2147483661" r:id="rId5"/>
    <p:sldLayoutId id="2147483662" r:id="rId6"/>
  </p:sldLayoutIdLst>
  <p:transition>
    <p:wipe/>
  </p:transition>
  <p:hf hdr="0" dt="0"/>
  <p:txStyles>
    <p:titleStyle>
      <a:lvl1pPr marL="0" marR="0" indent="0" algn="ctr" defTabSz="410751" rtl="0" eaLnBrk="1" latinLnBrk="0" hangingPunct="1">
        <a:lnSpc>
          <a:spcPct val="100000"/>
        </a:lnSpc>
        <a:spcBef>
          <a:spcPts val="0"/>
        </a:spcBef>
        <a:spcAft>
          <a:spcPts val="0"/>
        </a:spcAft>
        <a:buClrTx/>
        <a:buSzTx/>
        <a:buFontTx/>
        <a:buNone/>
        <a:tabLst/>
        <a:defRPr sz="6328" b="0" i="0" u="none" strike="noStrike" cap="none" spc="0" baseline="0">
          <a:ln>
            <a:noFill/>
          </a:ln>
          <a:solidFill>
            <a:srgbClr val="090E74"/>
          </a:solidFill>
          <a:uFillTx/>
          <a:latin typeface="Franklin Gothic Book" panose="020B0503020102020204" pitchFamily="34" charset="0"/>
          <a:ea typeface="+mn-ea"/>
          <a:cs typeface="+mn-cs"/>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eaLnBrk="1" latinLnBrk="0" hangingPunct="1">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905227" y="2963334"/>
            <a:ext cx="2236394"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4487333"/>
            <a:ext cx="64008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3159" y="685801"/>
            <a:ext cx="64008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28309" y="6172201"/>
            <a:ext cx="1200150" cy="365125"/>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6BAD10B1-B64C-4166-8644-F1EBAAF0D42F}" type="datetimeFigureOut">
              <a:rPr lang="en-US" smtClean="0"/>
              <a:t>10/12/2021</a:t>
            </a:fld>
            <a:endParaRPr lang="en-US"/>
          </a:p>
        </p:txBody>
      </p:sp>
      <p:sp>
        <p:nvSpPr>
          <p:cNvPr id="5" name="Footer Placeholder 4"/>
          <p:cNvSpPr>
            <a:spLocks noGrp="1"/>
          </p:cNvSpPr>
          <p:nvPr>
            <p:ph type="ftr" sz="quarter" idx="3"/>
          </p:nvPr>
        </p:nvSpPr>
        <p:spPr>
          <a:xfrm>
            <a:off x="513159" y="6172201"/>
            <a:ext cx="5657850" cy="365125"/>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7772400" y="5578476"/>
            <a:ext cx="856684" cy="669925"/>
          </a:xfrm>
          <a:prstGeom prst="rect">
            <a:avLst/>
          </a:prstGeom>
        </p:spPr>
        <p:txBody>
          <a:bodyPr vert="horz" lIns="91440" tIns="45720" rIns="91440" bIns="45720" rtlCol="0" anchor="b"/>
          <a:lstStyle>
            <a:lvl1pPr algn="r">
              <a:defRPr sz="2400" b="0" i="0">
                <a:solidFill>
                  <a:schemeClr val="bg2">
                    <a:lumMod val="50000"/>
                  </a:schemeClr>
                </a:solidFill>
                <a:effectLst/>
                <a:latin typeface="+mn-lt"/>
              </a:defRPr>
            </a:lvl1pPr>
          </a:lstStyle>
          <a:p>
            <a:fld id="{CF5215CA-A746-4C9A-993D-27C779F9F853}" type="slidenum">
              <a:rPr lang="en-US" smtClean="0"/>
              <a:t>‹#›</a:t>
            </a:fld>
            <a:endParaRPr lang="en-US"/>
          </a:p>
        </p:txBody>
      </p:sp>
    </p:spTree>
    <p:extLst>
      <p:ext uri="{BB962C8B-B14F-4D97-AF65-F5344CB8AC3E}">
        <p14:creationId xmlns:p14="http://schemas.microsoft.com/office/powerpoint/2010/main" val="2500104855"/>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7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7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7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a:solidFill>
            <a:schemeClr val="accent1">
              <a:lumMod val="75000"/>
            </a:schemeClr>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905B5D4-88C1-40D8-B680-F93D49857725}" type="datetimeFigureOut">
              <a:rPr lang="en-US" smtClean="0"/>
              <a:t>10/12/2021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65C538-16CA-4D77-A48A-A7156FD723FC}" type="slidenum">
              <a:rPr lang="en-US" smtClean="0"/>
              <a:t>‹#›</a:t>
            </a:fld>
            <a:endParaRPr lang="en-US" dirty="0"/>
          </a:p>
        </p:txBody>
      </p:sp>
    </p:spTree>
    <p:extLst>
      <p:ext uri="{BB962C8B-B14F-4D97-AF65-F5344CB8AC3E}">
        <p14:creationId xmlns:p14="http://schemas.microsoft.com/office/powerpoint/2010/main" val="3409980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685800" rtl="0" eaLnBrk="1" latinLnBrk="0" hangingPunct="1">
        <a:lnSpc>
          <a:spcPct val="90000"/>
        </a:lnSpc>
        <a:spcBef>
          <a:spcPct val="0"/>
        </a:spcBef>
        <a:buNone/>
        <a:defRPr sz="2700" b="1" kern="1200">
          <a:solidFill>
            <a:schemeClr val="bg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5356824-A55C-4F44-B9CB-109B027241D7}" type="datetimeFigureOut">
              <a:rPr lang="en-US" smtClean="0"/>
              <a:t>10/12/2021</a:t>
            </a:fld>
            <a:endParaRPr lang="en-US" dirty="0"/>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C6627B-E4D5-2947-8E88-B84039729B99}" type="slidenum">
              <a:rPr lang="en-US" smtClean="0"/>
              <a:t>‹#›</a:t>
            </a:fld>
            <a:endParaRPr lang="en-US" dirty="0"/>
          </a:p>
        </p:txBody>
      </p:sp>
    </p:spTree>
    <p:extLst>
      <p:ext uri="{BB962C8B-B14F-4D97-AF65-F5344CB8AC3E}">
        <p14:creationId xmlns:p14="http://schemas.microsoft.com/office/powerpoint/2010/main" val="383975428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6.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6.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6.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6.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5.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0.png"/><Relationship Id="rId5" Type="http://schemas.openxmlformats.org/officeDocument/2006/relationships/tags" Target="../tags/tag5.xml"/><Relationship Id="rId10" Type="http://schemas.openxmlformats.org/officeDocument/2006/relationships/notesSlide" Target="../notesSlides/notesSlide2.xml"/><Relationship Id="rId4" Type="http://schemas.openxmlformats.org/officeDocument/2006/relationships/tags" Target="../tags/tag4.xml"/><Relationship Id="rId9"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vimeo.com/568670592" TargetMode="External"/><Relationship Id="rId2" Type="http://schemas.openxmlformats.org/officeDocument/2006/relationships/hyperlink" Target="https://flccoc.org/compliance-corner/" TargetMode="Externa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D420D3-8046-4C45-86C6-10776446A0F9}"/>
              </a:ext>
            </a:extLst>
          </p:cNvPr>
          <p:cNvSpPr>
            <a:spLocks noGrp="1"/>
          </p:cNvSpPr>
          <p:nvPr>
            <p:ph type="title"/>
          </p:nvPr>
        </p:nvSpPr>
        <p:spPr>
          <a:xfrm>
            <a:off x="379378" y="2519464"/>
            <a:ext cx="8375515" cy="3119335"/>
          </a:xfrm>
        </p:spPr>
        <p:txBody>
          <a:bodyPr anchor="t">
            <a:noAutofit/>
          </a:bodyPr>
          <a:lstStyle/>
          <a:p>
            <a:r>
              <a:rPr lang="en-US" sz="6330">
                <a:solidFill>
                  <a:srgbClr val="002D73"/>
                </a:solidFill>
                <a:latin typeface="Franklin Gothic Book" panose="020B0503020102020204" pitchFamily="34" charset="0"/>
              </a:rPr>
              <a:t>CCOC Session </a:t>
            </a:r>
            <a:r>
              <a:rPr lang="en-US" sz="6330" dirty="0">
                <a:solidFill>
                  <a:srgbClr val="002D73"/>
                </a:solidFill>
                <a:latin typeface="Franklin Gothic Book" panose="020B0503020102020204" pitchFamily="34" charset="0"/>
              </a:rPr>
              <a:t>II</a:t>
            </a:r>
            <a:br>
              <a:rPr lang="en-US" sz="6330" dirty="0">
                <a:solidFill>
                  <a:srgbClr val="002D73"/>
                </a:solidFill>
                <a:latin typeface="Franklin Gothic Book" panose="020B0503020102020204" pitchFamily="34" charset="0"/>
              </a:rPr>
            </a:br>
            <a:r>
              <a:rPr lang="en-US" sz="3500" dirty="0">
                <a:solidFill>
                  <a:srgbClr val="002D73"/>
                </a:solidFill>
                <a:latin typeface="Franklin Gothic Book" panose="020B0503020102020204" pitchFamily="34" charset="0"/>
              </a:rPr>
              <a:t>FCCC Fall Conference</a:t>
            </a:r>
            <a:br>
              <a:rPr lang="en-US" sz="3500" dirty="0">
                <a:solidFill>
                  <a:srgbClr val="002D73"/>
                </a:solidFill>
                <a:latin typeface="Franklin Gothic Book" panose="020B0503020102020204" pitchFamily="34" charset="0"/>
              </a:rPr>
            </a:br>
            <a:r>
              <a:rPr lang="en-US" sz="3500" dirty="0">
                <a:solidFill>
                  <a:srgbClr val="002D73"/>
                </a:solidFill>
                <a:latin typeface="Franklin Gothic Book" panose="020B0503020102020204" pitchFamily="34" charset="0"/>
              </a:rPr>
              <a:t>October</a:t>
            </a:r>
            <a:r>
              <a:rPr lang="en-US" sz="3500" dirty="0"/>
              <a:t> 13</a:t>
            </a:r>
            <a:r>
              <a:rPr lang="en-US" sz="3500" dirty="0">
                <a:solidFill>
                  <a:srgbClr val="002D73"/>
                </a:solidFill>
                <a:latin typeface="Franklin Gothic Book" panose="020B0503020102020204" pitchFamily="34" charset="0"/>
              </a:rPr>
              <a:t>, 2021</a:t>
            </a:r>
          </a:p>
        </p:txBody>
      </p:sp>
    </p:spTree>
    <p:extLst>
      <p:ext uri="{BB962C8B-B14F-4D97-AF65-F5344CB8AC3E}">
        <p14:creationId xmlns:p14="http://schemas.microsoft.com/office/powerpoint/2010/main" val="1946440650"/>
      </p:ext>
    </p:extLst>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2017 </a:t>
            </a:r>
            <a:r>
              <a:rPr lang="en-US" cap="none" dirty="0"/>
              <a:t>(continued)</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220492" y="1987550"/>
            <a:ext cx="7600778" cy="1877102"/>
          </a:xfrm>
        </p:spPr>
        <p:txBody>
          <a:bodyPr>
            <a:normAutofit lnSpcReduction="10000"/>
          </a:bodyPr>
          <a:lstStyle/>
          <a:p>
            <a:pPr marL="214313" indent="-214313">
              <a:buFont typeface="Arial" panose="020B0604020202020204" pitchFamily="34" charset="0"/>
              <a:buChar char="•"/>
            </a:pPr>
            <a:r>
              <a:rPr lang="en-US" sz="1500" dirty="0">
                <a:solidFill>
                  <a:schemeClr val="accent3">
                    <a:lumMod val="75000"/>
                  </a:schemeClr>
                </a:solidFill>
                <a:latin typeface="+mn-lt"/>
              </a:rPr>
              <a:t>September – Wide Area Network speeds upgraded to 20Gb in a partnership with BCC IT, eliminating server and application lag over the network and increasing productivity</a:t>
            </a:r>
          </a:p>
          <a:p>
            <a:pPr marL="214313" indent="-214313">
              <a:buFont typeface="Arial" panose="020B0604020202020204" pitchFamily="34" charset="0"/>
              <a:buChar char="•"/>
            </a:pPr>
            <a:r>
              <a:rPr lang="en-US" sz="1500" dirty="0">
                <a:solidFill>
                  <a:schemeClr val="accent3">
                    <a:lumMod val="75000"/>
                  </a:schemeClr>
                </a:solidFill>
                <a:latin typeface="+mn-lt"/>
              </a:rPr>
              <a:t>October – Increased Internet bandwidth to 60Mb, allowing virtual meetings, increasing online records search performance and increasing productivity</a:t>
            </a:r>
          </a:p>
          <a:p>
            <a:pPr marL="214313" indent="-214313">
              <a:buFont typeface="Arial" panose="020B0604020202020204" pitchFamily="34" charset="0"/>
              <a:buChar char="•"/>
            </a:pPr>
            <a:r>
              <a:rPr lang="en-US" sz="1500" dirty="0">
                <a:solidFill>
                  <a:schemeClr val="accent3">
                    <a:lumMod val="75000"/>
                  </a:schemeClr>
                </a:solidFill>
                <a:latin typeface="+mn-lt"/>
              </a:rPr>
              <a:t>November – Replaced legacy PCs, increasing up-time and performance which resulted in increased productivity</a:t>
            </a:r>
          </a:p>
          <a:p>
            <a:pPr marL="214313" indent="-214313">
              <a:buFont typeface="Arial" panose="020B0604020202020204" pitchFamily="34" charset="0"/>
              <a:buChar char="•"/>
            </a:pPr>
            <a:r>
              <a:rPr lang="en-US" sz="1500" dirty="0">
                <a:solidFill>
                  <a:schemeClr val="accent3">
                    <a:lumMod val="75000"/>
                  </a:schemeClr>
                </a:solidFill>
                <a:latin typeface="+mn-lt"/>
              </a:rPr>
              <a:t>December – Replaced legacy document scanners, increasing scanning productivity by 50%</a:t>
            </a:r>
          </a:p>
          <a:p>
            <a:endParaRPr lang="en-US" dirty="0"/>
          </a:p>
          <a:p>
            <a:pPr marL="214313" indent="-214313">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E94D9881-69B7-4BAC-9C0F-10210EEC6D35}"/>
              </a:ext>
            </a:extLst>
          </p:cNvPr>
          <p:cNvSpPr txBox="1"/>
          <p:nvPr/>
        </p:nvSpPr>
        <p:spPr>
          <a:xfrm>
            <a:off x="1220494" y="3914167"/>
            <a:ext cx="7600776" cy="415498"/>
          </a:xfrm>
          <a:prstGeom prst="rect">
            <a:avLst/>
          </a:prstGeom>
          <a:noFill/>
        </p:spPr>
        <p:txBody>
          <a:bodyPr wrap="square" rtlCol="0">
            <a:spAutoFit/>
          </a:bodyPr>
          <a:lstStyle/>
          <a:p>
            <a:pPr algn="l" defTabSz="685800" hangingPunct="1"/>
            <a:r>
              <a:rPr lang="en-US" sz="2100" kern="1200" dirty="0">
                <a:solidFill>
                  <a:srgbClr val="0D81BB">
                    <a:lumMod val="75000"/>
                  </a:srgbClr>
                </a:solidFill>
                <a:latin typeface="Calibri" panose="020F0502020204030204"/>
              </a:rPr>
              <a:t>We started with the lowest of the low hanging fruit…</a:t>
            </a:r>
          </a:p>
        </p:txBody>
      </p:sp>
      <p:pic>
        <p:nvPicPr>
          <p:cNvPr id="5" name="Picture 4">
            <a:extLst>
              <a:ext uri="{FF2B5EF4-FFF2-40B4-BE49-F238E27FC236}">
                <a16:creationId xmlns:a16="http://schemas.microsoft.com/office/drawing/2014/main" id="{E282FE28-8094-4FAF-B7F7-597783BDC464}"/>
              </a:ext>
            </a:extLst>
          </p:cNvPr>
          <p:cNvPicPr>
            <a:picLocks noChangeAspect="1"/>
          </p:cNvPicPr>
          <p:nvPr/>
        </p:nvPicPr>
        <p:blipFill>
          <a:blip r:embed="rId2"/>
          <a:stretch>
            <a:fillRect/>
          </a:stretch>
        </p:blipFill>
        <p:spPr>
          <a:xfrm>
            <a:off x="6180879" y="4358439"/>
            <a:ext cx="1950200" cy="1484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465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2017 </a:t>
            </a:r>
            <a:r>
              <a:rPr lang="en-US" cap="none" dirty="0"/>
              <a:t>(continued)</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220492" y="1987550"/>
            <a:ext cx="7731003" cy="2633866"/>
          </a:xfrm>
        </p:spPr>
        <p:txBody>
          <a:bodyPr>
            <a:normAutofit/>
          </a:bodyPr>
          <a:lstStyle/>
          <a:p>
            <a:pPr marL="214313" indent="-214313">
              <a:buFont typeface="Arial" panose="020B0604020202020204" pitchFamily="34" charset="0"/>
              <a:buChar char="•"/>
            </a:pPr>
            <a:r>
              <a:rPr lang="en-US" sz="1500" dirty="0">
                <a:solidFill>
                  <a:schemeClr val="accent3">
                    <a:lumMod val="75000"/>
                  </a:schemeClr>
                </a:solidFill>
                <a:latin typeface="+mn-lt"/>
              </a:rPr>
              <a:t>Official Records system modernization project begins</a:t>
            </a:r>
          </a:p>
          <a:p>
            <a:pPr marL="557213" lvl="1" indent="-214313">
              <a:buFont typeface="Arial" panose="020B0604020202020204" pitchFamily="34" charset="0"/>
              <a:buChar char="•"/>
            </a:pPr>
            <a:r>
              <a:rPr lang="en-US" sz="1500" dirty="0">
                <a:solidFill>
                  <a:schemeClr val="accent3">
                    <a:lumMod val="75000"/>
                  </a:schemeClr>
                </a:solidFill>
                <a:latin typeface="+mn-lt"/>
              </a:rPr>
              <a:t>Legacy system had no web-interface for viewing official records</a:t>
            </a:r>
          </a:p>
          <a:p>
            <a:pPr marL="214313" indent="-214313">
              <a:buFont typeface="Arial" panose="020B0604020202020204" pitchFamily="34" charset="0"/>
              <a:buChar char="•"/>
            </a:pPr>
            <a:r>
              <a:rPr lang="en-US" sz="1500" dirty="0">
                <a:solidFill>
                  <a:schemeClr val="accent3">
                    <a:lumMod val="75000"/>
                  </a:schemeClr>
                </a:solidFill>
                <a:latin typeface="+mn-lt"/>
              </a:rPr>
              <a:t>Jury system modernization project begins</a:t>
            </a:r>
          </a:p>
          <a:p>
            <a:pPr marL="557213" lvl="1" indent="-214313">
              <a:buFont typeface="Arial" panose="020B0604020202020204" pitchFamily="34" charset="0"/>
              <a:buChar char="•"/>
            </a:pPr>
            <a:r>
              <a:rPr lang="en-US" sz="1500" dirty="0">
                <a:solidFill>
                  <a:schemeClr val="accent3">
                    <a:lumMod val="75000"/>
                  </a:schemeClr>
                </a:solidFill>
                <a:latin typeface="+mn-lt"/>
              </a:rPr>
              <a:t>Legacy system had a paper check-in process</a:t>
            </a:r>
          </a:p>
          <a:p>
            <a:pPr marL="557213" lvl="1" indent="-214313">
              <a:buFont typeface="Arial" panose="020B0604020202020204" pitchFamily="34" charset="0"/>
              <a:buChar char="•"/>
            </a:pPr>
            <a:r>
              <a:rPr lang="en-US" sz="1500" dirty="0">
                <a:solidFill>
                  <a:schemeClr val="accent3">
                    <a:lumMod val="75000"/>
                  </a:schemeClr>
                </a:solidFill>
                <a:latin typeface="+mn-lt"/>
              </a:rPr>
              <a:t>Legacy system placed juror names in a hat to select each panel</a:t>
            </a:r>
          </a:p>
          <a:p>
            <a:pPr marL="214313" indent="-214313">
              <a:buFont typeface="Arial" panose="020B0604020202020204" pitchFamily="34" charset="0"/>
              <a:buChar char="•"/>
            </a:pPr>
            <a:r>
              <a:rPr lang="en-US" sz="1500" dirty="0">
                <a:solidFill>
                  <a:schemeClr val="accent3">
                    <a:lumMod val="75000"/>
                  </a:schemeClr>
                </a:solidFill>
                <a:latin typeface="+mn-lt"/>
              </a:rPr>
              <a:t>Refine the infrastructure replacements of 2017</a:t>
            </a:r>
          </a:p>
          <a:p>
            <a:pPr marL="214313" indent="-214313">
              <a:buFont typeface="Arial" panose="020B0604020202020204" pitchFamily="34" charset="0"/>
              <a:buChar char="•"/>
            </a:pPr>
            <a:r>
              <a:rPr lang="en-US" sz="1500" dirty="0">
                <a:solidFill>
                  <a:schemeClr val="accent3">
                    <a:lumMod val="75000"/>
                  </a:schemeClr>
                </a:solidFill>
                <a:latin typeface="+mn-lt"/>
              </a:rPr>
              <a:t>Courts Integrated Cashier System project begins</a:t>
            </a:r>
          </a:p>
          <a:p>
            <a:pPr marL="214313" indent="-214313">
              <a:buFont typeface="Arial" panose="020B0604020202020204" pitchFamily="34" charset="0"/>
              <a:buChar char="•"/>
            </a:pPr>
            <a:endParaRPr lang="en-US" dirty="0"/>
          </a:p>
          <a:p>
            <a:endParaRPr lang="en-US" dirty="0"/>
          </a:p>
          <a:p>
            <a:pPr marL="214313" indent="-214313">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50867920-6CF4-4FA2-B623-E0E2775E2237}"/>
              </a:ext>
            </a:extLst>
          </p:cNvPr>
          <p:cNvPicPr>
            <a:picLocks noChangeAspect="1"/>
          </p:cNvPicPr>
          <p:nvPr/>
        </p:nvPicPr>
        <p:blipFill>
          <a:blip r:embed="rId2"/>
          <a:stretch>
            <a:fillRect/>
          </a:stretch>
        </p:blipFill>
        <p:spPr>
          <a:xfrm>
            <a:off x="5522494" y="3897459"/>
            <a:ext cx="2635642" cy="1750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A83350C-66AC-42DC-84D1-B9605880FDC5}"/>
              </a:ext>
            </a:extLst>
          </p:cNvPr>
          <p:cNvPicPr>
            <a:picLocks noChangeAspect="1"/>
          </p:cNvPicPr>
          <p:nvPr/>
        </p:nvPicPr>
        <p:blipFill>
          <a:blip r:embed="rId3"/>
          <a:stretch>
            <a:fillRect/>
          </a:stretch>
        </p:blipFill>
        <p:spPr>
          <a:xfrm>
            <a:off x="1952700" y="4297789"/>
            <a:ext cx="1598252" cy="1598252"/>
          </a:xfrm>
          <a:prstGeom prst="rect">
            <a:avLst/>
          </a:prstGeom>
        </p:spPr>
      </p:pic>
    </p:spTree>
    <p:extLst>
      <p:ext uri="{BB962C8B-B14F-4D97-AF65-F5344CB8AC3E}">
        <p14:creationId xmlns:p14="http://schemas.microsoft.com/office/powerpoint/2010/main" val="1887591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5" descr="People reviewing floor plans">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cstate="screen">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1143000" y="4821897"/>
            <a:ext cx="7092835" cy="748670"/>
          </a:xfrm>
        </p:spPr>
        <p:txBody>
          <a:bodyPr>
            <a:normAutofit/>
          </a:bodyPr>
          <a:lstStyle/>
          <a:p>
            <a:r>
              <a:rPr lang="en-US" sz="2100" cap="none" dirty="0"/>
              <a:t>The year of implementing major software upgrades</a:t>
            </a:r>
            <a:endParaRPr lang="id-ID" cap="none" dirty="0">
              <a:solidFill>
                <a:schemeClr val="bg1"/>
              </a:solidFill>
            </a:endParaRPr>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lstStyle/>
          <a:p>
            <a:r>
              <a:rPr lang="en-US" dirty="0">
                <a:solidFill>
                  <a:schemeClr val="bg1"/>
                </a:solidFill>
              </a:rPr>
              <a:t>2018</a:t>
            </a:r>
          </a:p>
        </p:txBody>
      </p:sp>
      <p:pic>
        <p:nvPicPr>
          <p:cNvPr id="7" name="Picture 6">
            <a:extLst>
              <a:ext uri="{FF2B5EF4-FFF2-40B4-BE49-F238E27FC236}">
                <a16:creationId xmlns:a16="http://schemas.microsoft.com/office/drawing/2014/main" id="{A3691DE4-98AC-4445-9445-871505D9AAC0}"/>
              </a:ext>
            </a:extLst>
          </p:cNvPr>
          <p:cNvPicPr>
            <a:picLocks noChangeAspect="1"/>
          </p:cNvPicPr>
          <p:nvPr/>
        </p:nvPicPr>
        <p:blipFill>
          <a:blip r:embed="rId4"/>
          <a:stretch>
            <a:fillRect/>
          </a:stretch>
        </p:blipFill>
        <p:spPr>
          <a:xfrm>
            <a:off x="7002668" y="1006786"/>
            <a:ext cx="1996664" cy="1973693"/>
          </a:xfrm>
          <a:prstGeom prst="rect">
            <a:avLst/>
          </a:prstGeom>
        </p:spPr>
      </p:pic>
    </p:spTree>
    <p:extLst>
      <p:ext uri="{BB962C8B-B14F-4D97-AF65-F5344CB8AC3E}">
        <p14:creationId xmlns:p14="http://schemas.microsoft.com/office/powerpoint/2010/main" val="2783255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2018</a:t>
            </a:r>
            <a:endParaRPr lang="en-US" cap="none" dirty="0"/>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220492" y="1987550"/>
            <a:ext cx="7600778" cy="3252633"/>
          </a:xfrm>
        </p:spPr>
        <p:txBody>
          <a:bodyPr>
            <a:normAutofit fontScale="92500"/>
          </a:bodyPr>
          <a:lstStyle/>
          <a:p>
            <a:pPr marL="214313" indent="-214313">
              <a:buFont typeface="Arial" panose="020B0604020202020204" pitchFamily="34" charset="0"/>
              <a:buChar char="•"/>
            </a:pPr>
            <a:r>
              <a:rPr lang="en-US" sz="1500" dirty="0">
                <a:solidFill>
                  <a:schemeClr val="accent3">
                    <a:lumMod val="75000"/>
                  </a:schemeClr>
                </a:solidFill>
                <a:latin typeface="+mn-lt"/>
              </a:rPr>
              <a:t>Official Records system modernization project completed, saving the courts departments time in looking up records, recording judgements, etc.</a:t>
            </a:r>
          </a:p>
          <a:p>
            <a:pPr marL="557213" lvl="1" indent="-214313">
              <a:buFont typeface="Arial" panose="020B0604020202020204" pitchFamily="34" charset="0"/>
              <a:buChar char="•"/>
            </a:pPr>
            <a:r>
              <a:rPr lang="en-US" sz="1500" dirty="0">
                <a:solidFill>
                  <a:schemeClr val="accent3">
                    <a:lumMod val="75000"/>
                  </a:schemeClr>
                </a:solidFill>
                <a:latin typeface="+mn-lt"/>
              </a:rPr>
              <a:t>Accepting eRecording</a:t>
            </a:r>
          </a:p>
          <a:p>
            <a:pPr marL="557213" lvl="1" indent="-214313">
              <a:buFont typeface="Arial" panose="020B0604020202020204" pitchFamily="34" charset="0"/>
              <a:buChar char="•"/>
            </a:pPr>
            <a:r>
              <a:rPr lang="en-US" sz="1500" dirty="0">
                <a:solidFill>
                  <a:schemeClr val="accent3">
                    <a:lumMod val="75000"/>
                  </a:schemeClr>
                </a:solidFill>
                <a:latin typeface="+mn-lt"/>
              </a:rPr>
              <a:t>Online (web-based) official records interface</a:t>
            </a:r>
          </a:p>
          <a:p>
            <a:pPr marL="557213" lvl="1" indent="-214313">
              <a:buFont typeface="Arial" panose="020B0604020202020204" pitchFamily="34" charset="0"/>
              <a:buChar char="•"/>
            </a:pPr>
            <a:r>
              <a:rPr lang="en-US" sz="1500" dirty="0">
                <a:solidFill>
                  <a:schemeClr val="accent3">
                    <a:lumMod val="75000"/>
                  </a:schemeClr>
                </a:solidFill>
                <a:latin typeface="+mn-lt"/>
              </a:rPr>
              <a:t>Modern in-office electronic workflow</a:t>
            </a:r>
          </a:p>
          <a:p>
            <a:pPr marL="214313" indent="-214313">
              <a:buFont typeface="Arial" panose="020B0604020202020204" pitchFamily="34" charset="0"/>
              <a:buChar char="•"/>
            </a:pPr>
            <a:r>
              <a:rPr lang="en-US" sz="1500" dirty="0">
                <a:solidFill>
                  <a:schemeClr val="accent3">
                    <a:lumMod val="75000"/>
                  </a:schemeClr>
                </a:solidFill>
                <a:latin typeface="+mn-lt"/>
              </a:rPr>
              <a:t>Jury system modernization project complete, significantly reducing the time required by the Clerk</a:t>
            </a:r>
          </a:p>
          <a:p>
            <a:pPr marL="557213" lvl="1" indent="-214313">
              <a:buFont typeface="Arial" panose="020B0604020202020204" pitchFamily="34" charset="0"/>
              <a:buChar char="•"/>
            </a:pPr>
            <a:r>
              <a:rPr lang="en-US" sz="1500" dirty="0">
                <a:solidFill>
                  <a:schemeClr val="accent3">
                    <a:lumMod val="75000"/>
                  </a:schemeClr>
                </a:solidFill>
                <a:latin typeface="+mn-lt"/>
              </a:rPr>
              <a:t>Online juror portal</a:t>
            </a:r>
          </a:p>
          <a:p>
            <a:pPr marL="557213" lvl="1" indent="-214313">
              <a:buFont typeface="Arial" panose="020B0604020202020204" pitchFamily="34" charset="0"/>
              <a:buChar char="•"/>
            </a:pPr>
            <a:r>
              <a:rPr lang="en-US" sz="1500" dirty="0">
                <a:solidFill>
                  <a:schemeClr val="accent3">
                    <a:lumMod val="75000"/>
                  </a:schemeClr>
                </a:solidFill>
                <a:latin typeface="+mn-lt"/>
              </a:rPr>
              <a:t>Electronic kiosk check-in process</a:t>
            </a:r>
          </a:p>
          <a:p>
            <a:pPr marL="214313" indent="-214313">
              <a:buFont typeface="Arial" panose="020B0604020202020204" pitchFamily="34" charset="0"/>
              <a:buChar char="•"/>
            </a:pPr>
            <a:r>
              <a:rPr lang="en-US" sz="1500" dirty="0">
                <a:solidFill>
                  <a:schemeClr val="accent3">
                    <a:lumMod val="75000"/>
                  </a:schemeClr>
                </a:solidFill>
                <a:latin typeface="+mn-lt"/>
              </a:rPr>
              <a:t>Courts integrated cashiering project implemented</a:t>
            </a:r>
          </a:p>
          <a:p>
            <a:pPr marL="557213" lvl="1" indent="-214313">
              <a:buFont typeface="Arial" panose="020B0604020202020204" pitchFamily="34" charset="0"/>
              <a:buChar char="•"/>
            </a:pPr>
            <a:r>
              <a:rPr lang="en-US" sz="1500" dirty="0">
                <a:solidFill>
                  <a:schemeClr val="accent3">
                    <a:lumMod val="75000"/>
                  </a:schemeClr>
                </a:solidFill>
                <a:latin typeface="+mn-lt"/>
              </a:rPr>
              <a:t>Previously, only one cashiering station at each location was allowed. Now, every customer service station can receipt for payments, increasing efficiency and decreasing customer wait times.</a:t>
            </a:r>
          </a:p>
          <a:p>
            <a:pPr marL="214313" indent="-214313">
              <a:buFont typeface="Arial" panose="020B0604020202020204" pitchFamily="34" charset="0"/>
              <a:buChar char="•"/>
            </a:pPr>
            <a:endParaRPr lang="en-US" dirty="0"/>
          </a:p>
          <a:p>
            <a:endParaRPr lang="en-US" dirty="0"/>
          </a:p>
          <a:p>
            <a:pPr marL="214313" indent="-214313">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4A00E3D3-AD94-4A6E-8FCC-7B185E6AC7D3}"/>
              </a:ext>
            </a:extLst>
          </p:cNvPr>
          <p:cNvPicPr>
            <a:picLocks noChangeAspect="1"/>
          </p:cNvPicPr>
          <p:nvPr/>
        </p:nvPicPr>
        <p:blipFill>
          <a:blip r:embed="rId2"/>
          <a:stretch>
            <a:fillRect/>
          </a:stretch>
        </p:blipFill>
        <p:spPr>
          <a:xfrm>
            <a:off x="5424524" y="2343581"/>
            <a:ext cx="438723" cy="438723"/>
          </a:xfrm>
          <a:prstGeom prst="rect">
            <a:avLst/>
          </a:prstGeom>
        </p:spPr>
      </p:pic>
      <p:pic>
        <p:nvPicPr>
          <p:cNvPr id="8" name="Picture 7">
            <a:extLst>
              <a:ext uri="{FF2B5EF4-FFF2-40B4-BE49-F238E27FC236}">
                <a16:creationId xmlns:a16="http://schemas.microsoft.com/office/drawing/2014/main" id="{EBFBDA7A-2061-4063-A5E9-5AC3DC217955}"/>
              </a:ext>
            </a:extLst>
          </p:cNvPr>
          <p:cNvPicPr>
            <a:picLocks noChangeAspect="1"/>
          </p:cNvPicPr>
          <p:nvPr/>
        </p:nvPicPr>
        <p:blipFill>
          <a:blip r:embed="rId2"/>
          <a:stretch>
            <a:fillRect/>
          </a:stretch>
        </p:blipFill>
        <p:spPr>
          <a:xfrm>
            <a:off x="5424524" y="3572520"/>
            <a:ext cx="438723" cy="438723"/>
          </a:xfrm>
          <a:prstGeom prst="rect">
            <a:avLst/>
          </a:prstGeom>
        </p:spPr>
      </p:pic>
      <p:pic>
        <p:nvPicPr>
          <p:cNvPr id="9" name="Picture 8">
            <a:extLst>
              <a:ext uri="{FF2B5EF4-FFF2-40B4-BE49-F238E27FC236}">
                <a16:creationId xmlns:a16="http://schemas.microsoft.com/office/drawing/2014/main" id="{702BA861-CEB4-4BA2-A552-19B83E3FCB9E}"/>
              </a:ext>
            </a:extLst>
          </p:cNvPr>
          <p:cNvPicPr>
            <a:picLocks noChangeAspect="1"/>
          </p:cNvPicPr>
          <p:nvPr/>
        </p:nvPicPr>
        <p:blipFill>
          <a:blip r:embed="rId2"/>
          <a:stretch>
            <a:fillRect/>
          </a:stretch>
        </p:blipFill>
        <p:spPr>
          <a:xfrm>
            <a:off x="5424524" y="5154641"/>
            <a:ext cx="438723" cy="438723"/>
          </a:xfrm>
          <a:prstGeom prst="rect">
            <a:avLst/>
          </a:prstGeom>
        </p:spPr>
      </p:pic>
      <p:pic>
        <p:nvPicPr>
          <p:cNvPr id="10" name="Picture 9">
            <a:extLst>
              <a:ext uri="{FF2B5EF4-FFF2-40B4-BE49-F238E27FC236}">
                <a16:creationId xmlns:a16="http://schemas.microsoft.com/office/drawing/2014/main" id="{9423577B-1171-484B-BE65-11703E295A3D}"/>
              </a:ext>
            </a:extLst>
          </p:cNvPr>
          <p:cNvPicPr>
            <a:picLocks noChangeAspect="1"/>
          </p:cNvPicPr>
          <p:nvPr/>
        </p:nvPicPr>
        <p:blipFill>
          <a:blip r:embed="rId3"/>
          <a:stretch>
            <a:fillRect/>
          </a:stretch>
        </p:blipFill>
        <p:spPr>
          <a:xfrm>
            <a:off x="6855860" y="4981109"/>
            <a:ext cx="1758608" cy="867528"/>
          </a:xfrm>
          <a:prstGeom prst="rect">
            <a:avLst/>
          </a:prstGeom>
          <a:solidFill>
            <a:srgbClr val="C00000"/>
          </a:solidFill>
          <a:ln>
            <a:solidFill>
              <a:srgbClr val="C00000"/>
            </a:solidFill>
          </a:ln>
        </p:spPr>
      </p:pic>
      <p:cxnSp>
        <p:nvCxnSpPr>
          <p:cNvPr id="16" name="Straight Connector 15">
            <a:extLst>
              <a:ext uri="{FF2B5EF4-FFF2-40B4-BE49-F238E27FC236}">
                <a16:creationId xmlns:a16="http://schemas.microsoft.com/office/drawing/2014/main" id="{8E5FCDC9-22AB-4839-B715-6AF69192A41D}"/>
              </a:ext>
            </a:extLst>
          </p:cNvPr>
          <p:cNvCxnSpPr>
            <a:cxnSpLocks/>
          </p:cNvCxnSpPr>
          <p:nvPr/>
        </p:nvCxnSpPr>
        <p:spPr>
          <a:xfrm>
            <a:off x="6855860" y="5020079"/>
            <a:ext cx="1858893" cy="884834"/>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34D8555F-3A88-4036-B8B0-3FBD27E0D78C}"/>
              </a:ext>
            </a:extLst>
          </p:cNvPr>
          <p:cNvCxnSpPr>
            <a:cxnSpLocks/>
          </p:cNvCxnSpPr>
          <p:nvPr/>
        </p:nvCxnSpPr>
        <p:spPr>
          <a:xfrm flipH="1">
            <a:off x="6782577" y="5020080"/>
            <a:ext cx="1831891" cy="828557"/>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92072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5" descr="People reviewing floor plans">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cstate="screen">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1143000" y="4821897"/>
            <a:ext cx="7092835" cy="748670"/>
          </a:xfrm>
        </p:spPr>
        <p:txBody>
          <a:bodyPr>
            <a:normAutofit/>
          </a:bodyPr>
          <a:lstStyle/>
          <a:p>
            <a:r>
              <a:rPr lang="en-US" sz="2100" cap="none" dirty="0"/>
              <a:t>The year of less paper initiatives</a:t>
            </a:r>
            <a:endParaRPr lang="id-ID" cap="none" dirty="0">
              <a:solidFill>
                <a:schemeClr val="bg1"/>
              </a:solidFill>
            </a:endParaRPr>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lstStyle/>
          <a:p>
            <a:r>
              <a:rPr lang="en-US" dirty="0">
                <a:solidFill>
                  <a:schemeClr val="bg1"/>
                </a:solidFill>
              </a:rPr>
              <a:t>2019</a:t>
            </a:r>
          </a:p>
        </p:txBody>
      </p:sp>
      <p:pic>
        <p:nvPicPr>
          <p:cNvPr id="7" name="Picture 6">
            <a:extLst>
              <a:ext uri="{FF2B5EF4-FFF2-40B4-BE49-F238E27FC236}">
                <a16:creationId xmlns:a16="http://schemas.microsoft.com/office/drawing/2014/main" id="{ABDF3248-4400-47E1-BF02-A68B02717422}"/>
              </a:ext>
            </a:extLst>
          </p:cNvPr>
          <p:cNvPicPr>
            <a:picLocks noChangeAspect="1"/>
          </p:cNvPicPr>
          <p:nvPr/>
        </p:nvPicPr>
        <p:blipFill>
          <a:blip r:embed="rId4"/>
          <a:stretch>
            <a:fillRect/>
          </a:stretch>
        </p:blipFill>
        <p:spPr>
          <a:xfrm>
            <a:off x="7002668" y="1006786"/>
            <a:ext cx="1996664" cy="1973693"/>
          </a:xfrm>
          <a:prstGeom prst="rect">
            <a:avLst/>
          </a:prstGeom>
        </p:spPr>
      </p:pic>
    </p:spTree>
    <p:extLst>
      <p:ext uri="{BB962C8B-B14F-4D97-AF65-F5344CB8AC3E}">
        <p14:creationId xmlns:p14="http://schemas.microsoft.com/office/powerpoint/2010/main" val="1568247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2019</a:t>
            </a:r>
            <a:endParaRPr lang="en-US" cap="none" dirty="0"/>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220492" y="1987550"/>
            <a:ext cx="7600778" cy="3252633"/>
          </a:xfrm>
        </p:spPr>
        <p:txBody>
          <a:bodyPr>
            <a:normAutofit/>
          </a:bodyPr>
          <a:lstStyle/>
          <a:p>
            <a:pPr marL="214313" indent="-214313">
              <a:buFont typeface="Arial" panose="020B0604020202020204" pitchFamily="34" charset="0"/>
              <a:buChar char="•"/>
            </a:pPr>
            <a:r>
              <a:rPr lang="en-US" sz="1500" dirty="0">
                <a:solidFill>
                  <a:schemeClr val="accent3">
                    <a:lumMod val="75000"/>
                  </a:schemeClr>
                </a:solidFill>
                <a:latin typeface="+mn-lt"/>
              </a:rPr>
              <a:t>Citations</a:t>
            </a:r>
          </a:p>
          <a:p>
            <a:pPr marL="557213" lvl="1" indent="-214313">
              <a:buFont typeface="Arial" panose="020B0604020202020204" pitchFamily="34" charset="0"/>
              <a:buChar char="•"/>
            </a:pPr>
            <a:r>
              <a:rPr lang="en-US" sz="1500" dirty="0">
                <a:solidFill>
                  <a:schemeClr val="accent3">
                    <a:lumMod val="75000"/>
                  </a:schemeClr>
                </a:solidFill>
                <a:latin typeface="+mn-lt"/>
              </a:rPr>
              <a:t>Legacy Citation application upgraded to electronic citation case files</a:t>
            </a:r>
          </a:p>
          <a:p>
            <a:pPr marL="557213" lvl="1" indent="-214313">
              <a:buFont typeface="Arial" panose="020B0604020202020204" pitchFamily="34" charset="0"/>
              <a:buChar char="•"/>
            </a:pPr>
            <a:r>
              <a:rPr lang="en-US" sz="1500" dirty="0" err="1">
                <a:solidFill>
                  <a:schemeClr val="accent3">
                    <a:lumMod val="75000"/>
                  </a:schemeClr>
                </a:solidFill>
                <a:latin typeface="+mn-lt"/>
              </a:rPr>
              <a:t>eCitations</a:t>
            </a:r>
            <a:r>
              <a:rPr lang="en-US" sz="1500" dirty="0">
                <a:solidFill>
                  <a:schemeClr val="accent3">
                    <a:lumMod val="75000"/>
                  </a:schemeClr>
                </a:solidFill>
                <a:latin typeface="+mn-lt"/>
              </a:rPr>
              <a:t> from TRACS consumed electronically, which has evolved into over 90% of our citations being submitted electronically</a:t>
            </a:r>
          </a:p>
          <a:p>
            <a:pPr marL="214313" indent="-214313">
              <a:buFont typeface="Arial" panose="020B0604020202020204" pitchFamily="34" charset="0"/>
              <a:buChar char="•"/>
            </a:pPr>
            <a:r>
              <a:rPr lang="en-US" sz="1500" dirty="0">
                <a:solidFill>
                  <a:schemeClr val="accent3">
                    <a:lumMod val="75000"/>
                  </a:schemeClr>
                </a:solidFill>
                <a:latin typeface="+mn-lt"/>
              </a:rPr>
              <a:t>Judicial View (CAPS) project started</a:t>
            </a:r>
          </a:p>
          <a:p>
            <a:pPr marL="214313" indent="-214313">
              <a:buFont typeface="Arial" panose="020B0604020202020204" pitchFamily="34" charset="0"/>
              <a:buChar char="•"/>
            </a:pPr>
            <a:r>
              <a:rPr lang="en-US" sz="1500" dirty="0">
                <a:solidFill>
                  <a:schemeClr val="accent3">
                    <a:lumMod val="75000"/>
                  </a:schemeClr>
                </a:solidFill>
                <a:latin typeface="+mn-lt"/>
              </a:rPr>
              <a:t>Cashiering point of sale system continues to evolve to enhance efficiencies and customer service</a:t>
            </a:r>
          </a:p>
          <a:p>
            <a:endParaRPr lang="en-US" dirty="0"/>
          </a:p>
          <a:p>
            <a:pPr marL="214313" indent="-214313">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AB4ACE27-6603-4ACE-9166-563674CD42AA}"/>
              </a:ext>
            </a:extLst>
          </p:cNvPr>
          <p:cNvPicPr>
            <a:picLocks noChangeAspect="1"/>
          </p:cNvPicPr>
          <p:nvPr/>
        </p:nvPicPr>
        <p:blipFill>
          <a:blip r:embed="rId2"/>
          <a:stretch>
            <a:fillRect/>
          </a:stretch>
        </p:blipFill>
        <p:spPr>
          <a:xfrm>
            <a:off x="5274987" y="3812291"/>
            <a:ext cx="1876927" cy="1876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2262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5" descr="People reviewing floor plans">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cstate="screen">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1143000" y="4821897"/>
            <a:ext cx="7092835" cy="748670"/>
          </a:xfrm>
        </p:spPr>
        <p:txBody>
          <a:bodyPr>
            <a:normAutofit lnSpcReduction="10000"/>
          </a:bodyPr>
          <a:lstStyle/>
          <a:p>
            <a:r>
              <a:rPr lang="en-US" sz="2100" cap="none" dirty="0"/>
              <a:t>A lot of things happened!</a:t>
            </a:r>
          </a:p>
          <a:p>
            <a:r>
              <a:rPr lang="en-US" sz="2100" cap="none" dirty="0"/>
              <a:t>COVID – Never let a crisis go to waste</a:t>
            </a:r>
            <a:endParaRPr lang="id-ID" cap="none" dirty="0">
              <a:solidFill>
                <a:schemeClr val="bg1"/>
              </a:solidFill>
            </a:endParaRPr>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lstStyle/>
          <a:p>
            <a:r>
              <a:rPr lang="en-US" dirty="0">
                <a:solidFill>
                  <a:schemeClr val="bg1"/>
                </a:solidFill>
              </a:rPr>
              <a:t>2020</a:t>
            </a:r>
          </a:p>
        </p:txBody>
      </p:sp>
      <p:pic>
        <p:nvPicPr>
          <p:cNvPr id="7" name="Picture 6">
            <a:extLst>
              <a:ext uri="{FF2B5EF4-FFF2-40B4-BE49-F238E27FC236}">
                <a16:creationId xmlns:a16="http://schemas.microsoft.com/office/drawing/2014/main" id="{D0E7FF20-017E-40AC-B0F4-1802EE91FCDF}"/>
              </a:ext>
            </a:extLst>
          </p:cNvPr>
          <p:cNvPicPr>
            <a:picLocks noChangeAspect="1"/>
          </p:cNvPicPr>
          <p:nvPr/>
        </p:nvPicPr>
        <p:blipFill>
          <a:blip r:embed="rId4"/>
          <a:stretch>
            <a:fillRect/>
          </a:stretch>
        </p:blipFill>
        <p:spPr>
          <a:xfrm>
            <a:off x="7002668" y="1006786"/>
            <a:ext cx="1996664" cy="1973693"/>
          </a:xfrm>
          <a:prstGeom prst="rect">
            <a:avLst/>
          </a:prstGeom>
        </p:spPr>
      </p:pic>
    </p:spTree>
    <p:extLst>
      <p:ext uri="{BB962C8B-B14F-4D97-AF65-F5344CB8AC3E}">
        <p14:creationId xmlns:p14="http://schemas.microsoft.com/office/powerpoint/2010/main" val="3897594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2020</a:t>
            </a:r>
            <a:endParaRPr lang="en-US" cap="none" dirty="0"/>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220492" y="1987550"/>
            <a:ext cx="7600778" cy="3252633"/>
          </a:xfrm>
        </p:spPr>
        <p:txBody>
          <a:bodyPr>
            <a:normAutofit lnSpcReduction="10000"/>
          </a:bodyPr>
          <a:lstStyle/>
          <a:p>
            <a:pPr marL="214313" indent="-214313">
              <a:buFont typeface="Arial" panose="020B0604020202020204" pitchFamily="34" charset="0"/>
              <a:buChar char="•"/>
            </a:pPr>
            <a:r>
              <a:rPr lang="en-US" sz="1500" dirty="0">
                <a:solidFill>
                  <a:schemeClr val="accent3">
                    <a:lumMod val="75000"/>
                  </a:schemeClr>
                </a:solidFill>
                <a:latin typeface="+mn-lt"/>
              </a:rPr>
              <a:t>Enterprise communications</a:t>
            </a:r>
          </a:p>
          <a:p>
            <a:pPr marL="557213" lvl="1" indent="-214313">
              <a:buFont typeface="Arial" panose="020B0604020202020204" pitchFamily="34" charset="0"/>
              <a:buChar char="•"/>
            </a:pPr>
            <a:r>
              <a:rPr lang="en-US" sz="1500" dirty="0">
                <a:solidFill>
                  <a:schemeClr val="accent3">
                    <a:lumMod val="75000"/>
                  </a:schemeClr>
                </a:solidFill>
                <a:latin typeface="+mn-lt"/>
              </a:rPr>
              <a:t>Transitioned from Skype for Business to Teams in two weeks, significantly increasing communications efficiency</a:t>
            </a:r>
          </a:p>
          <a:p>
            <a:pPr marL="214313" indent="-214313">
              <a:buFont typeface="Arial" panose="020B0604020202020204" pitchFamily="34" charset="0"/>
              <a:buChar char="•"/>
            </a:pPr>
            <a:r>
              <a:rPr lang="en-US" sz="1500" dirty="0">
                <a:solidFill>
                  <a:schemeClr val="accent3">
                    <a:lumMod val="75000"/>
                  </a:schemeClr>
                </a:solidFill>
                <a:latin typeface="+mn-lt"/>
              </a:rPr>
              <a:t>Judicial View (CAPS) project </a:t>
            </a:r>
          </a:p>
          <a:p>
            <a:pPr marL="557213" lvl="1" indent="-214313">
              <a:buFont typeface="Arial" panose="020B0604020202020204" pitchFamily="34" charset="0"/>
              <a:buChar char="•"/>
            </a:pPr>
            <a:r>
              <a:rPr lang="en-US" sz="1500" dirty="0">
                <a:solidFill>
                  <a:schemeClr val="accent3">
                    <a:lumMod val="75000"/>
                  </a:schemeClr>
                </a:solidFill>
                <a:latin typeface="+mn-lt"/>
              </a:rPr>
              <a:t>Implemented 6 months ahead of schedule, evolving case files from paper to electronic overnight</a:t>
            </a:r>
          </a:p>
          <a:p>
            <a:pPr marL="900113" lvl="2" indent="-214313">
              <a:buFont typeface="Arial" panose="020B0604020202020204" pitchFamily="34" charset="0"/>
              <a:buChar char="•"/>
            </a:pPr>
            <a:r>
              <a:rPr lang="en-US" sz="1500" dirty="0">
                <a:solidFill>
                  <a:schemeClr val="accent3">
                    <a:lumMod val="75000"/>
                  </a:schemeClr>
                </a:solidFill>
                <a:latin typeface="+mn-lt"/>
              </a:rPr>
              <a:t>Judges learned how to use the Viewer during Court</a:t>
            </a:r>
          </a:p>
          <a:p>
            <a:pPr marL="214313" indent="-214313">
              <a:buFont typeface="Arial" panose="020B0604020202020204" pitchFamily="34" charset="0"/>
              <a:buChar char="•"/>
            </a:pPr>
            <a:r>
              <a:rPr lang="en-US" sz="1500" dirty="0">
                <a:solidFill>
                  <a:schemeClr val="accent3">
                    <a:lumMod val="75000"/>
                  </a:schemeClr>
                </a:solidFill>
                <a:latin typeface="+mn-lt"/>
              </a:rPr>
              <a:t>Desktop virtualization allowed remote staff secure and full access to do their job</a:t>
            </a:r>
          </a:p>
          <a:p>
            <a:pPr marL="214313" indent="-214313">
              <a:buFont typeface="Arial" panose="020B0604020202020204" pitchFamily="34" charset="0"/>
              <a:buChar char="•"/>
            </a:pPr>
            <a:r>
              <a:rPr lang="en-US" sz="1500" dirty="0">
                <a:solidFill>
                  <a:schemeClr val="accent3">
                    <a:lumMod val="75000"/>
                  </a:schemeClr>
                </a:solidFill>
                <a:latin typeface="+mn-lt"/>
              </a:rPr>
              <a:t>Criminal Case Initiation Standard partially implemented with the Sheriff (Jail) increasing the efficiency of the arrest process and paperwork</a:t>
            </a:r>
          </a:p>
          <a:p>
            <a:pPr marL="557213" lvl="1" indent="-214313">
              <a:buFont typeface="Arial" panose="020B0604020202020204" pitchFamily="34" charset="0"/>
              <a:buChar char="•"/>
            </a:pPr>
            <a:r>
              <a:rPr lang="en-US" sz="1500" dirty="0">
                <a:solidFill>
                  <a:schemeClr val="accent3">
                    <a:lumMod val="75000"/>
                  </a:schemeClr>
                </a:solidFill>
                <a:latin typeface="+mn-lt"/>
              </a:rPr>
              <a:t>This is an ongoing project with the goal of making first appearance fully electronical and remote</a:t>
            </a:r>
          </a:p>
          <a:p>
            <a:endParaRPr lang="en-US" dirty="0"/>
          </a:p>
          <a:p>
            <a:pPr marL="214313" indent="-214313">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9CCE47E3-7558-4F88-878C-ADAC8873E20B}"/>
              </a:ext>
            </a:extLst>
          </p:cNvPr>
          <p:cNvPicPr>
            <a:picLocks noChangeAspect="1"/>
          </p:cNvPicPr>
          <p:nvPr/>
        </p:nvPicPr>
        <p:blipFill>
          <a:blip r:embed="rId2"/>
          <a:stretch>
            <a:fillRect/>
          </a:stretch>
        </p:blipFill>
        <p:spPr>
          <a:xfrm>
            <a:off x="6973021" y="4747257"/>
            <a:ext cx="1158608" cy="1158608"/>
          </a:xfrm>
          <a:prstGeom prst="rect">
            <a:avLst/>
          </a:prstGeom>
        </p:spPr>
      </p:pic>
    </p:spTree>
    <p:extLst>
      <p:ext uri="{BB962C8B-B14F-4D97-AF65-F5344CB8AC3E}">
        <p14:creationId xmlns:p14="http://schemas.microsoft.com/office/powerpoint/2010/main" val="848228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5" descr="People reviewing floor plans">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cstate="screen">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1143000" y="4821897"/>
            <a:ext cx="7092835" cy="748670"/>
          </a:xfrm>
        </p:spPr>
        <p:txBody>
          <a:bodyPr>
            <a:normAutofit/>
          </a:bodyPr>
          <a:lstStyle/>
          <a:p>
            <a:r>
              <a:rPr lang="en-US" sz="2100" cap="none" dirty="0"/>
              <a:t>Taking it to the next level</a:t>
            </a:r>
            <a:endParaRPr lang="id-ID" cap="none" dirty="0">
              <a:solidFill>
                <a:schemeClr val="bg1"/>
              </a:solidFill>
            </a:endParaRPr>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lstStyle/>
          <a:p>
            <a:r>
              <a:rPr lang="en-US" dirty="0">
                <a:solidFill>
                  <a:schemeClr val="bg1"/>
                </a:solidFill>
              </a:rPr>
              <a:t>2021</a:t>
            </a:r>
          </a:p>
        </p:txBody>
      </p:sp>
      <p:pic>
        <p:nvPicPr>
          <p:cNvPr id="7" name="Picture 6">
            <a:extLst>
              <a:ext uri="{FF2B5EF4-FFF2-40B4-BE49-F238E27FC236}">
                <a16:creationId xmlns:a16="http://schemas.microsoft.com/office/drawing/2014/main" id="{600E7AC9-08C7-49B8-8421-9F136C043D0A}"/>
              </a:ext>
            </a:extLst>
          </p:cNvPr>
          <p:cNvPicPr>
            <a:picLocks noChangeAspect="1"/>
          </p:cNvPicPr>
          <p:nvPr/>
        </p:nvPicPr>
        <p:blipFill>
          <a:blip r:embed="rId4"/>
          <a:stretch>
            <a:fillRect/>
          </a:stretch>
        </p:blipFill>
        <p:spPr>
          <a:xfrm>
            <a:off x="7002668" y="1006786"/>
            <a:ext cx="1996664" cy="1973693"/>
          </a:xfrm>
          <a:prstGeom prst="rect">
            <a:avLst/>
          </a:prstGeom>
        </p:spPr>
      </p:pic>
    </p:spTree>
    <p:extLst>
      <p:ext uri="{BB962C8B-B14F-4D97-AF65-F5344CB8AC3E}">
        <p14:creationId xmlns:p14="http://schemas.microsoft.com/office/powerpoint/2010/main" val="2417811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2021</a:t>
            </a:r>
            <a:endParaRPr lang="en-US" cap="none" dirty="0"/>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220492" y="1987550"/>
            <a:ext cx="7600778" cy="3252633"/>
          </a:xfrm>
        </p:spPr>
        <p:txBody>
          <a:bodyPr>
            <a:normAutofit/>
          </a:bodyPr>
          <a:lstStyle/>
          <a:p>
            <a:pPr marL="214313" indent="-214313">
              <a:buFont typeface="Arial" panose="020B0604020202020204" pitchFamily="34" charset="0"/>
              <a:buChar char="•"/>
            </a:pPr>
            <a:r>
              <a:rPr lang="en-US" sz="1500" dirty="0">
                <a:solidFill>
                  <a:schemeClr val="accent3">
                    <a:lumMod val="75000"/>
                  </a:schemeClr>
                </a:solidFill>
                <a:latin typeface="+mn-lt"/>
              </a:rPr>
              <a:t>PDF/a Compliant for Court documents</a:t>
            </a:r>
          </a:p>
          <a:p>
            <a:pPr marL="214313" indent="-214313">
              <a:buFont typeface="Arial" panose="020B0604020202020204" pitchFamily="34" charset="0"/>
              <a:buChar char="•"/>
            </a:pPr>
            <a:r>
              <a:rPr lang="en-US" sz="1500" dirty="0" err="1">
                <a:solidFill>
                  <a:schemeClr val="accent3">
                    <a:lumMod val="75000"/>
                  </a:schemeClr>
                </a:solidFill>
                <a:latin typeface="+mn-lt"/>
              </a:rPr>
              <a:t>eCertified</a:t>
            </a:r>
            <a:r>
              <a:rPr lang="en-US" sz="1500" dirty="0">
                <a:solidFill>
                  <a:schemeClr val="accent3">
                    <a:lumMod val="75000"/>
                  </a:schemeClr>
                </a:solidFill>
                <a:latin typeface="+mn-lt"/>
              </a:rPr>
              <a:t> Documents</a:t>
            </a:r>
          </a:p>
          <a:p>
            <a:pPr marL="557213" lvl="1" indent="-214313">
              <a:buFont typeface="Arial" panose="020B0604020202020204" pitchFamily="34" charset="0"/>
              <a:buChar char="•"/>
            </a:pPr>
            <a:r>
              <a:rPr lang="en-US" sz="1500" dirty="0">
                <a:solidFill>
                  <a:schemeClr val="accent3">
                    <a:lumMod val="75000"/>
                  </a:schemeClr>
                </a:solidFill>
                <a:latin typeface="+mn-lt"/>
              </a:rPr>
              <a:t>State Attorney documents (in production)</a:t>
            </a:r>
          </a:p>
          <a:p>
            <a:pPr marL="557213" lvl="1" indent="-214313">
              <a:buFont typeface="Arial" panose="020B0604020202020204" pitchFamily="34" charset="0"/>
              <a:buChar char="•"/>
            </a:pPr>
            <a:r>
              <a:rPr lang="en-US" sz="1500" dirty="0">
                <a:solidFill>
                  <a:schemeClr val="accent3">
                    <a:lumMod val="75000"/>
                  </a:schemeClr>
                </a:solidFill>
                <a:latin typeface="+mn-lt"/>
              </a:rPr>
              <a:t>Court staff functionality (in production)</a:t>
            </a:r>
          </a:p>
          <a:p>
            <a:pPr marL="557213" lvl="1" indent="-214313">
              <a:buFont typeface="Arial" panose="020B0604020202020204" pitchFamily="34" charset="0"/>
              <a:buChar char="•"/>
            </a:pPr>
            <a:r>
              <a:rPr lang="en-US" sz="1500" dirty="0">
                <a:solidFill>
                  <a:schemeClr val="accent3">
                    <a:lumMod val="75000"/>
                  </a:schemeClr>
                </a:solidFill>
                <a:latin typeface="+mn-lt"/>
              </a:rPr>
              <a:t>BCC documents (in production)</a:t>
            </a:r>
          </a:p>
          <a:p>
            <a:pPr marL="557213" lvl="1" indent="-214313">
              <a:buFont typeface="Arial" panose="020B0604020202020204" pitchFamily="34" charset="0"/>
              <a:buChar char="•"/>
            </a:pPr>
            <a:r>
              <a:rPr lang="en-US" sz="1500" dirty="0">
                <a:solidFill>
                  <a:schemeClr val="accent3">
                    <a:lumMod val="75000"/>
                  </a:schemeClr>
                </a:solidFill>
                <a:latin typeface="+mn-lt"/>
              </a:rPr>
              <a:t>Online portal (in development) </a:t>
            </a:r>
          </a:p>
          <a:p>
            <a:pPr marL="214313" indent="-214313">
              <a:buFont typeface="Arial" panose="020B0604020202020204" pitchFamily="34" charset="0"/>
              <a:buChar char="•"/>
            </a:pPr>
            <a:r>
              <a:rPr lang="en-US" sz="1500" dirty="0">
                <a:solidFill>
                  <a:schemeClr val="accent3">
                    <a:lumMod val="75000"/>
                  </a:schemeClr>
                </a:solidFill>
                <a:latin typeface="+mn-lt"/>
              </a:rPr>
              <a:t>Auto-</a:t>
            </a:r>
            <a:r>
              <a:rPr lang="en-US" sz="1500" dirty="0" err="1">
                <a:solidFill>
                  <a:schemeClr val="accent3">
                    <a:lumMod val="75000"/>
                  </a:schemeClr>
                </a:solidFill>
                <a:latin typeface="+mn-lt"/>
              </a:rPr>
              <a:t>Docketting</a:t>
            </a:r>
            <a:r>
              <a:rPr lang="en-US" sz="1500" dirty="0">
                <a:solidFill>
                  <a:schemeClr val="accent3">
                    <a:lumMod val="75000"/>
                  </a:schemeClr>
                </a:solidFill>
                <a:latin typeface="+mn-lt"/>
              </a:rPr>
              <a:t> some court documents (in progress)</a:t>
            </a:r>
          </a:p>
          <a:p>
            <a:pPr marL="214313" indent="-214313">
              <a:buFont typeface="Arial" panose="020B0604020202020204" pitchFamily="34" charset="0"/>
              <a:buChar char="•"/>
            </a:pPr>
            <a:r>
              <a:rPr lang="en-US" sz="1500" dirty="0">
                <a:solidFill>
                  <a:schemeClr val="accent3">
                    <a:lumMod val="75000"/>
                  </a:schemeClr>
                </a:solidFill>
                <a:latin typeface="+mn-lt"/>
              </a:rPr>
              <a:t>Paperless </a:t>
            </a:r>
            <a:r>
              <a:rPr lang="en-US" sz="1500" dirty="0" err="1">
                <a:solidFill>
                  <a:schemeClr val="accent3">
                    <a:lumMod val="75000"/>
                  </a:schemeClr>
                </a:solidFill>
                <a:latin typeface="+mn-lt"/>
              </a:rPr>
              <a:t>eSubpeona</a:t>
            </a:r>
            <a:r>
              <a:rPr lang="en-US" sz="1500" dirty="0">
                <a:solidFill>
                  <a:schemeClr val="accent3">
                    <a:lumMod val="75000"/>
                  </a:schemeClr>
                </a:solidFill>
                <a:latin typeface="+mn-lt"/>
              </a:rPr>
              <a:t> project (in testing)</a:t>
            </a:r>
          </a:p>
          <a:p>
            <a:pPr marL="214313" indent="-214313">
              <a:buFont typeface="Arial" panose="020B0604020202020204" pitchFamily="34" charset="0"/>
              <a:buChar char="•"/>
            </a:pPr>
            <a:r>
              <a:rPr lang="en-US" sz="1500" dirty="0">
                <a:solidFill>
                  <a:schemeClr val="accent3">
                    <a:lumMod val="75000"/>
                  </a:schemeClr>
                </a:solidFill>
                <a:latin typeface="+mn-lt"/>
              </a:rPr>
              <a:t>Paperless </a:t>
            </a:r>
            <a:r>
              <a:rPr lang="en-US" sz="1500" dirty="0" err="1">
                <a:solidFill>
                  <a:schemeClr val="accent3">
                    <a:lumMod val="75000"/>
                  </a:schemeClr>
                </a:solidFill>
                <a:latin typeface="+mn-lt"/>
              </a:rPr>
              <a:t>eWarrant</a:t>
            </a:r>
            <a:r>
              <a:rPr lang="en-US" sz="1500" dirty="0">
                <a:solidFill>
                  <a:schemeClr val="accent3">
                    <a:lumMod val="75000"/>
                  </a:schemeClr>
                </a:solidFill>
                <a:latin typeface="+mn-lt"/>
              </a:rPr>
              <a:t> project (Analysis underway)</a:t>
            </a:r>
          </a:p>
          <a:p>
            <a:pPr marL="214313" indent="-214313">
              <a:buFont typeface="Arial" panose="020B0604020202020204" pitchFamily="34" charset="0"/>
              <a:buChar char="•"/>
            </a:pPr>
            <a:r>
              <a:rPr lang="en-US" sz="1500" dirty="0">
                <a:solidFill>
                  <a:schemeClr val="accent3">
                    <a:lumMod val="75000"/>
                  </a:schemeClr>
                </a:solidFill>
                <a:latin typeface="+mn-lt"/>
              </a:rPr>
              <a:t>UCR (in development)</a:t>
            </a:r>
          </a:p>
          <a:p>
            <a:pPr marL="214313" indent="-214313">
              <a:buFont typeface="Arial" panose="020B0604020202020204" pitchFamily="34" charset="0"/>
              <a:buChar char="•"/>
            </a:pPr>
            <a:endParaRPr lang="en-US" dirty="0"/>
          </a:p>
          <a:p>
            <a:endParaRPr lang="en-US" dirty="0"/>
          </a:p>
          <a:p>
            <a:pPr marL="214313" indent="-214313">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CB32D037-2A38-48E3-A667-CCD01CA3E40E}"/>
              </a:ext>
            </a:extLst>
          </p:cNvPr>
          <p:cNvPicPr>
            <a:picLocks noChangeAspect="1"/>
          </p:cNvPicPr>
          <p:nvPr/>
        </p:nvPicPr>
        <p:blipFill>
          <a:blip r:embed="rId2"/>
          <a:stretch>
            <a:fillRect/>
          </a:stretch>
        </p:blipFill>
        <p:spPr>
          <a:xfrm>
            <a:off x="6682699" y="1863898"/>
            <a:ext cx="1162104" cy="1427169"/>
          </a:xfrm>
          <a:prstGeom prst="rect">
            <a:avLst/>
          </a:prstGeom>
        </p:spPr>
      </p:pic>
      <p:pic>
        <p:nvPicPr>
          <p:cNvPr id="10" name="Picture 9">
            <a:extLst>
              <a:ext uri="{FF2B5EF4-FFF2-40B4-BE49-F238E27FC236}">
                <a16:creationId xmlns:a16="http://schemas.microsoft.com/office/drawing/2014/main" id="{A525593F-B111-4B7D-B903-EFBA7CD38327}"/>
              </a:ext>
            </a:extLst>
          </p:cNvPr>
          <p:cNvPicPr>
            <a:picLocks noChangeAspect="1"/>
          </p:cNvPicPr>
          <p:nvPr/>
        </p:nvPicPr>
        <p:blipFill>
          <a:blip r:embed="rId3"/>
          <a:stretch>
            <a:fillRect/>
          </a:stretch>
        </p:blipFill>
        <p:spPr>
          <a:xfrm>
            <a:off x="3183745" y="4994103"/>
            <a:ext cx="5863034" cy="721844"/>
          </a:xfrm>
          <a:prstGeom prst="rect">
            <a:avLst/>
          </a:prstGeom>
        </p:spPr>
      </p:pic>
    </p:spTree>
    <p:extLst>
      <p:ext uri="{BB962C8B-B14F-4D97-AF65-F5344CB8AC3E}">
        <p14:creationId xmlns:p14="http://schemas.microsoft.com/office/powerpoint/2010/main" val="3039420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09AD-FAF6-4FCF-8B0D-823ECAFED63E}"/>
              </a:ext>
            </a:extLst>
          </p:cNvPr>
          <p:cNvSpPr>
            <a:spLocks noGrp="1"/>
          </p:cNvSpPr>
          <p:nvPr>
            <p:ph type="title"/>
          </p:nvPr>
        </p:nvSpPr>
        <p:spPr/>
        <p:txBody>
          <a:bodyPr/>
          <a:lstStyle/>
          <a:p>
            <a:r>
              <a:rPr lang="en-US" dirty="0">
                <a:latin typeface="Franklin Gothic Book" panose="020B0503020102020204" pitchFamily="34" charset="0"/>
              </a:rPr>
              <a:t>MODERATOR &amp; PANELISTS</a:t>
            </a:r>
          </a:p>
        </p:txBody>
      </p:sp>
      <p:sp>
        <p:nvSpPr>
          <p:cNvPr id="4" name="Text Placeholder 2">
            <a:extLst>
              <a:ext uri="{FF2B5EF4-FFF2-40B4-BE49-F238E27FC236}">
                <a16:creationId xmlns:a16="http://schemas.microsoft.com/office/drawing/2014/main" id="{E04B93B0-15D8-499D-ABF8-FCD55D0349C8}"/>
              </a:ext>
            </a:extLst>
          </p:cNvPr>
          <p:cNvSpPr txBox="1">
            <a:spLocks/>
          </p:cNvSpPr>
          <p:nvPr/>
        </p:nvSpPr>
        <p:spPr>
          <a:xfrm>
            <a:off x="411480" y="1393031"/>
            <a:ext cx="8358188" cy="4398169"/>
          </a:xfrm>
          <a:prstGeom prst="rect">
            <a:avLst/>
          </a:prstGeom>
        </p:spPr>
        <p:txBody>
          <a:bodyPr numCol="1"/>
          <a:lstStyle>
            <a:lvl1pPr marL="0" marR="0" indent="0" algn="l" defTabSz="410751" rtl="0" eaLnBrk="1" latinLnBrk="0" hangingPunct="1">
              <a:lnSpc>
                <a:spcPct val="100000"/>
              </a:lnSpc>
              <a:spcBef>
                <a:spcPts val="2953"/>
              </a:spcBef>
              <a:spcAft>
                <a:spcPts val="0"/>
              </a:spcAft>
              <a:buClrTx/>
              <a:buSzPct val="75000"/>
              <a:buFontTx/>
              <a:buNone/>
              <a:tabLst/>
              <a:defRPr sz="2500" b="0" i="0" u="none" strike="noStrike" cap="none" spc="0" baseline="0">
                <a:ln>
                  <a:noFill/>
                </a:ln>
                <a:solidFill>
                  <a:srgbClr val="090E74"/>
                </a:solidFill>
                <a:uFillTx/>
                <a:latin typeface="Franklin Gothic Book" panose="020B0503020102020204" pitchFamily="34" charset="0"/>
                <a:ea typeface="+mn-ea"/>
                <a:cs typeface="+mn-cs"/>
                <a:sym typeface="Helvetica Light"/>
              </a:defRPr>
            </a:lvl1pPr>
            <a:lvl2pPr marL="312528" marR="0" indent="0" algn="l" defTabSz="410751" rtl="0" eaLnBrk="1" latinLnBrk="0" hangingPunct="1">
              <a:lnSpc>
                <a:spcPct val="100000"/>
              </a:lnSpc>
              <a:spcBef>
                <a:spcPts val="2953"/>
              </a:spcBef>
              <a:spcAft>
                <a:spcPts val="0"/>
              </a:spcAft>
              <a:buClrTx/>
              <a:buSzPct val="75000"/>
              <a:buFontTx/>
              <a:buNone/>
              <a:tabLst/>
              <a:defRPr sz="2500" b="0" i="0" u="none" strike="noStrike" cap="none" spc="0" baseline="0">
                <a:ln>
                  <a:noFill/>
                </a:ln>
                <a:solidFill>
                  <a:srgbClr val="090E74"/>
                </a:solidFill>
                <a:uFillTx/>
                <a:latin typeface="Franklin Gothic Book" panose="020B0503020102020204" pitchFamily="34" charset="0"/>
                <a:ea typeface="+mn-ea"/>
                <a:cs typeface="+mn-cs"/>
                <a:sym typeface="Helvetica Light"/>
              </a:defRPr>
            </a:lvl2pPr>
            <a:lvl3pPr marL="625056" marR="0" indent="0" algn="l" defTabSz="410751" rtl="0" eaLnBrk="1" latinLnBrk="0" hangingPunct="1">
              <a:lnSpc>
                <a:spcPct val="100000"/>
              </a:lnSpc>
              <a:spcBef>
                <a:spcPts val="2953"/>
              </a:spcBef>
              <a:spcAft>
                <a:spcPts val="0"/>
              </a:spcAft>
              <a:buClrTx/>
              <a:buSzPct val="75000"/>
              <a:buFontTx/>
              <a:buNone/>
              <a:tabLst/>
              <a:defRPr sz="2500" b="0" i="0" u="none" strike="noStrike" cap="none" spc="0" baseline="0">
                <a:ln>
                  <a:noFill/>
                </a:ln>
                <a:solidFill>
                  <a:srgbClr val="090E74"/>
                </a:solidFill>
                <a:uFillTx/>
                <a:latin typeface="Franklin Gothic Book" panose="020B0503020102020204" pitchFamily="34" charset="0"/>
                <a:ea typeface="+mn-ea"/>
                <a:cs typeface="+mn-cs"/>
                <a:sym typeface="Helvetica Light"/>
              </a:defRPr>
            </a:lvl3pPr>
            <a:lvl4pPr marL="937584" marR="0" indent="0" algn="l" defTabSz="410751" rtl="0" eaLnBrk="1" latinLnBrk="0" hangingPunct="1">
              <a:lnSpc>
                <a:spcPct val="100000"/>
              </a:lnSpc>
              <a:spcBef>
                <a:spcPts val="2953"/>
              </a:spcBef>
              <a:spcAft>
                <a:spcPts val="0"/>
              </a:spcAft>
              <a:buClrTx/>
              <a:buSzPct val="75000"/>
              <a:buFontTx/>
              <a:buNone/>
              <a:tabLst/>
              <a:defRPr sz="2500" b="0" i="0" u="none" strike="noStrike" cap="none" spc="0" baseline="0">
                <a:ln>
                  <a:noFill/>
                </a:ln>
                <a:solidFill>
                  <a:srgbClr val="090E74"/>
                </a:solidFill>
                <a:uFillTx/>
                <a:latin typeface="Franklin Gothic Book" panose="020B0503020102020204" pitchFamily="34" charset="0"/>
                <a:ea typeface="+mn-ea"/>
                <a:cs typeface="+mn-cs"/>
                <a:sym typeface="Helvetica Light"/>
              </a:defRPr>
            </a:lvl4pPr>
            <a:lvl5pPr marL="1250112" marR="0" indent="0" algn="l" defTabSz="410751" rtl="0" eaLnBrk="1" latinLnBrk="0" hangingPunct="1">
              <a:lnSpc>
                <a:spcPct val="100000"/>
              </a:lnSpc>
              <a:spcBef>
                <a:spcPts val="2953"/>
              </a:spcBef>
              <a:spcAft>
                <a:spcPts val="0"/>
              </a:spcAft>
              <a:buClrTx/>
              <a:buSzPct val="75000"/>
              <a:buFontTx/>
              <a:buNone/>
              <a:tabLst/>
              <a:defRPr sz="2500" b="0" i="0" u="none" strike="noStrike" cap="none" spc="0" baseline="0">
                <a:ln>
                  <a:noFill/>
                </a:ln>
                <a:solidFill>
                  <a:srgbClr val="090E74"/>
                </a:solidFill>
                <a:uFillTx/>
                <a:latin typeface="Franklin Gothic Book" panose="020B0503020102020204" pitchFamily="34" charset="0"/>
                <a:ea typeface="+mn-ea"/>
                <a:cs typeface="+mn-cs"/>
                <a:sym typeface="Helvetica Light"/>
              </a:defRPr>
            </a:lvl5pPr>
            <a:lvl6pPr marL="1875168"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a:lstStyle>
          <a:p>
            <a:pPr>
              <a:spcBef>
                <a:spcPts val="0"/>
              </a:spcBef>
            </a:pPr>
            <a:r>
              <a:rPr lang="en-US" dirty="0">
                <a:solidFill>
                  <a:srgbClr val="002D73"/>
                </a:solidFill>
              </a:rPr>
              <a:t>Moderator</a:t>
            </a:r>
          </a:p>
          <a:p>
            <a:pPr>
              <a:spcBef>
                <a:spcPts val="0"/>
              </a:spcBef>
            </a:pPr>
            <a:r>
              <a:rPr lang="en-US" dirty="0">
                <a:solidFill>
                  <a:srgbClr val="002D73"/>
                </a:solidFill>
              </a:rPr>
              <a:t>Marleni Bruner, CCOC Senior Budget Manager</a:t>
            </a:r>
          </a:p>
          <a:p>
            <a:pPr>
              <a:spcBef>
                <a:spcPts val="0"/>
              </a:spcBef>
            </a:pPr>
            <a:endParaRPr lang="en-US" sz="2500" dirty="0">
              <a:solidFill>
                <a:srgbClr val="002D73"/>
              </a:solidFill>
              <a:latin typeface="Franklin Gothic Book" panose="020B0503020102020204" pitchFamily="34" charset="0"/>
            </a:endParaRPr>
          </a:p>
          <a:p>
            <a:pPr>
              <a:spcBef>
                <a:spcPts val="0"/>
              </a:spcBef>
            </a:pPr>
            <a:r>
              <a:rPr lang="en-US" dirty="0">
                <a:solidFill>
                  <a:srgbClr val="002D73"/>
                </a:solidFill>
                <a:latin typeface="Franklin Gothic Book" panose="020B0503020102020204" pitchFamily="34" charset="0"/>
              </a:rPr>
              <a:t>Panelists</a:t>
            </a:r>
            <a:endParaRPr lang="en-US" sz="2500" dirty="0">
              <a:solidFill>
                <a:srgbClr val="002D73"/>
              </a:solidFill>
              <a:latin typeface="Franklin Gothic Book" panose="020B0503020102020204" pitchFamily="34" charset="0"/>
            </a:endParaRPr>
          </a:p>
          <a:p>
            <a:pPr>
              <a:spcBef>
                <a:spcPts val="0"/>
              </a:spcBef>
            </a:pPr>
            <a:r>
              <a:rPr lang="en-US" dirty="0">
                <a:solidFill>
                  <a:srgbClr val="002D73"/>
                </a:solidFill>
              </a:rPr>
              <a:t>Tony Landry, Seminole County</a:t>
            </a:r>
          </a:p>
          <a:p>
            <a:pPr>
              <a:spcBef>
                <a:spcPts val="0"/>
              </a:spcBef>
            </a:pPr>
            <a:r>
              <a:rPr lang="en-US" sz="2500" dirty="0">
                <a:solidFill>
                  <a:srgbClr val="002D73"/>
                </a:solidFill>
                <a:latin typeface="Franklin Gothic Book" panose="020B0503020102020204" pitchFamily="34" charset="0"/>
              </a:rPr>
              <a:t>John Anderson, Okaloosa County</a:t>
            </a:r>
          </a:p>
          <a:p>
            <a:pPr>
              <a:spcBef>
                <a:spcPts val="0"/>
              </a:spcBef>
            </a:pPr>
            <a:r>
              <a:rPr lang="en-US" dirty="0">
                <a:solidFill>
                  <a:srgbClr val="002D73"/>
                </a:solidFill>
              </a:rPr>
              <a:t>Janet Cantees, Sarasota County</a:t>
            </a:r>
          </a:p>
          <a:p>
            <a:pPr>
              <a:spcBef>
                <a:spcPts val="0"/>
              </a:spcBef>
            </a:pPr>
            <a:r>
              <a:rPr lang="en-US" dirty="0">
                <a:solidFill>
                  <a:srgbClr val="002D73"/>
                </a:solidFill>
              </a:rPr>
              <a:t>Clerk Chorvat, Hernando County</a:t>
            </a:r>
          </a:p>
        </p:txBody>
      </p:sp>
    </p:spTree>
    <p:extLst>
      <p:ext uri="{BB962C8B-B14F-4D97-AF65-F5344CB8AC3E}">
        <p14:creationId xmlns:p14="http://schemas.microsoft.com/office/powerpoint/2010/main" val="730092269"/>
      </p:ext>
    </p:extLst>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2021</a:t>
            </a:r>
            <a:endParaRPr lang="en-US" cap="none" dirty="0"/>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220492" y="1987550"/>
            <a:ext cx="7600778" cy="3252633"/>
          </a:xfrm>
        </p:spPr>
        <p:txBody>
          <a:bodyPr>
            <a:normAutofit/>
          </a:bodyPr>
          <a:lstStyle/>
          <a:p>
            <a:pPr marL="214313" indent="-214313">
              <a:buFont typeface="Arial" panose="020B0604020202020204" pitchFamily="34" charset="0"/>
              <a:buChar char="•"/>
            </a:pPr>
            <a:r>
              <a:rPr lang="en-US" sz="1500" dirty="0">
                <a:solidFill>
                  <a:schemeClr val="accent3">
                    <a:lumMod val="75000"/>
                  </a:schemeClr>
                </a:solidFill>
                <a:latin typeface="+mn-lt"/>
              </a:rPr>
              <a:t>Enhance And Simplify Every Effort (Ease-e) Initiative</a:t>
            </a:r>
          </a:p>
          <a:p>
            <a:pPr marL="557213" lvl="1" indent="-214313">
              <a:buFont typeface="Arial" panose="020B0604020202020204" pitchFamily="34" charset="0"/>
              <a:buChar char="•"/>
            </a:pPr>
            <a:r>
              <a:rPr lang="en-US" sz="1500" dirty="0">
                <a:solidFill>
                  <a:schemeClr val="accent3">
                    <a:lumMod val="75000"/>
                  </a:schemeClr>
                </a:solidFill>
                <a:latin typeface="+mn-lt"/>
              </a:rPr>
              <a:t>All staff level business team members participate in workshops</a:t>
            </a:r>
          </a:p>
          <a:p>
            <a:pPr marL="900113" lvl="2" indent="-214313">
              <a:buFont typeface="Arial" panose="020B0604020202020204" pitchFamily="34" charset="0"/>
              <a:buChar char="•"/>
            </a:pPr>
            <a:r>
              <a:rPr lang="en-US" sz="1500" dirty="0">
                <a:solidFill>
                  <a:schemeClr val="accent3">
                    <a:lumMod val="75000"/>
                  </a:schemeClr>
                </a:solidFill>
                <a:latin typeface="+mn-lt"/>
              </a:rPr>
              <a:t>To identify overly complex tasks that could be made more simple</a:t>
            </a:r>
          </a:p>
          <a:p>
            <a:pPr marL="900113" lvl="2" indent="-214313">
              <a:buFont typeface="Arial" panose="020B0604020202020204" pitchFamily="34" charset="0"/>
              <a:buChar char="•"/>
            </a:pPr>
            <a:r>
              <a:rPr lang="en-US" sz="1500" dirty="0">
                <a:solidFill>
                  <a:schemeClr val="accent3">
                    <a:lumMod val="75000"/>
                  </a:schemeClr>
                </a:solidFill>
                <a:latin typeface="+mn-lt"/>
              </a:rPr>
              <a:t>To identify tasks and procedures that are no longer necessary</a:t>
            </a:r>
          </a:p>
          <a:p>
            <a:pPr marL="900113" lvl="2" indent="-214313">
              <a:buFont typeface="Arial" panose="020B0604020202020204" pitchFamily="34" charset="0"/>
              <a:buChar char="•"/>
            </a:pPr>
            <a:r>
              <a:rPr lang="en-US" sz="1500" dirty="0">
                <a:solidFill>
                  <a:schemeClr val="accent3">
                    <a:lumMod val="75000"/>
                  </a:schemeClr>
                </a:solidFill>
                <a:latin typeface="+mn-lt"/>
              </a:rPr>
              <a:t>To identify opportunities for automation</a:t>
            </a:r>
          </a:p>
          <a:p>
            <a:pPr marL="900113" lvl="2" indent="-214313">
              <a:buFont typeface="Arial" panose="020B0604020202020204" pitchFamily="34" charset="0"/>
              <a:buChar char="•"/>
            </a:pPr>
            <a:endParaRPr lang="en-US" dirty="0"/>
          </a:p>
          <a:p>
            <a:pPr marL="214313" indent="-214313">
              <a:buFont typeface="Arial" panose="020B0604020202020204" pitchFamily="34" charset="0"/>
              <a:buChar char="•"/>
            </a:pPr>
            <a:endParaRPr lang="en-US" dirty="0"/>
          </a:p>
          <a:p>
            <a:endParaRPr lang="en-US" dirty="0"/>
          </a:p>
          <a:p>
            <a:pPr marL="214313" indent="-214313">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4C24B44E-D19E-4CBC-AD27-C3046AC54552}"/>
              </a:ext>
            </a:extLst>
          </p:cNvPr>
          <p:cNvPicPr>
            <a:picLocks noChangeAspect="1"/>
          </p:cNvPicPr>
          <p:nvPr/>
        </p:nvPicPr>
        <p:blipFill>
          <a:blip r:embed="rId2"/>
          <a:stretch>
            <a:fillRect/>
          </a:stretch>
        </p:blipFill>
        <p:spPr>
          <a:xfrm>
            <a:off x="4800600" y="3582162"/>
            <a:ext cx="3343275" cy="2239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812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5" descr="People reviewing floor plans">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cstate="screen">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843365" y="857250"/>
            <a:ext cx="8300636" cy="5143499"/>
          </a:xfrm>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1957710" y="5621137"/>
            <a:ext cx="7092835" cy="315158"/>
          </a:xfrm>
        </p:spPr>
        <p:txBody>
          <a:bodyPr>
            <a:normAutofit/>
          </a:bodyPr>
          <a:lstStyle/>
          <a:p>
            <a:pPr algn="r"/>
            <a:r>
              <a:rPr lang="en-US" cap="none" dirty="0">
                <a:solidFill>
                  <a:schemeClr val="bg1"/>
                </a:solidFill>
              </a:rPr>
              <a:t>Tony Landry tlandry@</a:t>
            </a:r>
            <a:r>
              <a:rPr lang="en-US" cap="none" dirty="0"/>
              <a:t>seminoleclerk.org</a:t>
            </a:r>
            <a:endParaRPr lang="id-ID" cap="none" dirty="0">
              <a:solidFill>
                <a:schemeClr val="bg1"/>
              </a:solidFill>
            </a:endParaRPr>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3122150" y="2522764"/>
            <a:ext cx="3782258" cy="1485041"/>
          </a:xfrm>
        </p:spPr>
        <p:txBody>
          <a:bodyPr>
            <a:noAutofit/>
          </a:bodyPr>
          <a:lstStyle/>
          <a:p>
            <a:r>
              <a:rPr lang="en-US" sz="4950" cap="none" dirty="0"/>
              <a:t>Thank you!</a:t>
            </a:r>
          </a:p>
        </p:txBody>
      </p:sp>
      <p:pic>
        <p:nvPicPr>
          <p:cNvPr id="7" name="Picture 6">
            <a:extLst>
              <a:ext uri="{FF2B5EF4-FFF2-40B4-BE49-F238E27FC236}">
                <a16:creationId xmlns:a16="http://schemas.microsoft.com/office/drawing/2014/main" id="{600E7AC9-08C7-49B8-8421-9F136C043D0A}"/>
              </a:ext>
            </a:extLst>
          </p:cNvPr>
          <p:cNvPicPr>
            <a:picLocks noChangeAspect="1"/>
          </p:cNvPicPr>
          <p:nvPr/>
        </p:nvPicPr>
        <p:blipFill>
          <a:blip r:embed="rId4"/>
          <a:stretch>
            <a:fillRect/>
          </a:stretch>
        </p:blipFill>
        <p:spPr>
          <a:xfrm>
            <a:off x="7002668" y="1006786"/>
            <a:ext cx="1996664" cy="1973693"/>
          </a:xfrm>
          <a:prstGeom prst="rect">
            <a:avLst/>
          </a:prstGeom>
        </p:spPr>
      </p:pic>
    </p:spTree>
    <p:extLst>
      <p:ext uri="{BB962C8B-B14F-4D97-AF65-F5344CB8AC3E}">
        <p14:creationId xmlns:p14="http://schemas.microsoft.com/office/powerpoint/2010/main" val="1645819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42A95D-820C-48E9-B7B6-DD6F7E1741CE}"/>
              </a:ext>
            </a:extLst>
          </p:cNvPr>
          <p:cNvSpPr txBox="1"/>
          <p:nvPr/>
        </p:nvSpPr>
        <p:spPr>
          <a:xfrm>
            <a:off x="381000" y="3352800"/>
            <a:ext cx="4288410" cy="1508105"/>
          </a:xfrm>
          <a:prstGeom prst="rect">
            <a:avLst/>
          </a:prstGeom>
          <a:noFill/>
        </p:spPr>
        <p:txBody>
          <a:bodyPr wrap="square" rtlCol="0">
            <a:spAutoFit/>
          </a:bodyPr>
          <a:lstStyle/>
          <a:p>
            <a:pPr defTabSz="342900" hangingPunct="1"/>
            <a:r>
              <a:rPr lang="en-US" b="1" kern="1200" dirty="0">
                <a:solidFill>
                  <a:prstClr val="white"/>
                </a:solidFill>
                <a:latin typeface="Century Gothic" panose="020B0502020202020204"/>
              </a:rPr>
              <a:t>Okaloosa County</a:t>
            </a:r>
          </a:p>
          <a:p>
            <a:pPr defTabSz="342900" hangingPunct="1"/>
            <a:r>
              <a:rPr lang="en-US" sz="2400" b="1" kern="1200" dirty="0">
                <a:solidFill>
                  <a:prstClr val="white"/>
                </a:solidFill>
                <a:latin typeface="Century Gothic" panose="020B0502020202020204"/>
              </a:rPr>
              <a:t>Clerk JD Peacock, II</a:t>
            </a:r>
          </a:p>
          <a:p>
            <a:pPr defTabSz="342900" hangingPunct="1"/>
            <a:r>
              <a:rPr lang="en-US" sz="1600" b="1" kern="1200" dirty="0">
                <a:solidFill>
                  <a:prstClr val="white"/>
                </a:solidFill>
                <a:latin typeface="Century Gothic" panose="020B0502020202020204"/>
              </a:rPr>
              <a:t>Clerk of the Circuit Court and County Comptroller</a:t>
            </a:r>
          </a:p>
        </p:txBody>
      </p:sp>
      <p:sp>
        <p:nvSpPr>
          <p:cNvPr id="5" name="TextBox 4">
            <a:extLst>
              <a:ext uri="{FF2B5EF4-FFF2-40B4-BE49-F238E27FC236}">
                <a16:creationId xmlns:a16="http://schemas.microsoft.com/office/drawing/2014/main" id="{F41112A8-329F-46E4-872D-FE4120217CF1}"/>
              </a:ext>
            </a:extLst>
          </p:cNvPr>
          <p:cNvSpPr txBox="1"/>
          <p:nvPr/>
        </p:nvSpPr>
        <p:spPr>
          <a:xfrm>
            <a:off x="533400" y="990600"/>
            <a:ext cx="7696200" cy="507831"/>
          </a:xfrm>
          <a:prstGeom prst="rect">
            <a:avLst/>
          </a:prstGeom>
          <a:noFill/>
        </p:spPr>
        <p:txBody>
          <a:bodyPr wrap="square" rtlCol="0">
            <a:spAutoFit/>
          </a:bodyPr>
          <a:lstStyle/>
          <a:p>
            <a:pPr marL="214313" indent="-214313" algn="l" defTabSz="342900" hangingPunct="1">
              <a:buFont typeface="Arial" panose="020B0604020202020204" pitchFamily="34" charset="0"/>
              <a:buChar char="•"/>
            </a:pPr>
            <a:endParaRPr lang="en-US" sz="1350" kern="1200" dirty="0">
              <a:solidFill>
                <a:prstClr val="white"/>
              </a:solidFill>
              <a:latin typeface="Century Gothic" panose="020B0502020202020204"/>
            </a:endParaRPr>
          </a:p>
          <a:p>
            <a:pPr marL="214313" indent="-214313" algn="l" defTabSz="342900" hangingPunct="1">
              <a:buFont typeface="Arial" panose="020B0604020202020204" pitchFamily="34" charset="0"/>
              <a:buChar char="•"/>
            </a:pPr>
            <a:endParaRPr lang="en-US" sz="1350" kern="1200" dirty="0">
              <a:solidFill>
                <a:prstClr val="white"/>
              </a:solidFill>
              <a:latin typeface="Century Gothic" panose="020B0502020202020204"/>
            </a:endParaRPr>
          </a:p>
        </p:txBody>
      </p:sp>
    </p:spTree>
    <p:extLst>
      <p:ext uri="{BB962C8B-B14F-4D97-AF65-F5344CB8AC3E}">
        <p14:creationId xmlns:p14="http://schemas.microsoft.com/office/powerpoint/2010/main" val="71908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C53125-C578-42C7-B5CE-9F0E3F784743}"/>
              </a:ext>
            </a:extLst>
          </p:cNvPr>
          <p:cNvSpPr txBox="1"/>
          <p:nvPr/>
        </p:nvSpPr>
        <p:spPr>
          <a:xfrm>
            <a:off x="579748" y="990600"/>
            <a:ext cx="7200899" cy="5563061"/>
          </a:xfrm>
          <a:prstGeom prst="rect">
            <a:avLst/>
          </a:prstGeom>
          <a:noFill/>
        </p:spPr>
        <p:txBody>
          <a:bodyPr wrap="square">
            <a:spAutoFit/>
          </a:bodyPr>
          <a:lstStyle/>
          <a:p>
            <a:pPr marL="214313"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Summons Direct mailing service</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Reduced summons cost</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Reduced postage</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Higher mailing accuracy</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Staff time savings</a:t>
            </a:r>
          </a:p>
          <a:p>
            <a:pPr marL="342900" lvl="1" indent="0" algn="l" defTabSz="342900" hangingPunct="1"/>
            <a:endParaRPr lang="en-US" sz="1800" kern="1200" dirty="0">
              <a:solidFill>
                <a:prstClr val="white"/>
              </a:solidFill>
              <a:latin typeface="Century Gothic" panose="020B0502020202020204"/>
            </a:endParaRPr>
          </a:p>
          <a:p>
            <a:pPr marL="214313" indent="-214313" algn="l" defTabSz="342900" hangingPunct="1">
              <a:buFont typeface="Arial" panose="020B0604020202020204" pitchFamily="34" charset="0"/>
              <a:buChar char="•"/>
            </a:pPr>
            <a:r>
              <a:rPr lang="en-US" sz="1800" kern="1200" dirty="0" err="1">
                <a:solidFill>
                  <a:prstClr val="white"/>
                </a:solidFill>
                <a:latin typeface="Century Gothic" panose="020B0502020202020204"/>
              </a:rPr>
              <a:t>eResponse</a:t>
            </a:r>
            <a:r>
              <a:rPr lang="en-US" sz="1800" kern="1200" dirty="0">
                <a:solidFill>
                  <a:prstClr val="white"/>
                </a:solidFill>
                <a:latin typeface="Century Gothic" panose="020B0502020202020204"/>
              </a:rPr>
              <a:t> online portal for jurors</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Collect valuable communication information</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Electronic Questionnaire </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Staff Time Savings</a:t>
            </a:r>
          </a:p>
          <a:p>
            <a:pPr marL="557213" lvl="1" indent="-214313" algn="l" defTabSz="342900" hangingPunct="1">
              <a:buFont typeface="Arial" panose="020B0604020202020204" pitchFamily="34" charset="0"/>
              <a:buChar char="•"/>
            </a:pPr>
            <a:endParaRPr lang="en-US" sz="1800" kern="1200" dirty="0">
              <a:solidFill>
                <a:prstClr val="white"/>
              </a:solidFill>
              <a:latin typeface="Century Gothic" panose="020B0502020202020204"/>
            </a:endParaRPr>
          </a:p>
          <a:p>
            <a:pPr marL="214313"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Interactive Voice Response</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Reduces call volume</a:t>
            </a:r>
          </a:p>
          <a:p>
            <a:pPr marL="342900" lvl="1" indent="0" algn="l" defTabSz="342900" hangingPunct="1"/>
            <a:endParaRPr lang="en-US" sz="1800" kern="1200" dirty="0">
              <a:solidFill>
                <a:prstClr val="white"/>
              </a:solidFill>
              <a:latin typeface="Century Gothic" panose="020B0502020202020204"/>
            </a:endParaRPr>
          </a:p>
          <a:p>
            <a:pPr marL="214313"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SMS/</a:t>
            </a:r>
            <a:r>
              <a:rPr lang="en-US" sz="1800" kern="1200" dirty="0" err="1">
                <a:solidFill>
                  <a:prstClr val="white"/>
                </a:solidFill>
                <a:latin typeface="Century Gothic" panose="020B0502020202020204"/>
              </a:rPr>
              <a:t>eMail</a:t>
            </a:r>
            <a:r>
              <a:rPr lang="en-US" sz="1800" kern="1200" dirty="0">
                <a:solidFill>
                  <a:prstClr val="white"/>
                </a:solidFill>
                <a:latin typeface="Century Gothic" panose="020B0502020202020204"/>
              </a:rPr>
              <a:t> for direct communication with jurors</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Allows multiple communication methods</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Immediate acknowledgment</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Increased Juror satisfaction </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Higher Juror Yield</a:t>
            </a:r>
          </a:p>
        </p:txBody>
      </p:sp>
      <p:sp>
        <p:nvSpPr>
          <p:cNvPr id="6" name="TextBox 5">
            <a:extLst>
              <a:ext uri="{FF2B5EF4-FFF2-40B4-BE49-F238E27FC236}">
                <a16:creationId xmlns:a16="http://schemas.microsoft.com/office/drawing/2014/main" id="{13B0AB33-55F0-4F57-B07B-8B41FF717167}"/>
              </a:ext>
            </a:extLst>
          </p:cNvPr>
          <p:cNvSpPr txBox="1"/>
          <p:nvPr/>
        </p:nvSpPr>
        <p:spPr>
          <a:xfrm>
            <a:off x="30079" y="228600"/>
            <a:ext cx="9083841" cy="461665"/>
          </a:xfrm>
          <a:prstGeom prst="rect">
            <a:avLst/>
          </a:prstGeom>
          <a:noFill/>
        </p:spPr>
        <p:txBody>
          <a:bodyPr wrap="square" rtlCol="0">
            <a:spAutoFit/>
          </a:bodyPr>
          <a:lstStyle/>
          <a:p>
            <a:pPr defTabSz="342900" hangingPunct="1"/>
            <a:r>
              <a:rPr lang="en-US" sz="2400" b="1" kern="1200" dirty="0">
                <a:solidFill>
                  <a:prstClr val="white"/>
                </a:solidFill>
                <a:latin typeface="Century Gothic" panose="020B0502020202020204"/>
              </a:rPr>
              <a:t>Jury Innovations to help reduce costs and gain happy jurors</a:t>
            </a:r>
          </a:p>
        </p:txBody>
      </p:sp>
    </p:spTree>
    <p:extLst>
      <p:ext uri="{BB962C8B-B14F-4D97-AF65-F5344CB8AC3E}">
        <p14:creationId xmlns:p14="http://schemas.microsoft.com/office/powerpoint/2010/main" val="3092347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C53125-C578-42C7-B5CE-9F0E3F784743}"/>
              </a:ext>
            </a:extLst>
          </p:cNvPr>
          <p:cNvSpPr txBox="1"/>
          <p:nvPr/>
        </p:nvSpPr>
        <p:spPr>
          <a:xfrm>
            <a:off x="579748" y="990600"/>
            <a:ext cx="7200899" cy="4455066"/>
          </a:xfrm>
          <a:prstGeom prst="rect">
            <a:avLst/>
          </a:prstGeom>
          <a:noFill/>
        </p:spPr>
        <p:txBody>
          <a:bodyPr wrap="square">
            <a:spAutoFit/>
          </a:bodyPr>
          <a:lstStyle/>
          <a:p>
            <a:pPr marL="214313"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Hosted Solution vs On-Premise?</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IT personnel time savings</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Reduced infrastructure costs</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Increased server availability</a:t>
            </a:r>
          </a:p>
          <a:p>
            <a:pPr marL="557213" lvl="1" indent="-214313" algn="l" defTabSz="342900" hangingPunct="1">
              <a:buFont typeface="Arial" panose="020B0604020202020204" pitchFamily="34" charset="0"/>
              <a:buChar char="•"/>
            </a:pPr>
            <a:endParaRPr lang="en-US" sz="1800" kern="1200" dirty="0">
              <a:solidFill>
                <a:prstClr val="white"/>
              </a:solidFill>
              <a:latin typeface="Century Gothic" panose="020B0502020202020204"/>
            </a:endParaRPr>
          </a:p>
          <a:p>
            <a:pPr marL="214313"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Court Funds (Rapid Financial Services)</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Reduced use of check stock</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Reduced postage</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Staff time savings</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Increased Juror Satisfaction </a:t>
            </a:r>
          </a:p>
          <a:p>
            <a:pPr marL="557213" lvl="1" indent="-214313" algn="l" defTabSz="342900" hangingPunct="1">
              <a:buFont typeface="Arial" panose="020B0604020202020204" pitchFamily="34" charset="0"/>
              <a:buChar char="•"/>
            </a:pPr>
            <a:endParaRPr lang="en-US" sz="1800" kern="1200" dirty="0">
              <a:solidFill>
                <a:prstClr val="white"/>
              </a:solidFill>
              <a:latin typeface="Century Gothic" panose="020B0502020202020204"/>
            </a:endParaRPr>
          </a:p>
          <a:p>
            <a:pPr marL="214313"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Online Empaneling </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Reduced staff for juror handling</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Increase Juror Yield </a:t>
            </a:r>
          </a:p>
          <a:p>
            <a:pPr marL="557213" lvl="1" indent="-214313" algn="l" defTabSz="342900" hangingPunct="1">
              <a:buFont typeface="Arial" panose="020B0604020202020204" pitchFamily="34" charset="0"/>
              <a:buChar char="•"/>
            </a:pPr>
            <a:r>
              <a:rPr lang="en-US" sz="1800" kern="1200" dirty="0">
                <a:solidFill>
                  <a:prstClr val="white"/>
                </a:solidFill>
                <a:latin typeface="Century Gothic" panose="020B0502020202020204"/>
              </a:rPr>
              <a:t>Reduced Juror Payments</a:t>
            </a:r>
          </a:p>
          <a:p>
            <a:pPr marL="557213" lvl="1" indent="-214313" algn="l" defTabSz="342900" hangingPunct="1">
              <a:buFont typeface="Arial" panose="020B0604020202020204" pitchFamily="34" charset="0"/>
              <a:buChar char="•"/>
            </a:pPr>
            <a:endParaRPr lang="en-US" sz="1350" kern="1200" dirty="0">
              <a:solidFill>
                <a:prstClr val="white"/>
              </a:solidFill>
              <a:latin typeface="Century Gothic" panose="020B0502020202020204"/>
            </a:endParaRPr>
          </a:p>
        </p:txBody>
      </p:sp>
      <p:sp>
        <p:nvSpPr>
          <p:cNvPr id="6" name="TextBox 5">
            <a:extLst>
              <a:ext uri="{FF2B5EF4-FFF2-40B4-BE49-F238E27FC236}">
                <a16:creationId xmlns:a16="http://schemas.microsoft.com/office/drawing/2014/main" id="{13B0AB33-55F0-4F57-B07B-8B41FF717167}"/>
              </a:ext>
            </a:extLst>
          </p:cNvPr>
          <p:cNvSpPr txBox="1"/>
          <p:nvPr/>
        </p:nvSpPr>
        <p:spPr>
          <a:xfrm>
            <a:off x="30079" y="228600"/>
            <a:ext cx="9083841" cy="461665"/>
          </a:xfrm>
          <a:prstGeom prst="rect">
            <a:avLst/>
          </a:prstGeom>
          <a:noFill/>
        </p:spPr>
        <p:txBody>
          <a:bodyPr wrap="square" rtlCol="0">
            <a:spAutoFit/>
          </a:bodyPr>
          <a:lstStyle/>
          <a:p>
            <a:pPr defTabSz="342900" hangingPunct="1"/>
            <a:r>
              <a:rPr lang="en-US" sz="2400" b="1" kern="1200" dirty="0">
                <a:solidFill>
                  <a:prstClr val="white"/>
                </a:solidFill>
                <a:latin typeface="Century Gothic" panose="020B0502020202020204"/>
              </a:rPr>
              <a:t>Jury Innovations to help reduce costs and gain happy jurors</a:t>
            </a:r>
          </a:p>
        </p:txBody>
      </p:sp>
    </p:spTree>
    <p:extLst>
      <p:ext uri="{BB962C8B-B14F-4D97-AF65-F5344CB8AC3E}">
        <p14:creationId xmlns:p14="http://schemas.microsoft.com/office/powerpoint/2010/main" val="3743864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br>
              <a:rPr lang="en-US" dirty="0"/>
            </a:br>
            <a:r>
              <a:rPr lang="en-US" sz="2850" dirty="0"/>
              <a:t>Using Data to Better Serve Constituents and Public Interest</a:t>
            </a:r>
          </a:p>
        </p:txBody>
      </p:sp>
      <p:sp>
        <p:nvSpPr>
          <p:cNvPr id="3" name="Subtitle 2"/>
          <p:cNvSpPr>
            <a:spLocks noGrp="1"/>
          </p:cNvSpPr>
          <p:nvPr>
            <p:ph type="subTitle" idx="1"/>
          </p:nvPr>
        </p:nvSpPr>
        <p:spPr/>
        <p:txBody>
          <a:bodyPr/>
          <a:lstStyle/>
          <a:p>
            <a:endParaRPr lang="en-US" dirty="0"/>
          </a:p>
          <a:p>
            <a:r>
              <a:rPr lang="en-US" dirty="0">
                <a:solidFill>
                  <a:schemeClr val="bg2">
                    <a:lumMod val="25000"/>
                  </a:schemeClr>
                </a:solidFill>
              </a:rPr>
              <a:t>A </a:t>
            </a:r>
            <a:r>
              <a:rPr lang="en-US" i="1" dirty="0">
                <a:solidFill>
                  <a:schemeClr val="bg2">
                    <a:lumMod val="25000"/>
                  </a:schemeClr>
                </a:solidFill>
              </a:rPr>
              <a:t>Compliance as a Service </a:t>
            </a:r>
            <a:r>
              <a:rPr lang="en-US" dirty="0">
                <a:solidFill>
                  <a:schemeClr val="bg2">
                    <a:lumMod val="25000"/>
                  </a:schemeClr>
                </a:solidFill>
              </a:rPr>
              <a:t>Case Study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622" y="1773982"/>
            <a:ext cx="991907" cy="937727"/>
          </a:xfrm>
          <a:prstGeom prst="rect">
            <a:avLst/>
          </a:prstGeom>
        </p:spPr>
      </p:pic>
      <p:sp>
        <p:nvSpPr>
          <p:cNvPr id="5" name="Rectangle 4"/>
          <p:cNvSpPr/>
          <p:nvPr/>
        </p:nvSpPr>
        <p:spPr>
          <a:xfrm>
            <a:off x="1143000" y="3457438"/>
            <a:ext cx="6858000" cy="57224"/>
          </a:xfrm>
          <a:prstGeom prst="rect">
            <a:avLst/>
          </a:prstGeom>
          <a:solidFill>
            <a:srgbClr val="B202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dirty="0">
              <a:solidFill>
                <a:prstClr val="white"/>
              </a:solidFill>
              <a:latin typeface="Calibri" panose="020F0502020204030204"/>
            </a:endParaRPr>
          </a:p>
        </p:txBody>
      </p:sp>
    </p:spTree>
    <p:extLst>
      <p:ext uri="{BB962C8B-B14F-4D97-AF65-F5344CB8AC3E}">
        <p14:creationId xmlns:p14="http://schemas.microsoft.com/office/powerpoint/2010/main" val="2852702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Sarasota County’s                                     Commitment to Excellent Service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5733" y="1194858"/>
            <a:ext cx="916523" cy="866644"/>
          </a:xfrm>
        </p:spPr>
      </p:pic>
      <p:sp>
        <p:nvSpPr>
          <p:cNvPr id="10" name="Content Placeholder 4"/>
          <p:cNvSpPr>
            <a:spLocks noGrp="1"/>
          </p:cNvSpPr>
          <p:nvPr/>
        </p:nvSpPr>
        <p:spPr>
          <a:xfrm>
            <a:off x="2628900" y="1797248"/>
            <a:ext cx="38862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endParaRPr lang="en-US" sz="1650" dirty="0">
              <a:solidFill>
                <a:prstClr val="black"/>
              </a:solidFill>
            </a:endParaRPr>
          </a:p>
        </p:txBody>
      </p:sp>
      <p:sp>
        <p:nvSpPr>
          <p:cNvPr id="11" name="TextBox 10"/>
          <p:cNvSpPr txBox="1"/>
          <p:nvPr/>
        </p:nvSpPr>
        <p:spPr>
          <a:xfrm>
            <a:off x="628650" y="2340818"/>
            <a:ext cx="7886700" cy="4801314"/>
          </a:xfrm>
          <a:prstGeom prst="rect">
            <a:avLst/>
          </a:prstGeom>
          <a:noFill/>
        </p:spPr>
        <p:txBody>
          <a:bodyPr wrap="square" rtlCol="0">
            <a:spAutoFit/>
          </a:bodyPr>
          <a:lstStyle/>
          <a:p>
            <a:pPr marL="214313" indent="-214313" algn="l" defTabSz="685800" hangingPunct="1">
              <a:buFont typeface="Arial" panose="020B0604020202020204" pitchFamily="34" charset="0"/>
              <a:buChar char="•"/>
            </a:pPr>
            <a:r>
              <a:rPr lang="en-US" sz="1650" kern="1200" dirty="0">
                <a:solidFill>
                  <a:srgbClr val="E7E6E6">
                    <a:lumMod val="25000"/>
                  </a:srgbClr>
                </a:solidFill>
                <a:latin typeface="Arial" panose="020B0604020202020204" pitchFamily="34" charset="0"/>
                <a:cs typeface="Arial" panose="020B0604020202020204" pitchFamily="34" charset="0"/>
              </a:rPr>
              <a:t>The mission of the Sarasota Clerk of the Circuit Court and County Comptroller is to meet the needs and exceed the expectations of those we serve in fulfilling our constitutional obligations.</a:t>
            </a:r>
          </a:p>
          <a:p>
            <a:pPr marL="214313" indent="-214313" algn="l" defTabSz="685800" hangingPunct="1">
              <a:buFont typeface="Arial" panose="020B0604020202020204" pitchFamily="34" charset="0"/>
              <a:buChar char="•"/>
            </a:pPr>
            <a:endParaRPr lang="en-US" sz="900" kern="1200" dirty="0">
              <a:solidFill>
                <a:srgbClr val="E7E6E6">
                  <a:lumMod val="25000"/>
                </a:srgbClr>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r>
              <a:rPr lang="en-US" sz="1650" kern="1200" dirty="0">
                <a:solidFill>
                  <a:srgbClr val="E7E6E6">
                    <a:lumMod val="25000"/>
                  </a:srgbClr>
                </a:solidFill>
                <a:latin typeface="Arial" panose="020B0604020202020204" pitchFamily="34" charset="0"/>
                <a:cs typeface="Arial" panose="020B0604020202020204" pitchFamily="34" charset="0"/>
              </a:rPr>
              <a:t>We believe in creating better experiences and improved outcomes for constituents who owe fees and fines, and have partnered with Finvi/RevQ+ to use data-driven solutions to help our customers succeed, while reducing expenses.</a:t>
            </a:r>
          </a:p>
          <a:p>
            <a:pPr marL="214313" indent="-214313" algn="l" defTabSz="685800" hangingPunct="1">
              <a:buFont typeface="Arial" panose="020B0604020202020204" pitchFamily="34" charset="0"/>
              <a:buChar char="•"/>
            </a:pPr>
            <a:endParaRPr lang="en-US" sz="1650" kern="1200" dirty="0">
              <a:solidFill>
                <a:srgbClr val="E7E6E6">
                  <a:lumMod val="25000"/>
                </a:srgbClr>
              </a:solidFill>
              <a:latin typeface="Arial" panose="020B0604020202020204" pitchFamily="34" charset="0"/>
              <a:cs typeface="Arial" panose="020B0604020202020204" pitchFamily="34" charset="0"/>
            </a:endParaRPr>
          </a:p>
          <a:p>
            <a:pPr algn="l" defTabSz="685800" hangingPunct="1"/>
            <a:endParaRPr lang="en-US" sz="1650" kern="1200" dirty="0">
              <a:solidFill>
                <a:srgbClr val="E7E6E6">
                  <a:lumMod val="25000"/>
                </a:srgbClr>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srgbClr val="E7E6E6">
                  <a:lumMod val="25000"/>
                </a:srgbClr>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algn="l" defTabSz="685800" hangingPunct="1"/>
            <a:endParaRPr lang="en-US" sz="1650" kern="12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628650" y="2092454"/>
            <a:ext cx="7886700" cy="52280"/>
          </a:xfrm>
          <a:prstGeom prst="rect">
            <a:avLst/>
          </a:prstGeom>
          <a:solidFill>
            <a:srgbClr val="B202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dirty="0">
              <a:solidFill>
                <a:prstClr val="white"/>
              </a:solidFill>
              <a:latin typeface="Calibri" panose="020F0502020204030204"/>
            </a:endParaRPr>
          </a:p>
        </p:txBody>
      </p:sp>
    </p:spTree>
    <p:extLst>
      <p:ext uri="{BB962C8B-B14F-4D97-AF65-F5344CB8AC3E}">
        <p14:creationId xmlns:p14="http://schemas.microsoft.com/office/powerpoint/2010/main" val="3654111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Compliance as a Service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5733" y="1194858"/>
            <a:ext cx="916523" cy="866644"/>
          </a:xfrm>
        </p:spPr>
      </p:pic>
      <p:sp>
        <p:nvSpPr>
          <p:cNvPr id="10" name="Content Placeholder 4"/>
          <p:cNvSpPr>
            <a:spLocks noGrp="1"/>
          </p:cNvSpPr>
          <p:nvPr/>
        </p:nvSpPr>
        <p:spPr>
          <a:xfrm>
            <a:off x="2628900" y="1797248"/>
            <a:ext cx="38862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endParaRPr lang="en-US" sz="1650" dirty="0">
              <a:solidFill>
                <a:prstClr val="black"/>
              </a:solidFill>
            </a:endParaRPr>
          </a:p>
        </p:txBody>
      </p:sp>
      <p:sp>
        <p:nvSpPr>
          <p:cNvPr id="11" name="TextBox 10"/>
          <p:cNvSpPr txBox="1"/>
          <p:nvPr/>
        </p:nvSpPr>
        <p:spPr>
          <a:xfrm>
            <a:off x="628650" y="2340818"/>
            <a:ext cx="8087245" cy="3739485"/>
          </a:xfrm>
          <a:prstGeom prst="rect">
            <a:avLst/>
          </a:prstGeom>
          <a:noFill/>
        </p:spPr>
        <p:txBody>
          <a:bodyPr wrap="square" rtlCol="0">
            <a:spAutoFit/>
          </a:bodyPr>
          <a:lstStyle/>
          <a:p>
            <a:pPr marL="212598" indent="-212598" algn="l" defTabSz="685783" hangingPunct="1">
              <a:buFont typeface="Arial" panose="020B0604020202020204" pitchFamily="34" charset="0"/>
              <a:buChar char="•"/>
              <a:defRPr/>
            </a:pPr>
            <a:r>
              <a:rPr lang="en-US" sz="1500" kern="1200" dirty="0">
                <a:solidFill>
                  <a:srgbClr val="E7E6E6">
                    <a:lumMod val="25000"/>
                  </a:srgbClr>
                </a:solidFill>
                <a:latin typeface="Arial" panose="020B0604020202020204" pitchFamily="34" charset="0"/>
                <a:cs typeface="Arial" panose="020B0604020202020204" pitchFamily="34" charset="0"/>
              </a:rPr>
              <a:t>With growing concerns about public health, fairness, and institutional reform, the need for a more nurturing compliance process has become paramount for government entities.</a:t>
            </a:r>
          </a:p>
          <a:p>
            <a:pPr marL="212598" indent="-212598" algn="l" defTabSz="685783" hangingPunct="1">
              <a:buFont typeface="Arial" panose="020B0604020202020204" pitchFamily="34" charset="0"/>
              <a:buChar char="•"/>
              <a:defRPr/>
            </a:pPr>
            <a:endParaRPr lang="en-US" sz="450" kern="1200" dirty="0">
              <a:solidFill>
                <a:srgbClr val="E7E6E6">
                  <a:lumMod val="25000"/>
                </a:srgbClr>
              </a:solidFill>
              <a:latin typeface="Arial" panose="020B0604020202020204" pitchFamily="34" charset="0"/>
              <a:cs typeface="Arial" panose="020B0604020202020204" pitchFamily="34" charset="0"/>
            </a:endParaRPr>
          </a:p>
          <a:p>
            <a:pPr marL="212598" indent="-212598" algn="l" defTabSz="685783" hangingPunct="1">
              <a:buFont typeface="Arial" panose="020B0604020202020204" pitchFamily="34" charset="0"/>
              <a:buChar char="•"/>
              <a:defRPr/>
            </a:pPr>
            <a:endParaRPr lang="en-US" sz="900" kern="1200" dirty="0">
              <a:solidFill>
                <a:srgbClr val="E7E6E6">
                  <a:lumMod val="25000"/>
                </a:srgbClr>
              </a:solidFill>
              <a:latin typeface="Arial" panose="020B0604020202020204" pitchFamily="34" charset="0"/>
              <a:cs typeface="Arial" panose="020B0604020202020204" pitchFamily="34" charset="0"/>
            </a:endParaRPr>
          </a:p>
          <a:p>
            <a:pPr marL="212598" indent="-212598" algn="l" defTabSz="685783" hangingPunct="1">
              <a:buFont typeface="Arial" panose="020B0604020202020204" pitchFamily="34" charset="0"/>
              <a:buChar char="•"/>
              <a:defRPr/>
            </a:pPr>
            <a:r>
              <a:rPr lang="en-US" sz="1500" kern="1200" dirty="0">
                <a:solidFill>
                  <a:srgbClr val="E7E6E6">
                    <a:lumMod val="25000"/>
                  </a:srgbClr>
                </a:solidFill>
                <a:latin typeface="Arial" panose="020B0604020202020204" pitchFamily="34" charset="0"/>
                <a:cs typeface="Arial" panose="020B0604020202020204" pitchFamily="34" charset="0"/>
              </a:rPr>
              <a:t>RevQ+ is an end-to-end workflow solution that improves compliance from day one with deeper constituent engagement, improving productivity, and ultimately accelerating revenue recovery process.</a:t>
            </a:r>
          </a:p>
          <a:p>
            <a:pPr algn="l" defTabSz="685800" hangingPunct="1"/>
            <a:endParaRPr lang="en-US" sz="1650" kern="1200" dirty="0">
              <a:solidFill>
                <a:prstClr val="black"/>
              </a:solidFill>
              <a:latin typeface="Arial" panose="020B0604020202020204" pitchFamily="34" charset="0"/>
              <a:cs typeface="Arial" panose="020B0604020202020204" pitchFamily="34" charset="0"/>
            </a:endParaRPr>
          </a:p>
          <a:p>
            <a:pPr algn="l" defTabSz="685800" hangingPunct="1"/>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algn="l" defTabSz="685800" hangingPunct="1"/>
            <a:endParaRPr lang="en-US" sz="1650" kern="12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628650" y="2092454"/>
            <a:ext cx="7886700" cy="52280"/>
          </a:xfrm>
          <a:prstGeom prst="rect">
            <a:avLst/>
          </a:prstGeom>
          <a:solidFill>
            <a:srgbClr val="B202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dirty="0">
              <a:solidFill>
                <a:prstClr val="white"/>
              </a:solidFill>
              <a:latin typeface="Calibri" panose="020F0502020204030204"/>
            </a:endParaRPr>
          </a:p>
        </p:txBody>
      </p:sp>
      <p:pic>
        <p:nvPicPr>
          <p:cNvPr id="8" name="Graphic 21" descr="Stopwatch outline">
            <a:extLst>
              <a:ext uri="{FF2B5EF4-FFF2-40B4-BE49-F238E27FC236}">
                <a16:creationId xmlns:a16="http://schemas.microsoft.com/office/drawing/2014/main" id="{6563D11D-4732-4457-B60C-8C2DBA0904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8625" y="3698929"/>
            <a:ext cx="685800" cy="685800"/>
          </a:xfrm>
          <a:prstGeom prst="rect">
            <a:avLst/>
          </a:prstGeom>
        </p:spPr>
      </p:pic>
      <p:pic>
        <p:nvPicPr>
          <p:cNvPr id="9" name="Graphic 20" descr="Cycle with people outline">
            <a:extLst>
              <a:ext uri="{FF2B5EF4-FFF2-40B4-BE49-F238E27FC236}">
                <a16:creationId xmlns:a16="http://schemas.microsoft.com/office/drawing/2014/main" id="{5D831E6D-DAC2-4AF3-8EAD-BF2BD94C33C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24156" y="3698411"/>
            <a:ext cx="685800" cy="685800"/>
          </a:xfrm>
          <a:prstGeom prst="rect">
            <a:avLst/>
          </a:prstGeom>
        </p:spPr>
      </p:pic>
      <p:pic>
        <p:nvPicPr>
          <p:cNvPr id="12" name="Graphic 19" descr="Money outline">
            <a:extLst>
              <a:ext uri="{FF2B5EF4-FFF2-40B4-BE49-F238E27FC236}">
                <a16:creationId xmlns:a16="http://schemas.microsoft.com/office/drawing/2014/main" id="{DC0BA1F3-323A-4365-87BF-C3062647DD4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87790" y="3698411"/>
            <a:ext cx="685800" cy="685800"/>
          </a:xfrm>
          <a:prstGeom prst="rect">
            <a:avLst/>
          </a:prstGeom>
        </p:spPr>
      </p:pic>
      <p:pic>
        <p:nvPicPr>
          <p:cNvPr id="13" name="Graphic 27" descr="Online Network outline">
            <a:extLst>
              <a:ext uri="{FF2B5EF4-FFF2-40B4-BE49-F238E27FC236}">
                <a16:creationId xmlns:a16="http://schemas.microsoft.com/office/drawing/2014/main" id="{1E5AD858-50A3-482C-BA8D-D3D89A63AA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63201" y="3755507"/>
            <a:ext cx="572747" cy="572747"/>
          </a:xfrm>
          <a:prstGeom prst="rect">
            <a:avLst/>
          </a:prstGeom>
        </p:spPr>
      </p:pic>
      <p:sp>
        <p:nvSpPr>
          <p:cNvPr id="14" name="TextBox 13">
            <a:extLst>
              <a:ext uri="{FF2B5EF4-FFF2-40B4-BE49-F238E27FC236}">
                <a16:creationId xmlns:a16="http://schemas.microsoft.com/office/drawing/2014/main" id="{D3D1063C-AAEA-4073-AB2A-25DF438B1456}"/>
              </a:ext>
            </a:extLst>
          </p:cNvPr>
          <p:cNvSpPr txBox="1"/>
          <p:nvPr/>
        </p:nvSpPr>
        <p:spPr>
          <a:xfrm>
            <a:off x="60692" y="4437405"/>
            <a:ext cx="2190748" cy="253916"/>
          </a:xfrm>
          <a:prstGeom prst="rect">
            <a:avLst/>
          </a:prstGeom>
          <a:noFill/>
        </p:spPr>
        <p:txBody>
          <a:bodyPr wrap="square">
            <a:spAutoFit/>
          </a:bodyPr>
          <a:lstStyle/>
          <a:p>
            <a:pPr defTabSz="457189" hangingPunct="1"/>
            <a:r>
              <a:rPr lang="en-US" sz="1050" b="1" kern="1200" dirty="0">
                <a:solidFill>
                  <a:prstClr val="black">
                    <a:lumMod val="65000"/>
                    <a:lumOff val="35000"/>
                  </a:prstClr>
                </a:solidFill>
                <a:latin typeface="Arial Nova" panose="020B0504020202020204" pitchFamily="34" charset="0"/>
              </a:rPr>
              <a:t>Compliance as a Service</a:t>
            </a:r>
          </a:p>
        </p:txBody>
      </p:sp>
      <p:sp>
        <p:nvSpPr>
          <p:cNvPr id="15" name="TextBox 14">
            <a:extLst>
              <a:ext uri="{FF2B5EF4-FFF2-40B4-BE49-F238E27FC236}">
                <a16:creationId xmlns:a16="http://schemas.microsoft.com/office/drawing/2014/main" id="{20E8CF31-9649-4BE8-BD0A-5AB7C2822E78}"/>
              </a:ext>
            </a:extLst>
          </p:cNvPr>
          <p:cNvSpPr txBox="1"/>
          <p:nvPr/>
        </p:nvSpPr>
        <p:spPr>
          <a:xfrm>
            <a:off x="2220961" y="4431173"/>
            <a:ext cx="2285999" cy="253916"/>
          </a:xfrm>
          <a:prstGeom prst="rect">
            <a:avLst/>
          </a:prstGeom>
          <a:noFill/>
        </p:spPr>
        <p:txBody>
          <a:bodyPr wrap="square">
            <a:spAutoFit/>
          </a:bodyPr>
          <a:lstStyle/>
          <a:p>
            <a:pPr defTabSz="457189" hangingPunct="1"/>
            <a:r>
              <a:rPr lang="en-US" sz="1050" b="1" kern="1200" dirty="0">
                <a:solidFill>
                  <a:prstClr val="black">
                    <a:lumMod val="65000"/>
                    <a:lumOff val="35000"/>
                  </a:prstClr>
                </a:solidFill>
                <a:latin typeface="Arial Nova" panose="020B0504020202020204" pitchFamily="34" charset="0"/>
              </a:rPr>
              <a:t>Better Public Stewardship </a:t>
            </a:r>
          </a:p>
        </p:txBody>
      </p:sp>
      <p:sp>
        <p:nvSpPr>
          <p:cNvPr id="16" name="TextBox 15">
            <a:extLst>
              <a:ext uri="{FF2B5EF4-FFF2-40B4-BE49-F238E27FC236}">
                <a16:creationId xmlns:a16="http://schemas.microsoft.com/office/drawing/2014/main" id="{EA60C7E2-C925-4524-A87E-E344D0448CF9}"/>
              </a:ext>
            </a:extLst>
          </p:cNvPr>
          <p:cNvSpPr txBox="1"/>
          <p:nvPr/>
        </p:nvSpPr>
        <p:spPr>
          <a:xfrm>
            <a:off x="4568946" y="4431172"/>
            <a:ext cx="1810768" cy="253916"/>
          </a:xfrm>
          <a:prstGeom prst="rect">
            <a:avLst/>
          </a:prstGeom>
          <a:noFill/>
        </p:spPr>
        <p:txBody>
          <a:bodyPr wrap="square">
            <a:spAutoFit/>
          </a:bodyPr>
          <a:lstStyle/>
          <a:p>
            <a:pPr defTabSz="457189" hangingPunct="1"/>
            <a:r>
              <a:rPr lang="en-US" sz="1050" b="1" kern="1200" dirty="0">
                <a:solidFill>
                  <a:prstClr val="black">
                    <a:lumMod val="65000"/>
                    <a:lumOff val="35000"/>
                  </a:prstClr>
                </a:solidFill>
                <a:latin typeface="Arial Nova" panose="020B0504020202020204" pitchFamily="34" charset="0"/>
              </a:rPr>
              <a:t>Decrease Costs</a:t>
            </a:r>
          </a:p>
        </p:txBody>
      </p:sp>
      <p:sp>
        <p:nvSpPr>
          <p:cNvPr id="17" name="TextBox 16">
            <a:extLst>
              <a:ext uri="{FF2B5EF4-FFF2-40B4-BE49-F238E27FC236}">
                <a16:creationId xmlns:a16="http://schemas.microsoft.com/office/drawing/2014/main" id="{EC08AD23-FE95-423E-BC2E-269268D2F109}"/>
              </a:ext>
            </a:extLst>
          </p:cNvPr>
          <p:cNvSpPr txBox="1"/>
          <p:nvPr/>
        </p:nvSpPr>
        <p:spPr>
          <a:xfrm>
            <a:off x="6555597" y="4431171"/>
            <a:ext cx="2300794" cy="415498"/>
          </a:xfrm>
          <a:prstGeom prst="rect">
            <a:avLst/>
          </a:prstGeom>
          <a:noFill/>
        </p:spPr>
        <p:txBody>
          <a:bodyPr wrap="square">
            <a:spAutoFit/>
          </a:bodyPr>
          <a:lstStyle/>
          <a:p>
            <a:pPr defTabSz="457189" hangingPunct="1"/>
            <a:r>
              <a:rPr lang="en-US" sz="1050" b="1" kern="1200" dirty="0">
                <a:solidFill>
                  <a:prstClr val="black">
                    <a:lumMod val="65000"/>
                    <a:lumOff val="35000"/>
                  </a:prstClr>
                </a:solidFill>
                <a:latin typeface="Arial Nova" panose="020B0504020202020204" pitchFamily="34" charset="0"/>
              </a:rPr>
              <a:t>Enhance Constituent Engagement </a:t>
            </a:r>
          </a:p>
        </p:txBody>
      </p:sp>
      <p:sp>
        <p:nvSpPr>
          <p:cNvPr id="18" name="TextBox 17">
            <a:extLst>
              <a:ext uri="{FF2B5EF4-FFF2-40B4-BE49-F238E27FC236}">
                <a16:creationId xmlns:a16="http://schemas.microsoft.com/office/drawing/2014/main" id="{FAAA511A-DEA1-48C4-804A-76A55E361C70}"/>
              </a:ext>
            </a:extLst>
          </p:cNvPr>
          <p:cNvSpPr txBox="1"/>
          <p:nvPr/>
        </p:nvSpPr>
        <p:spPr>
          <a:xfrm>
            <a:off x="166678" y="4782743"/>
            <a:ext cx="2190749" cy="738664"/>
          </a:xfrm>
          <a:prstGeom prst="rect">
            <a:avLst/>
          </a:prstGeom>
          <a:noFill/>
        </p:spPr>
        <p:txBody>
          <a:bodyPr wrap="square">
            <a:spAutoFit/>
          </a:bodyPr>
          <a:lstStyle/>
          <a:p>
            <a:pPr defTabSz="457189" hangingPunct="1"/>
            <a:r>
              <a:rPr lang="en-US" altLang="en-US" sz="1050" kern="1200" dirty="0">
                <a:solidFill>
                  <a:prstClr val="black">
                    <a:lumMod val="65000"/>
                    <a:lumOff val="35000"/>
                  </a:prstClr>
                </a:solidFill>
                <a:latin typeface="Arial" panose="020B0604020202020204" pitchFamily="34" charset="0"/>
                <a:cs typeface="Arial" panose="020B0604020202020204" pitchFamily="34" charset="0"/>
              </a:rPr>
              <a:t>Increased monthly recovery of fees due to improved strategies with focus on the 1 to 90-day aging window.</a:t>
            </a:r>
          </a:p>
        </p:txBody>
      </p:sp>
      <p:sp>
        <p:nvSpPr>
          <p:cNvPr id="19" name="TextBox 18">
            <a:extLst>
              <a:ext uri="{FF2B5EF4-FFF2-40B4-BE49-F238E27FC236}">
                <a16:creationId xmlns:a16="http://schemas.microsoft.com/office/drawing/2014/main" id="{AEDE4FF0-A16F-46E7-A356-ABB8BA57FAF6}"/>
              </a:ext>
            </a:extLst>
          </p:cNvPr>
          <p:cNvSpPr txBox="1"/>
          <p:nvPr/>
        </p:nvSpPr>
        <p:spPr>
          <a:xfrm>
            <a:off x="2365421" y="4776507"/>
            <a:ext cx="2059435" cy="1005660"/>
          </a:xfrm>
          <a:prstGeom prst="rect">
            <a:avLst/>
          </a:prstGeom>
          <a:noFill/>
        </p:spPr>
        <p:txBody>
          <a:bodyPr wrap="square">
            <a:spAutoFit/>
          </a:bodyPr>
          <a:lstStyle/>
          <a:p>
            <a:pPr defTabSz="457189" hangingPunct="1">
              <a:lnSpc>
                <a:spcPct val="115000"/>
              </a:lnSpc>
            </a:pPr>
            <a:r>
              <a:rPr lang="en-US" sz="1050" kern="1200" dirty="0">
                <a:solidFill>
                  <a:prstClr val="black">
                    <a:lumMod val="65000"/>
                    <a:lumOff val="35000"/>
                  </a:prstClr>
                </a:solidFill>
                <a:latin typeface="Arial" panose="020B0604020202020204" pitchFamily="34" charset="0"/>
                <a:ea typeface="Calibri" panose="020F0502020204030204" pitchFamily="34" charset="0"/>
                <a:cs typeface="Arial" panose="020B0604020202020204" pitchFamily="34" charset="0"/>
              </a:rPr>
              <a:t>Decreased the risk of non-payment, minimize contingency fees and punitive actions, driving positive impact to communities.</a:t>
            </a:r>
            <a:endParaRPr lang="en-US" sz="1500" kern="1200" dirty="0">
              <a:solidFill>
                <a:prstClr val="black">
                  <a:lumMod val="65000"/>
                  <a:lumOff val="35000"/>
                </a:prstClr>
              </a:solidFill>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678FED1-EB75-49F3-8959-6F78399FBD31}"/>
              </a:ext>
            </a:extLst>
          </p:cNvPr>
          <p:cNvSpPr txBox="1"/>
          <p:nvPr/>
        </p:nvSpPr>
        <p:spPr>
          <a:xfrm>
            <a:off x="4569306" y="4770270"/>
            <a:ext cx="2059435" cy="634020"/>
          </a:xfrm>
          <a:prstGeom prst="rect">
            <a:avLst/>
          </a:prstGeom>
          <a:noFill/>
        </p:spPr>
        <p:txBody>
          <a:bodyPr wrap="square">
            <a:spAutoFit/>
          </a:bodyPr>
          <a:lstStyle/>
          <a:p>
            <a:pPr defTabSz="457189" hangingPunct="1">
              <a:lnSpc>
                <a:spcPct val="115000"/>
              </a:lnSpc>
            </a:pPr>
            <a:r>
              <a:rPr lang="en-US" sz="1050" kern="1200" dirty="0">
                <a:solidFill>
                  <a:prstClr val="black">
                    <a:lumMod val="65000"/>
                    <a:lumOff val="35000"/>
                  </a:prstClr>
                </a:solidFill>
                <a:latin typeface="Arial" panose="020B0604020202020204" pitchFamily="34" charset="0"/>
                <a:ea typeface="Calibri" panose="020F0502020204030204" pitchFamily="34" charset="0"/>
                <a:cs typeface="Arial" panose="020B0604020202020204" pitchFamily="34" charset="0"/>
              </a:rPr>
              <a:t>Reduced monthly expenditures and streamline operations as a result of workflow automation.</a:t>
            </a:r>
          </a:p>
        </p:txBody>
      </p:sp>
      <p:sp>
        <p:nvSpPr>
          <p:cNvPr id="21" name="TextBox 20">
            <a:extLst>
              <a:ext uri="{FF2B5EF4-FFF2-40B4-BE49-F238E27FC236}">
                <a16:creationId xmlns:a16="http://schemas.microsoft.com/office/drawing/2014/main" id="{1E53BC4C-5709-4334-AB54-6A1E817F0502}"/>
              </a:ext>
            </a:extLst>
          </p:cNvPr>
          <p:cNvSpPr txBox="1"/>
          <p:nvPr/>
        </p:nvSpPr>
        <p:spPr>
          <a:xfrm>
            <a:off x="6647444" y="4770274"/>
            <a:ext cx="2313225" cy="1191480"/>
          </a:xfrm>
          <a:prstGeom prst="rect">
            <a:avLst/>
          </a:prstGeom>
          <a:noFill/>
        </p:spPr>
        <p:txBody>
          <a:bodyPr wrap="square">
            <a:spAutoFit/>
          </a:bodyPr>
          <a:lstStyle/>
          <a:p>
            <a:pPr defTabSz="457189" hangingPunct="1">
              <a:lnSpc>
                <a:spcPct val="115000"/>
              </a:lnSpc>
              <a:spcAft>
                <a:spcPts val="750"/>
              </a:spcAft>
            </a:pPr>
            <a:r>
              <a:rPr lang="en-US" sz="1050" kern="1200" dirty="0">
                <a:solidFill>
                  <a:prstClr val="black">
                    <a:lumMod val="65000"/>
                    <a:lumOff val="35000"/>
                  </a:prstClr>
                </a:solidFill>
                <a:latin typeface="Arial" panose="020B0604020202020204" pitchFamily="34" charset="0"/>
                <a:cs typeface="Arial" panose="020B0604020202020204" pitchFamily="34" charset="0"/>
              </a:rPr>
              <a:t>Connected with constituents by communicating in their preferred method and in a way that responds to the type of debt with increased monthly recovery fees from day one.</a:t>
            </a:r>
          </a:p>
        </p:txBody>
      </p:sp>
    </p:spTree>
    <p:extLst>
      <p:ext uri="{BB962C8B-B14F-4D97-AF65-F5344CB8AC3E}">
        <p14:creationId xmlns:p14="http://schemas.microsoft.com/office/powerpoint/2010/main" val="2346000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Early Achievements in Compliance</a:t>
            </a:r>
          </a:p>
        </p:txBody>
      </p:sp>
      <p:pic>
        <p:nvPicPr>
          <p:cNvPr id="5" name="Content Placeholder 4"/>
          <p:cNvPicPr>
            <a:picLocks noGrp="1" noChangeAspect="1"/>
          </p:cNvPicPr>
          <p:nvPr>
            <p:ph idx="1"/>
          </p:nvPr>
        </p:nvPicPr>
        <p:blipFill>
          <a:blip r:embed="rId11" cstate="print">
            <a:extLst>
              <a:ext uri="{28A0092B-C50C-407E-A947-70E740481C1C}">
                <a14:useLocalDpi xmlns:a14="http://schemas.microsoft.com/office/drawing/2010/main" val="0"/>
              </a:ext>
            </a:extLst>
          </a:blip>
          <a:stretch>
            <a:fillRect/>
          </a:stretch>
        </p:blipFill>
        <p:spPr>
          <a:xfrm>
            <a:off x="705733" y="1194858"/>
            <a:ext cx="916523" cy="866644"/>
          </a:xfrm>
        </p:spPr>
      </p:pic>
      <p:sp>
        <p:nvSpPr>
          <p:cNvPr id="10" name="Content Placeholder 4"/>
          <p:cNvSpPr>
            <a:spLocks noGrp="1"/>
          </p:cNvSpPr>
          <p:nvPr/>
        </p:nvSpPr>
        <p:spPr>
          <a:xfrm>
            <a:off x="2628900" y="1797248"/>
            <a:ext cx="38862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endParaRPr lang="en-US" sz="1650" dirty="0">
              <a:solidFill>
                <a:prstClr val="black"/>
              </a:solidFill>
            </a:endParaRPr>
          </a:p>
        </p:txBody>
      </p:sp>
      <p:sp>
        <p:nvSpPr>
          <p:cNvPr id="11" name="TextBox 10"/>
          <p:cNvSpPr txBox="1"/>
          <p:nvPr/>
        </p:nvSpPr>
        <p:spPr>
          <a:xfrm>
            <a:off x="628650" y="2309644"/>
            <a:ext cx="7886700" cy="4085734"/>
          </a:xfrm>
          <a:prstGeom prst="rect">
            <a:avLst/>
          </a:prstGeom>
          <a:noFill/>
        </p:spPr>
        <p:txBody>
          <a:bodyPr wrap="square" rtlCol="0">
            <a:spAutoFit/>
          </a:bodyPr>
          <a:lstStyle/>
          <a:p>
            <a:pPr marL="214313" indent="-214313" algn="l" defTabSz="685800" hangingPunct="1">
              <a:buFont typeface="Arial" panose="020B0604020202020204" pitchFamily="34" charset="0"/>
              <a:buChar char="•"/>
            </a:pPr>
            <a:r>
              <a:rPr lang="en-US" sz="1650" kern="1200" dirty="0">
                <a:solidFill>
                  <a:srgbClr val="E7E6E6">
                    <a:lumMod val="25000"/>
                  </a:srgbClr>
                </a:solidFill>
                <a:latin typeface="Arial" panose="020B0604020202020204" pitchFamily="34" charset="0"/>
                <a:cs typeface="Arial" panose="020B0604020202020204" pitchFamily="34" charset="0"/>
              </a:rPr>
              <a:t>Engagement with customers is proactive, personalized, and responsive.</a:t>
            </a:r>
          </a:p>
          <a:p>
            <a:pPr marL="214313" indent="-214313" algn="l" defTabSz="685800" hangingPunct="1">
              <a:buFont typeface="Arial" panose="020B0604020202020204" pitchFamily="34" charset="0"/>
              <a:buChar char="•"/>
            </a:pPr>
            <a:endParaRPr lang="en-US" sz="450" kern="1200" dirty="0">
              <a:solidFill>
                <a:srgbClr val="E7E6E6">
                  <a:lumMod val="25000"/>
                </a:srgbClr>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r>
              <a:rPr lang="en-US" sz="1650" kern="1200" dirty="0">
                <a:solidFill>
                  <a:srgbClr val="E7E6E6">
                    <a:lumMod val="25000"/>
                  </a:srgbClr>
                </a:solidFill>
                <a:latin typeface="Arial" panose="020B0604020202020204" pitchFamily="34" charset="0"/>
                <a:cs typeface="Arial" panose="020B0604020202020204" pitchFamily="34" charset="0"/>
              </a:rPr>
              <a:t>Notices now accompany payment plans.</a:t>
            </a:r>
          </a:p>
          <a:p>
            <a:pPr marL="214313" indent="-214313" algn="l" defTabSz="685800" hangingPunct="1">
              <a:buFont typeface="Arial" panose="020B0604020202020204" pitchFamily="34" charset="0"/>
              <a:buChar char="•"/>
            </a:pPr>
            <a:endParaRPr lang="en-US" sz="450" kern="1200" dirty="0">
              <a:solidFill>
                <a:srgbClr val="E7E6E6">
                  <a:lumMod val="25000"/>
                </a:srgbClr>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r>
              <a:rPr lang="en-US" sz="1650" kern="1200" dirty="0">
                <a:solidFill>
                  <a:srgbClr val="E7E6E6">
                    <a:lumMod val="25000"/>
                  </a:srgbClr>
                </a:solidFill>
                <a:latin typeface="Arial" panose="020B0604020202020204" pitchFamily="34" charset="0"/>
                <a:cs typeface="Arial" panose="020B0604020202020204" pitchFamily="34" charset="0"/>
              </a:rPr>
              <a:t>Outreach programs are specific to case-type and respond to constituent activity.</a:t>
            </a:r>
          </a:p>
          <a:p>
            <a:pPr marL="214313" indent="-214313" algn="l" defTabSz="685800" hangingPunct="1">
              <a:buFont typeface="Arial" panose="020B0604020202020204" pitchFamily="34" charset="0"/>
              <a:buChar char="•"/>
            </a:pPr>
            <a:endParaRPr lang="en-US" sz="450" kern="1200" dirty="0">
              <a:solidFill>
                <a:srgbClr val="E7E6E6">
                  <a:lumMod val="25000"/>
                </a:srgbClr>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r>
              <a:rPr lang="en-US" sz="1650" kern="1200" dirty="0">
                <a:solidFill>
                  <a:srgbClr val="E7E6E6">
                    <a:lumMod val="25000"/>
                  </a:srgbClr>
                </a:solidFill>
                <a:latin typeface="Arial" panose="020B0604020202020204" pitchFamily="34" charset="0"/>
                <a:cs typeface="Arial" panose="020B0604020202020204" pitchFamily="34" charset="0"/>
              </a:rPr>
              <a:t>Customers are better positioned to resolve their cases in a timely manner.</a:t>
            </a: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algn="l" defTabSz="685800" hangingPunct="1"/>
            <a:endParaRPr lang="en-US" sz="150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algn="l" defTabSz="685800" hangingPunct="1"/>
            <a:endParaRPr lang="en-US" sz="1650" kern="12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628650" y="2092454"/>
            <a:ext cx="7886700" cy="52280"/>
          </a:xfrm>
          <a:prstGeom prst="rect">
            <a:avLst/>
          </a:prstGeom>
          <a:solidFill>
            <a:srgbClr val="B202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dirty="0">
              <a:solidFill>
                <a:prstClr val="white"/>
              </a:solidFill>
              <a:latin typeface="Calibri" panose="020F0502020204030204"/>
            </a:endParaRPr>
          </a:p>
        </p:txBody>
      </p:sp>
      <p:graphicFrame>
        <p:nvGraphicFramePr>
          <p:cNvPr id="13" name="Table 11">
            <a:extLst>
              <a:ext uri="{FF2B5EF4-FFF2-40B4-BE49-F238E27FC236}">
                <a16:creationId xmlns:a16="http://schemas.microsoft.com/office/drawing/2014/main" id="{8E658BFB-07CA-4B1E-9108-F10950ACEAB5}"/>
              </a:ext>
            </a:extLst>
          </p:cNvPr>
          <p:cNvGraphicFramePr>
            <a:graphicFrameLocks noGrp="1"/>
          </p:cNvGraphicFramePr>
          <p:nvPr/>
        </p:nvGraphicFramePr>
        <p:xfrm>
          <a:off x="88137" y="3879191"/>
          <a:ext cx="3377818" cy="2345533"/>
        </p:xfrm>
        <a:graphic>
          <a:graphicData uri="http://schemas.openxmlformats.org/drawingml/2006/table">
            <a:tbl>
              <a:tblPr firstRow="1" bandRow="1">
                <a:tableStyleId>{2D5ABB26-0587-4C30-8999-92F81FD0307C}</a:tableStyleId>
              </a:tblPr>
              <a:tblGrid>
                <a:gridCol w="1170632">
                  <a:extLst>
                    <a:ext uri="{9D8B030D-6E8A-4147-A177-3AD203B41FA5}">
                      <a16:colId xmlns:a16="http://schemas.microsoft.com/office/drawing/2014/main" val="3339544762"/>
                    </a:ext>
                  </a:extLst>
                </a:gridCol>
                <a:gridCol w="1754734">
                  <a:extLst>
                    <a:ext uri="{9D8B030D-6E8A-4147-A177-3AD203B41FA5}">
                      <a16:colId xmlns:a16="http://schemas.microsoft.com/office/drawing/2014/main" val="2394308320"/>
                    </a:ext>
                  </a:extLst>
                </a:gridCol>
                <a:gridCol w="452452">
                  <a:extLst>
                    <a:ext uri="{9D8B030D-6E8A-4147-A177-3AD203B41FA5}">
                      <a16:colId xmlns:a16="http://schemas.microsoft.com/office/drawing/2014/main" val="3129796022"/>
                    </a:ext>
                  </a:extLst>
                </a:gridCol>
              </a:tblGrid>
              <a:tr h="745332">
                <a:tc>
                  <a:txBody>
                    <a:bodyPr/>
                    <a:lstStyle/>
                    <a:p>
                      <a:pPr marL="0" algn="r" defTabSz="685800" rtl="0" eaLnBrk="1" latinLnBrk="0" hangingPunct="1"/>
                      <a:r>
                        <a:rPr lang="en-US" sz="700" b="1" kern="1200" spc="-30" dirty="0">
                          <a:solidFill>
                            <a:schemeClr val="tx1">
                              <a:lumMod val="65000"/>
                              <a:lumOff val="35000"/>
                            </a:schemeClr>
                          </a:solidFill>
                          <a:latin typeface="Arial Nova" panose="020B0504020202020204" pitchFamily="34" charset="0"/>
                          <a:ea typeface="+mn-ea"/>
                          <a:cs typeface="+mn-cs"/>
                        </a:rPr>
                        <a:t>*</a:t>
                      </a:r>
                      <a:r>
                        <a:rPr lang="en-US" sz="1100" b="1" kern="1200" spc="-30" dirty="0">
                          <a:solidFill>
                            <a:schemeClr val="tx1">
                              <a:lumMod val="65000"/>
                              <a:lumOff val="35000"/>
                            </a:schemeClr>
                          </a:solidFill>
                          <a:latin typeface="Arial Nova" panose="020B0504020202020204" pitchFamily="34" charset="0"/>
                          <a:ea typeface="+mn-ea"/>
                          <a:cs typeface="+mn-cs"/>
                        </a:rPr>
                        <a:t>Compliance Improvement</a:t>
                      </a:r>
                    </a:p>
                  </a:txBody>
                  <a:tcPr marL="68580" marR="68580" marT="34290" marB="34290" anchor="ctr"/>
                </a:tc>
                <a:tc>
                  <a:txBody>
                    <a:bodyPr/>
                    <a:lstStyle/>
                    <a:p>
                      <a:endParaRPr lang="en-US" sz="900" kern="1200" dirty="0">
                        <a:solidFill>
                          <a:schemeClr val="tx1">
                            <a:lumMod val="65000"/>
                            <a:lumOff val="35000"/>
                          </a:schemeClr>
                        </a:solidFill>
                        <a:latin typeface="Arial Nova Light" panose="020B0304020202020204" pitchFamily="34" charset="0"/>
                        <a:ea typeface="+mn-ea"/>
                        <a:cs typeface="Arial" panose="020B0604020202020204" pitchFamily="34" charset="0"/>
                      </a:endParaRPr>
                    </a:p>
                  </a:txBody>
                  <a:tcPr marL="68580" marR="68580" marT="34290" marB="34290" anchor="ctr"/>
                </a:tc>
                <a:tc>
                  <a:txBody>
                    <a:bodyPr/>
                    <a:lstStyle/>
                    <a:p>
                      <a:endParaRPr lang="en-US" sz="800" kern="1200" dirty="0">
                        <a:solidFill>
                          <a:schemeClr val="tx1">
                            <a:lumMod val="50000"/>
                            <a:lumOff val="50000"/>
                          </a:schemeClr>
                        </a:solidFill>
                        <a:latin typeface="Arial Nova Light" panose="020B0304020202020204" pitchFamily="34" charset="0"/>
                        <a:ea typeface="+mn-ea"/>
                        <a:cs typeface="Arial" panose="020B0604020202020204" pitchFamily="34" charset="0"/>
                      </a:endParaRPr>
                    </a:p>
                  </a:txBody>
                  <a:tcPr marL="68580" marR="68580" marT="34290" marB="34290" anchor="ctr">
                    <a:noFill/>
                  </a:tcPr>
                </a:tc>
                <a:extLst>
                  <a:ext uri="{0D108BD9-81ED-4DB2-BD59-A6C34878D82A}">
                    <a16:rowId xmlns:a16="http://schemas.microsoft.com/office/drawing/2014/main" val="4030025771"/>
                  </a:ext>
                </a:extLst>
              </a:tr>
              <a:tr h="814388">
                <a:tc>
                  <a:txBody>
                    <a:bodyPr/>
                    <a:lstStyle/>
                    <a:p>
                      <a:pPr marL="0" algn="r" defTabSz="685800" rtl="0" eaLnBrk="1" latinLnBrk="0" hangingPunct="1"/>
                      <a:r>
                        <a:rPr lang="en-US" sz="700" b="1" kern="1200" spc="-30" dirty="0">
                          <a:solidFill>
                            <a:schemeClr val="tx1">
                              <a:lumMod val="65000"/>
                              <a:lumOff val="35000"/>
                            </a:schemeClr>
                          </a:solidFill>
                          <a:latin typeface="Arial Nova" panose="020B0504020202020204" pitchFamily="34" charset="0"/>
                          <a:ea typeface="+mn-ea"/>
                          <a:cs typeface="+mn-cs"/>
                        </a:rPr>
                        <a:t>*</a:t>
                      </a:r>
                      <a:r>
                        <a:rPr lang="en-US" sz="1100" b="1" kern="1200" spc="-30" dirty="0">
                          <a:solidFill>
                            <a:schemeClr val="tx1">
                              <a:lumMod val="65000"/>
                              <a:lumOff val="35000"/>
                            </a:schemeClr>
                          </a:solidFill>
                          <a:latin typeface="Arial Nova" panose="020B0504020202020204" pitchFamily="34" charset="0"/>
                          <a:ea typeface="+mn-ea"/>
                          <a:cs typeface="+mn-cs"/>
                        </a:rPr>
                        <a:t>Revenue Recovery</a:t>
                      </a:r>
                    </a:p>
                  </a:txBody>
                  <a:tcPr marL="68580" marR="68580" marT="34290" marB="34290" anchor="ctr"/>
                </a:tc>
                <a:tc>
                  <a:txBody>
                    <a:bodyPr/>
                    <a:lstStyle/>
                    <a:p>
                      <a:endParaRPr lang="en-US" sz="900" kern="1200" dirty="0">
                        <a:solidFill>
                          <a:schemeClr val="tx1">
                            <a:lumMod val="65000"/>
                            <a:lumOff val="35000"/>
                          </a:schemeClr>
                        </a:solidFill>
                        <a:latin typeface="Arial Nova Light" panose="020B0304020202020204" pitchFamily="34" charset="0"/>
                        <a:ea typeface="+mn-ea"/>
                        <a:cs typeface="Arial" panose="020B0604020202020204" pitchFamily="34" charset="0"/>
                      </a:endParaRPr>
                    </a:p>
                  </a:txBody>
                  <a:tcPr marL="68580" marR="68580" marT="34290" marB="34290" anchor="ctr"/>
                </a:tc>
                <a:tc>
                  <a:txBody>
                    <a:bodyPr/>
                    <a:lstStyle/>
                    <a:p>
                      <a:endParaRPr lang="en-US" sz="800" kern="1200" dirty="0">
                        <a:solidFill>
                          <a:schemeClr val="tx1">
                            <a:lumMod val="50000"/>
                            <a:lumOff val="50000"/>
                          </a:schemeClr>
                        </a:solidFill>
                        <a:latin typeface="Arial Nova Light" panose="020B0304020202020204" pitchFamily="34" charset="0"/>
                        <a:ea typeface="+mn-ea"/>
                        <a:cs typeface="Arial" panose="020B0604020202020204" pitchFamily="34" charset="0"/>
                      </a:endParaRPr>
                    </a:p>
                  </a:txBody>
                  <a:tcPr marL="68580" marR="68580" marT="34290" marB="34290" anchor="ctr">
                    <a:noFill/>
                  </a:tcPr>
                </a:tc>
                <a:extLst>
                  <a:ext uri="{0D108BD9-81ED-4DB2-BD59-A6C34878D82A}">
                    <a16:rowId xmlns:a16="http://schemas.microsoft.com/office/drawing/2014/main" val="3118893729"/>
                  </a:ext>
                </a:extLst>
              </a:tr>
              <a:tr h="785813">
                <a:tc>
                  <a:txBody>
                    <a:bodyPr/>
                    <a:lstStyle/>
                    <a:p>
                      <a:pPr marL="0" algn="r" defTabSz="685800" rtl="0" eaLnBrk="1" latinLnBrk="0" hangingPunct="1"/>
                      <a:endParaRPr lang="en-US" sz="1100" b="1" kern="1200" spc="-30" dirty="0">
                        <a:solidFill>
                          <a:schemeClr val="tx1">
                            <a:lumMod val="65000"/>
                            <a:lumOff val="35000"/>
                          </a:schemeClr>
                        </a:solidFill>
                        <a:latin typeface="Arial Nova" panose="020B0504020202020204" pitchFamily="34" charset="0"/>
                        <a:ea typeface="+mn-ea"/>
                        <a:cs typeface="+mn-cs"/>
                      </a:endParaRPr>
                    </a:p>
                  </a:txBody>
                  <a:tcPr marL="68580" marR="68580" marT="34290" marB="34290" anchor="ctr"/>
                </a:tc>
                <a:tc>
                  <a:txBody>
                    <a:bodyPr/>
                    <a:lstStyle/>
                    <a:p>
                      <a:endParaRPr lang="en-US" sz="900" kern="1200" dirty="0">
                        <a:solidFill>
                          <a:schemeClr val="tx1">
                            <a:lumMod val="65000"/>
                            <a:lumOff val="35000"/>
                          </a:schemeClr>
                        </a:solidFill>
                        <a:latin typeface="Arial Nova Light" panose="020B0304020202020204" pitchFamily="34" charset="0"/>
                        <a:ea typeface="+mn-ea"/>
                        <a:cs typeface="Arial" panose="020B0604020202020204" pitchFamily="34" charset="0"/>
                      </a:endParaRPr>
                    </a:p>
                  </a:txBody>
                  <a:tcPr marL="68580" marR="68580" marT="34290" marB="34290" anchor="ctr"/>
                </a:tc>
                <a:tc>
                  <a:txBody>
                    <a:bodyPr/>
                    <a:lstStyle/>
                    <a:p>
                      <a:endParaRPr lang="en-US" sz="800" kern="1200" dirty="0">
                        <a:solidFill>
                          <a:schemeClr val="tx1">
                            <a:lumMod val="50000"/>
                            <a:lumOff val="50000"/>
                          </a:schemeClr>
                        </a:solidFill>
                        <a:latin typeface="Arial Nova Light" panose="020B0304020202020204" pitchFamily="34" charset="0"/>
                        <a:ea typeface="+mn-ea"/>
                        <a:cs typeface="Arial" panose="020B0604020202020204" pitchFamily="34" charset="0"/>
                      </a:endParaRPr>
                    </a:p>
                  </a:txBody>
                  <a:tcPr marL="68580" marR="68580" marT="34290" marB="34290" anchor="ctr">
                    <a:noFill/>
                  </a:tcPr>
                </a:tc>
                <a:extLst>
                  <a:ext uri="{0D108BD9-81ED-4DB2-BD59-A6C34878D82A}">
                    <a16:rowId xmlns:a16="http://schemas.microsoft.com/office/drawing/2014/main" val="3466726608"/>
                  </a:ext>
                </a:extLst>
              </a:tr>
            </a:tbl>
          </a:graphicData>
        </a:graphic>
      </p:graphicFrame>
      <p:grpSp>
        <p:nvGrpSpPr>
          <p:cNvPr id="15" name="Group 14">
            <a:extLst>
              <a:ext uri="{FF2B5EF4-FFF2-40B4-BE49-F238E27FC236}">
                <a16:creationId xmlns:a16="http://schemas.microsoft.com/office/drawing/2014/main" id="{13F8CF6C-0C7E-48D7-B325-A6A2DC96C375}"/>
              </a:ext>
            </a:extLst>
          </p:cNvPr>
          <p:cNvGrpSpPr/>
          <p:nvPr/>
        </p:nvGrpSpPr>
        <p:grpSpPr>
          <a:xfrm>
            <a:off x="1324488" y="3925946"/>
            <a:ext cx="784662" cy="720090"/>
            <a:chOff x="1171542" y="4430144"/>
            <a:chExt cx="1394954" cy="1280160"/>
          </a:xfrm>
        </p:grpSpPr>
        <p:sp>
          <p:nvSpPr>
            <p:cNvPr id="16" name="Rectangle 15">
              <a:extLst>
                <a:ext uri="{FF2B5EF4-FFF2-40B4-BE49-F238E27FC236}">
                  <a16:creationId xmlns:a16="http://schemas.microsoft.com/office/drawing/2014/main" id="{0C1FB38E-61A7-4FEA-B197-E7430C5F3567}"/>
                </a:ext>
              </a:extLst>
            </p:cNvPr>
            <p:cNvSpPr/>
            <p:nvPr/>
          </p:nvSpPr>
          <p:spPr>
            <a:xfrm>
              <a:off x="1185849" y="4430144"/>
              <a:ext cx="1380647" cy="1280160"/>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hangingPunct="1">
                <a:defRPr/>
              </a:pPr>
              <a:endParaRPr lang="en-US" sz="900" kern="1200" dirty="0">
                <a:solidFill>
                  <a:prstClr val="white"/>
                </a:solidFill>
                <a:latin typeface="Calibri"/>
              </a:endParaRPr>
            </a:p>
          </p:txBody>
        </p:sp>
        <p:sp>
          <p:nvSpPr>
            <p:cNvPr id="17" name="Rectangle 16">
              <a:extLst>
                <a:ext uri="{FF2B5EF4-FFF2-40B4-BE49-F238E27FC236}">
                  <a16:creationId xmlns:a16="http://schemas.microsoft.com/office/drawing/2014/main" id="{5F6E3CE8-76E5-4D2F-B74D-3C803122FD9F}"/>
                </a:ext>
              </a:extLst>
            </p:cNvPr>
            <p:cNvSpPr/>
            <p:nvPr>
              <p:custDataLst>
                <p:tags r:id="rId8"/>
              </p:custDataLst>
            </p:nvPr>
          </p:nvSpPr>
          <p:spPr>
            <a:xfrm>
              <a:off x="1171542" y="4718230"/>
              <a:ext cx="1381728" cy="755702"/>
            </a:xfrm>
            <a:prstGeom prst="rect">
              <a:avLst/>
            </a:prstGeom>
          </p:spPr>
          <p:txBody>
            <a:bodyPr wrap="square" lIns="0" tIns="0" rIns="0" bIns="0" anchor="ctr">
              <a:noAutofit/>
            </a:bodyPr>
            <a:lstStyle/>
            <a:p>
              <a:pPr lvl="1" indent="0" defTabSz="385763" hangingPunct="1">
                <a:lnSpc>
                  <a:spcPct val="90000"/>
                </a:lnSpc>
                <a:buClr>
                  <a:srgbClr val="0C4C8A"/>
                </a:buClr>
                <a:defRPr/>
              </a:pPr>
              <a:r>
                <a:rPr lang="en-US" sz="1125" b="1" kern="1200" spc="-23" dirty="0">
                  <a:solidFill>
                    <a:prstClr val="black">
                      <a:lumMod val="65000"/>
                      <a:lumOff val="35000"/>
                    </a:prstClr>
                  </a:solidFill>
                  <a:latin typeface="Arial Nova" panose="020B0504020202020204" pitchFamily="34" charset="0"/>
                  <a:ea typeface="Arial Black" charset="0"/>
                  <a:cs typeface="Arial Black" charset="0"/>
                </a:rPr>
                <a:t>20+% Increase</a:t>
              </a:r>
              <a:endParaRPr lang="en-US" sz="788" b="1" kern="1200" spc="-23" dirty="0">
                <a:solidFill>
                  <a:prstClr val="black">
                    <a:lumMod val="65000"/>
                    <a:lumOff val="35000"/>
                  </a:prstClr>
                </a:solidFill>
                <a:latin typeface="Arial Nova" panose="020B0504020202020204" pitchFamily="34" charset="0"/>
                <a:ea typeface="Arial Black" charset="0"/>
                <a:cs typeface="Arial Black" charset="0"/>
              </a:endParaRPr>
            </a:p>
            <a:p>
              <a:pPr lvl="1" indent="0" defTabSz="385763" hangingPunct="1">
                <a:lnSpc>
                  <a:spcPct val="90000"/>
                </a:lnSpc>
                <a:buClr>
                  <a:srgbClr val="0C4C8A"/>
                </a:buClr>
                <a:defRPr/>
              </a:pPr>
              <a:r>
                <a:rPr lang="en-US" sz="619" kern="1200" dirty="0">
                  <a:solidFill>
                    <a:prstClr val="black">
                      <a:lumMod val="65000"/>
                      <a:lumOff val="35000"/>
                    </a:prstClr>
                  </a:solidFill>
                  <a:latin typeface="Arial Nova Light" panose="020B0304020202020204" pitchFamily="34" charset="0"/>
                </a:rPr>
                <a:t>Recovery across all debt types</a:t>
              </a:r>
            </a:p>
          </p:txBody>
        </p:sp>
      </p:grpSp>
      <p:grpSp>
        <p:nvGrpSpPr>
          <p:cNvPr id="18" name="Group 17">
            <a:extLst>
              <a:ext uri="{FF2B5EF4-FFF2-40B4-BE49-F238E27FC236}">
                <a16:creationId xmlns:a16="http://schemas.microsoft.com/office/drawing/2014/main" id="{EBB7865F-9254-4C67-9FC7-16071AC163D0}"/>
              </a:ext>
            </a:extLst>
          </p:cNvPr>
          <p:cNvGrpSpPr/>
          <p:nvPr/>
        </p:nvGrpSpPr>
        <p:grpSpPr>
          <a:xfrm>
            <a:off x="1320714" y="4700210"/>
            <a:ext cx="784662" cy="720090"/>
            <a:chOff x="1171542" y="4430144"/>
            <a:chExt cx="1394954" cy="1280160"/>
          </a:xfrm>
        </p:grpSpPr>
        <p:sp>
          <p:nvSpPr>
            <p:cNvPr id="19" name="Rectangle 18">
              <a:extLst>
                <a:ext uri="{FF2B5EF4-FFF2-40B4-BE49-F238E27FC236}">
                  <a16:creationId xmlns:a16="http://schemas.microsoft.com/office/drawing/2014/main" id="{8331771C-2D68-4040-B299-9EC242020616}"/>
                </a:ext>
              </a:extLst>
            </p:cNvPr>
            <p:cNvSpPr/>
            <p:nvPr/>
          </p:nvSpPr>
          <p:spPr>
            <a:xfrm>
              <a:off x="1185849" y="4430144"/>
              <a:ext cx="1380647" cy="1280160"/>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hangingPunct="1">
                <a:defRPr/>
              </a:pPr>
              <a:endParaRPr lang="en-US" sz="900" kern="1200" dirty="0">
                <a:solidFill>
                  <a:prstClr val="white"/>
                </a:solidFill>
                <a:latin typeface="Calibri"/>
              </a:endParaRPr>
            </a:p>
          </p:txBody>
        </p:sp>
        <p:sp>
          <p:nvSpPr>
            <p:cNvPr id="20" name="Rectangle 19">
              <a:extLst>
                <a:ext uri="{FF2B5EF4-FFF2-40B4-BE49-F238E27FC236}">
                  <a16:creationId xmlns:a16="http://schemas.microsoft.com/office/drawing/2014/main" id="{573C7C1A-45B0-43EA-95F0-81F74A9F06AE}"/>
                </a:ext>
              </a:extLst>
            </p:cNvPr>
            <p:cNvSpPr/>
            <p:nvPr>
              <p:custDataLst>
                <p:tags r:id="rId7"/>
              </p:custDataLst>
            </p:nvPr>
          </p:nvSpPr>
          <p:spPr>
            <a:xfrm>
              <a:off x="1171542" y="4718230"/>
              <a:ext cx="1381728" cy="755702"/>
            </a:xfrm>
            <a:prstGeom prst="rect">
              <a:avLst/>
            </a:prstGeom>
          </p:spPr>
          <p:txBody>
            <a:bodyPr wrap="square" lIns="0" tIns="0" rIns="0" bIns="0" anchor="ctr">
              <a:noAutofit/>
            </a:bodyPr>
            <a:lstStyle/>
            <a:p>
              <a:pPr lvl="1" indent="0" defTabSz="385763" hangingPunct="1">
                <a:lnSpc>
                  <a:spcPct val="90000"/>
                </a:lnSpc>
                <a:buClr>
                  <a:srgbClr val="0C4C8A"/>
                </a:buClr>
                <a:defRPr/>
              </a:pPr>
              <a:r>
                <a:rPr lang="en-US" sz="1125" b="1" kern="1200" spc="-23" dirty="0">
                  <a:solidFill>
                    <a:prstClr val="black">
                      <a:lumMod val="65000"/>
                      <a:lumOff val="35000"/>
                    </a:prstClr>
                  </a:solidFill>
                  <a:latin typeface="Arial Nova" panose="020B0504020202020204" pitchFamily="34" charset="0"/>
                  <a:ea typeface="Arial Black" charset="0"/>
                  <a:cs typeface="Arial Black" charset="0"/>
                </a:rPr>
                <a:t>43% Increase</a:t>
              </a:r>
              <a:endParaRPr lang="en-US" sz="788" b="1" kern="1200" spc="-23" dirty="0">
                <a:solidFill>
                  <a:prstClr val="black">
                    <a:lumMod val="65000"/>
                    <a:lumOff val="35000"/>
                  </a:prstClr>
                </a:solidFill>
                <a:latin typeface="Arial Nova" panose="020B0504020202020204" pitchFamily="34" charset="0"/>
                <a:ea typeface="Arial Black" charset="0"/>
                <a:cs typeface="Arial Black" charset="0"/>
              </a:endParaRPr>
            </a:p>
            <a:p>
              <a:pPr lvl="1" indent="0" defTabSz="385763" hangingPunct="1">
                <a:lnSpc>
                  <a:spcPct val="90000"/>
                </a:lnSpc>
                <a:buClr>
                  <a:srgbClr val="0C4C8A"/>
                </a:buClr>
                <a:defRPr/>
              </a:pPr>
              <a:r>
                <a:rPr lang="en-US" sz="619" kern="1200" dirty="0">
                  <a:solidFill>
                    <a:prstClr val="black">
                      <a:lumMod val="65000"/>
                      <a:lumOff val="35000"/>
                    </a:prstClr>
                  </a:solidFill>
                  <a:latin typeface="Arial Nova Light" panose="020B0304020202020204" pitchFamily="34" charset="0"/>
                </a:rPr>
                <a:t>In upfront payments</a:t>
              </a:r>
            </a:p>
          </p:txBody>
        </p:sp>
      </p:grpSp>
      <p:grpSp>
        <p:nvGrpSpPr>
          <p:cNvPr id="21" name="Group 20">
            <a:extLst>
              <a:ext uri="{FF2B5EF4-FFF2-40B4-BE49-F238E27FC236}">
                <a16:creationId xmlns:a16="http://schemas.microsoft.com/office/drawing/2014/main" id="{1E314EF4-CB44-4D58-9407-561C48E8D5C7}"/>
              </a:ext>
            </a:extLst>
          </p:cNvPr>
          <p:cNvGrpSpPr/>
          <p:nvPr/>
        </p:nvGrpSpPr>
        <p:grpSpPr>
          <a:xfrm>
            <a:off x="2159722" y="4700210"/>
            <a:ext cx="785270" cy="720090"/>
            <a:chOff x="5591418" y="3053223"/>
            <a:chExt cx="1396035" cy="1280160"/>
          </a:xfrm>
        </p:grpSpPr>
        <p:sp>
          <p:nvSpPr>
            <p:cNvPr id="22" name="Rectangle 21">
              <a:extLst>
                <a:ext uri="{FF2B5EF4-FFF2-40B4-BE49-F238E27FC236}">
                  <a16:creationId xmlns:a16="http://schemas.microsoft.com/office/drawing/2014/main" id="{A2BBA9FC-081E-4751-A84E-7D96E1E3D208}"/>
                </a:ext>
              </a:extLst>
            </p:cNvPr>
            <p:cNvSpPr/>
            <p:nvPr/>
          </p:nvSpPr>
          <p:spPr>
            <a:xfrm>
              <a:off x="5606806" y="3053223"/>
              <a:ext cx="1380647" cy="1280160"/>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hangingPunct="1">
                <a:defRPr/>
              </a:pPr>
              <a:endParaRPr lang="en-US" sz="900" kern="1200" dirty="0">
                <a:solidFill>
                  <a:prstClr val="white"/>
                </a:solidFill>
                <a:latin typeface="Calibri"/>
              </a:endParaRPr>
            </a:p>
          </p:txBody>
        </p:sp>
        <p:sp>
          <p:nvSpPr>
            <p:cNvPr id="23" name="Rectangle 22">
              <a:extLst>
                <a:ext uri="{FF2B5EF4-FFF2-40B4-BE49-F238E27FC236}">
                  <a16:creationId xmlns:a16="http://schemas.microsoft.com/office/drawing/2014/main" id="{F9E43B86-7211-4D26-8AFE-F3067BFA5E34}"/>
                </a:ext>
              </a:extLst>
            </p:cNvPr>
            <p:cNvSpPr/>
            <p:nvPr>
              <p:custDataLst>
                <p:tags r:id="rId6"/>
              </p:custDataLst>
            </p:nvPr>
          </p:nvSpPr>
          <p:spPr>
            <a:xfrm>
              <a:off x="5591418" y="3341924"/>
              <a:ext cx="1381728" cy="755702"/>
            </a:xfrm>
            <a:prstGeom prst="rect">
              <a:avLst/>
            </a:prstGeom>
          </p:spPr>
          <p:txBody>
            <a:bodyPr wrap="square" lIns="0" tIns="0" rIns="0" bIns="0" anchor="ctr">
              <a:noAutofit/>
            </a:bodyPr>
            <a:lstStyle/>
            <a:p>
              <a:pPr lvl="1" indent="0" defTabSz="385763" hangingPunct="1">
                <a:lnSpc>
                  <a:spcPct val="90000"/>
                </a:lnSpc>
                <a:buClr>
                  <a:srgbClr val="0C4C8A"/>
                </a:buClr>
                <a:defRPr/>
              </a:pPr>
              <a:r>
                <a:rPr lang="en-US" sz="1125" b="1" kern="1200" spc="-23" dirty="0">
                  <a:solidFill>
                    <a:prstClr val="black">
                      <a:lumMod val="65000"/>
                      <a:lumOff val="35000"/>
                    </a:prstClr>
                  </a:solidFill>
                  <a:latin typeface="Arial Nova" panose="020B0504020202020204" pitchFamily="34" charset="0"/>
                  <a:ea typeface="Arial Black" charset="0"/>
                  <a:cs typeface="Arial Black" charset="0"/>
                </a:rPr>
                <a:t>40+% Increase</a:t>
              </a:r>
              <a:endParaRPr lang="en-US" sz="788" b="1" kern="1200" spc="-23" dirty="0">
                <a:solidFill>
                  <a:prstClr val="black">
                    <a:lumMod val="65000"/>
                    <a:lumOff val="35000"/>
                  </a:prstClr>
                </a:solidFill>
                <a:latin typeface="Arial Nova" panose="020B0504020202020204" pitchFamily="34" charset="0"/>
                <a:ea typeface="Arial Black" charset="0"/>
                <a:cs typeface="Arial Black" charset="0"/>
              </a:endParaRPr>
            </a:p>
            <a:p>
              <a:pPr lvl="1" indent="0" defTabSz="385763" hangingPunct="1">
                <a:lnSpc>
                  <a:spcPct val="90000"/>
                </a:lnSpc>
                <a:buClr>
                  <a:srgbClr val="0C4C8A"/>
                </a:buClr>
                <a:defRPr/>
              </a:pPr>
              <a:r>
                <a:rPr lang="en-US" sz="619" kern="1200" dirty="0">
                  <a:solidFill>
                    <a:prstClr val="black">
                      <a:lumMod val="65000"/>
                      <a:lumOff val="35000"/>
                    </a:prstClr>
                  </a:solidFill>
                  <a:latin typeface="Arial Nova Light" panose="020B0304020202020204" pitchFamily="34" charset="0"/>
                </a:rPr>
                <a:t>In Payments in full across all debt types</a:t>
              </a:r>
            </a:p>
          </p:txBody>
        </p:sp>
      </p:grpSp>
      <p:graphicFrame>
        <p:nvGraphicFramePr>
          <p:cNvPr id="24" name="Table 11">
            <a:extLst>
              <a:ext uri="{FF2B5EF4-FFF2-40B4-BE49-F238E27FC236}">
                <a16:creationId xmlns:a16="http://schemas.microsoft.com/office/drawing/2014/main" id="{09E3AB61-5E2B-4C6A-A244-2F3090AD0C21}"/>
              </a:ext>
            </a:extLst>
          </p:cNvPr>
          <p:cNvGraphicFramePr>
            <a:graphicFrameLocks noGrp="1"/>
          </p:cNvGraphicFramePr>
          <p:nvPr/>
        </p:nvGraphicFramePr>
        <p:xfrm>
          <a:off x="3036305" y="3873719"/>
          <a:ext cx="3377818" cy="2345533"/>
        </p:xfrm>
        <a:graphic>
          <a:graphicData uri="http://schemas.openxmlformats.org/drawingml/2006/table">
            <a:tbl>
              <a:tblPr firstRow="1" bandRow="1">
                <a:tableStyleId>{2D5ABB26-0587-4C30-8999-92F81FD0307C}</a:tableStyleId>
              </a:tblPr>
              <a:tblGrid>
                <a:gridCol w="1170632">
                  <a:extLst>
                    <a:ext uri="{9D8B030D-6E8A-4147-A177-3AD203B41FA5}">
                      <a16:colId xmlns:a16="http://schemas.microsoft.com/office/drawing/2014/main" val="3339544762"/>
                    </a:ext>
                  </a:extLst>
                </a:gridCol>
                <a:gridCol w="1754734">
                  <a:extLst>
                    <a:ext uri="{9D8B030D-6E8A-4147-A177-3AD203B41FA5}">
                      <a16:colId xmlns:a16="http://schemas.microsoft.com/office/drawing/2014/main" val="2394308320"/>
                    </a:ext>
                  </a:extLst>
                </a:gridCol>
                <a:gridCol w="452452">
                  <a:extLst>
                    <a:ext uri="{9D8B030D-6E8A-4147-A177-3AD203B41FA5}">
                      <a16:colId xmlns:a16="http://schemas.microsoft.com/office/drawing/2014/main" val="3129796022"/>
                    </a:ext>
                  </a:extLst>
                </a:gridCol>
              </a:tblGrid>
              <a:tr h="745332">
                <a:tc>
                  <a:txBody>
                    <a:bodyPr/>
                    <a:lstStyle/>
                    <a:p>
                      <a:pPr marL="0" algn="r" defTabSz="685800" rtl="0" eaLnBrk="1" latinLnBrk="0" hangingPunct="1"/>
                      <a:r>
                        <a:rPr lang="en-US" sz="700" b="1" kern="1200" spc="-30" dirty="0">
                          <a:solidFill>
                            <a:schemeClr val="tx1">
                              <a:lumMod val="65000"/>
                              <a:lumOff val="35000"/>
                            </a:schemeClr>
                          </a:solidFill>
                          <a:latin typeface="Arial Nova" panose="020B0504020202020204" pitchFamily="34" charset="0"/>
                          <a:ea typeface="+mn-ea"/>
                          <a:cs typeface="+mn-cs"/>
                        </a:rPr>
                        <a:t>*</a:t>
                      </a:r>
                      <a:r>
                        <a:rPr lang="en-US" sz="1100" b="1" kern="1200" spc="-30" dirty="0">
                          <a:solidFill>
                            <a:schemeClr val="tx1">
                              <a:lumMod val="65000"/>
                              <a:lumOff val="35000"/>
                            </a:schemeClr>
                          </a:solidFill>
                          <a:latin typeface="Arial Nova" panose="020B0504020202020204" pitchFamily="34" charset="0"/>
                          <a:ea typeface="+mn-ea"/>
                          <a:cs typeface="+mn-cs"/>
                        </a:rPr>
                        <a:t>Contact Effectiveness</a:t>
                      </a:r>
                    </a:p>
                  </a:txBody>
                  <a:tcPr marL="68580" marR="68580" marT="34290" marB="34290" anchor="ctr"/>
                </a:tc>
                <a:tc>
                  <a:txBody>
                    <a:bodyPr/>
                    <a:lstStyle/>
                    <a:p>
                      <a:endParaRPr lang="en-US" sz="900" kern="1200" dirty="0">
                        <a:solidFill>
                          <a:schemeClr val="tx1">
                            <a:lumMod val="65000"/>
                            <a:lumOff val="35000"/>
                          </a:schemeClr>
                        </a:solidFill>
                        <a:latin typeface="Arial Nova Light" panose="020B0304020202020204" pitchFamily="34" charset="0"/>
                        <a:ea typeface="+mn-ea"/>
                        <a:cs typeface="Arial" panose="020B0604020202020204" pitchFamily="34" charset="0"/>
                      </a:endParaRPr>
                    </a:p>
                  </a:txBody>
                  <a:tcPr marL="68580" marR="68580" marT="34290" marB="34290" anchor="ctr"/>
                </a:tc>
                <a:tc>
                  <a:txBody>
                    <a:bodyPr/>
                    <a:lstStyle/>
                    <a:p>
                      <a:endParaRPr lang="en-US" sz="800" kern="1200" dirty="0">
                        <a:solidFill>
                          <a:schemeClr val="tx1">
                            <a:lumMod val="50000"/>
                            <a:lumOff val="50000"/>
                          </a:schemeClr>
                        </a:solidFill>
                        <a:latin typeface="Arial Nova Light" panose="020B0304020202020204" pitchFamily="34" charset="0"/>
                        <a:ea typeface="+mn-ea"/>
                        <a:cs typeface="Arial" panose="020B0604020202020204" pitchFamily="34" charset="0"/>
                      </a:endParaRPr>
                    </a:p>
                  </a:txBody>
                  <a:tcPr marL="68580" marR="68580" marT="34290" marB="34290" anchor="ctr">
                    <a:noFill/>
                  </a:tcPr>
                </a:tc>
                <a:extLst>
                  <a:ext uri="{0D108BD9-81ED-4DB2-BD59-A6C34878D82A}">
                    <a16:rowId xmlns:a16="http://schemas.microsoft.com/office/drawing/2014/main" val="4030025771"/>
                  </a:ext>
                </a:extLst>
              </a:tr>
              <a:tr h="814388">
                <a:tc>
                  <a:txBody>
                    <a:bodyPr/>
                    <a:lstStyle/>
                    <a:p>
                      <a:pPr marL="0" algn="r" defTabSz="685800" rtl="0" eaLnBrk="1" latinLnBrk="0" hangingPunct="1"/>
                      <a:r>
                        <a:rPr lang="en-US" sz="700" b="1" kern="1200" spc="-30" dirty="0">
                          <a:solidFill>
                            <a:schemeClr val="tx1">
                              <a:lumMod val="65000"/>
                              <a:lumOff val="35000"/>
                            </a:schemeClr>
                          </a:solidFill>
                          <a:latin typeface="Arial Nova" panose="020B0504020202020204" pitchFamily="34" charset="0"/>
                          <a:ea typeface="+mn-ea"/>
                          <a:cs typeface="+mn-cs"/>
                        </a:rPr>
                        <a:t>*</a:t>
                      </a:r>
                      <a:r>
                        <a:rPr lang="en-US" sz="1100" b="1" kern="1200" spc="-30" dirty="0">
                          <a:solidFill>
                            <a:schemeClr val="tx1">
                              <a:lumMod val="65000"/>
                              <a:lumOff val="35000"/>
                            </a:schemeClr>
                          </a:solidFill>
                          <a:latin typeface="Arial Nova" panose="020B0504020202020204" pitchFamily="34" charset="0"/>
                          <a:ea typeface="+mn-ea"/>
                          <a:cs typeface="+mn-cs"/>
                        </a:rPr>
                        <a:t>Payment Plan Visibility</a:t>
                      </a:r>
                    </a:p>
                  </a:txBody>
                  <a:tcPr marL="68580" marR="68580" marT="34290" marB="34290" anchor="ctr"/>
                </a:tc>
                <a:tc>
                  <a:txBody>
                    <a:bodyPr/>
                    <a:lstStyle/>
                    <a:p>
                      <a:endParaRPr lang="en-US" sz="900" kern="1200" dirty="0">
                        <a:solidFill>
                          <a:schemeClr val="tx1">
                            <a:lumMod val="65000"/>
                            <a:lumOff val="35000"/>
                          </a:schemeClr>
                        </a:solidFill>
                        <a:latin typeface="Arial Nova Light" panose="020B0304020202020204" pitchFamily="34" charset="0"/>
                        <a:ea typeface="+mn-ea"/>
                        <a:cs typeface="Arial" panose="020B0604020202020204" pitchFamily="34" charset="0"/>
                      </a:endParaRPr>
                    </a:p>
                  </a:txBody>
                  <a:tcPr marL="68580" marR="68580" marT="34290" marB="34290" anchor="ctr"/>
                </a:tc>
                <a:tc>
                  <a:txBody>
                    <a:bodyPr/>
                    <a:lstStyle/>
                    <a:p>
                      <a:endParaRPr lang="en-US" sz="800" kern="1200" dirty="0">
                        <a:solidFill>
                          <a:schemeClr val="tx1">
                            <a:lumMod val="50000"/>
                            <a:lumOff val="50000"/>
                          </a:schemeClr>
                        </a:solidFill>
                        <a:latin typeface="Arial Nova Light" panose="020B0304020202020204" pitchFamily="34" charset="0"/>
                        <a:ea typeface="+mn-ea"/>
                        <a:cs typeface="Arial" panose="020B0604020202020204" pitchFamily="34" charset="0"/>
                      </a:endParaRPr>
                    </a:p>
                  </a:txBody>
                  <a:tcPr marL="68580" marR="68580" marT="34290" marB="34290" anchor="ctr">
                    <a:noFill/>
                  </a:tcPr>
                </a:tc>
                <a:extLst>
                  <a:ext uri="{0D108BD9-81ED-4DB2-BD59-A6C34878D82A}">
                    <a16:rowId xmlns:a16="http://schemas.microsoft.com/office/drawing/2014/main" val="3118893729"/>
                  </a:ext>
                </a:extLst>
              </a:tr>
              <a:tr h="785813">
                <a:tc>
                  <a:txBody>
                    <a:bodyPr/>
                    <a:lstStyle/>
                    <a:p>
                      <a:pPr marL="0" algn="r" defTabSz="685800" rtl="0" eaLnBrk="1" latinLnBrk="0" hangingPunct="1"/>
                      <a:endParaRPr lang="en-US" sz="1100" b="1" kern="1200" spc="-30" dirty="0">
                        <a:solidFill>
                          <a:schemeClr val="tx1">
                            <a:lumMod val="65000"/>
                            <a:lumOff val="35000"/>
                          </a:schemeClr>
                        </a:solidFill>
                        <a:latin typeface="Arial Nova" panose="020B0504020202020204" pitchFamily="34" charset="0"/>
                        <a:ea typeface="+mn-ea"/>
                        <a:cs typeface="+mn-cs"/>
                      </a:endParaRPr>
                    </a:p>
                  </a:txBody>
                  <a:tcPr marL="68580" marR="68580" marT="34290" marB="34290" anchor="ctr"/>
                </a:tc>
                <a:tc>
                  <a:txBody>
                    <a:bodyPr/>
                    <a:lstStyle/>
                    <a:p>
                      <a:endParaRPr lang="en-US" sz="900" kern="1200" dirty="0">
                        <a:solidFill>
                          <a:schemeClr val="tx1">
                            <a:lumMod val="65000"/>
                            <a:lumOff val="35000"/>
                          </a:schemeClr>
                        </a:solidFill>
                        <a:latin typeface="Arial Nova Light" panose="020B0304020202020204" pitchFamily="34" charset="0"/>
                        <a:ea typeface="+mn-ea"/>
                        <a:cs typeface="Arial" panose="020B0604020202020204" pitchFamily="34" charset="0"/>
                      </a:endParaRPr>
                    </a:p>
                  </a:txBody>
                  <a:tcPr marL="68580" marR="68580" marT="34290" marB="34290" anchor="ctr"/>
                </a:tc>
                <a:tc>
                  <a:txBody>
                    <a:bodyPr/>
                    <a:lstStyle/>
                    <a:p>
                      <a:endParaRPr lang="en-US" sz="800" kern="1200" dirty="0">
                        <a:solidFill>
                          <a:schemeClr val="tx1">
                            <a:lumMod val="50000"/>
                            <a:lumOff val="50000"/>
                          </a:schemeClr>
                        </a:solidFill>
                        <a:latin typeface="Arial Nova Light" panose="020B0304020202020204" pitchFamily="34" charset="0"/>
                        <a:ea typeface="+mn-ea"/>
                        <a:cs typeface="Arial" panose="020B0604020202020204" pitchFamily="34" charset="0"/>
                      </a:endParaRPr>
                    </a:p>
                  </a:txBody>
                  <a:tcPr marL="68580" marR="68580" marT="34290" marB="34290" anchor="ctr">
                    <a:noFill/>
                  </a:tcPr>
                </a:tc>
                <a:extLst>
                  <a:ext uri="{0D108BD9-81ED-4DB2-BD59-A6C34878D82A}">
                    <a16:rowId xmlns:a16="http://schemas.microsoft.com/office/drawing/2014/main" val="3466726608"/>
                  </a:ext>
                </a:extLst>
              </a:tr>
            </a:tbl>
          </a:graphicData>
        </a:graphic>
      </p:graphicFrame>
      <p:grpSp>
        <p:nvGrpSpPr>
          <p:cNvPr id="25" name="Group 24">
            <a:extLst>
              <a:ext uri="{FF2B5EF4-FFF2-40B4-BE49-F238E27FC236}">
                <a16:creationId xmlns:a16="http://schemas.microsoft.com/office/drawing/2014/main" id="{14C4DB88-0DA9-4182-BDB2-1F44FD6875E3}"/>
              </a:ext>
            </a:extLst>
          </p:cNvPr>
          <p:cNvGrpSpPr/>
          <p:nvPr/>
        </p:nvGrpSpPr>
        <p:grpSpPr>
          <a:xfrm>
            <a:off x="4275077" y="3919701"/>
            <a:ext cx="784662" cy="720090"/>
            <a:chOff x="1171542" y="4430144"/>
            <a:chExt cx="1394954" cy="1280160"/>
          </a:xfrm>
        </p:grpSpPr>
        <p:sp>
          <p:nvSpPr>
            <p:cNvPr id="26" name="Rectangle 25">
              <a:extLst>
                <a:ext uri="{FF2B5EF4-FFF2-40B4-BE49-F238E27FC236}">
                  <a16:creationId xmlns:a16="http://schemas.microsoft.com/office/drawing/2014/main" id="{FBCEA0AA-F21D-47E6-93B5-126466170E2A}"/>
                </a:ext>
              </a:extLst>
            </p:cNvPr>
            <p:cNvSpPr/>
            <p:nvPr/>
          </p:nvSpPr>
          <p:spPr>
            <a:xfrm>
              <a:off x="1185849" y="4430144"/>
              <a:ext cx="1380647" cy="1280160"/>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hangingPunct="1">
                <a:defRPr/>
              </a:pPr>
              <a:endParaRPr lang="en-US" sz="900" kern="1200" dirty="0">
                <a:solidFill>
                  <a:prstClr val="white"/>
                </a:solidFill>
                <a:latin typeface="Calibri"/>
              </a:endParaRPr>
            </a:p>
          </p:txBody>
        </p:sp>
        <p:sp>
          <p:nvSpPr>
            <p:cNvPr id="27" name="Rectangle 26">
              <a:extLst>
                <a:ext uri="{FF2B5EF4-FFF2-40B4-BE49-F238E27FC236}">
                  <a16:creationId xmlns:a16="http://schemas.microsoft.com/office/drawing/2014/main" id="{7F46E84C-39C8-4F48-8D25-D94651826CA8}"/>
                </a:ext>
              </a:extLst>
            </p:cNvPr>
            <p:cNvSpPr/>
            <p:nvPr>
              <p:custDataLst>
                <p:tags r:id="rId5"/>
              </p:custDataLst>
            </p:nvPr>
          </p:nvSpPr>
          <p:spPr>
            <a:xfrm>
              <a:off x="1171542" y="4718230"/>
              <a:ext cx="1381728" cy="755702"/>
            </a:xfrm>
            <a:prstGeom prst="rect">
              <a:avLst/>
            </a:prstGeom>
          </p:spPr>
          <p:txBody>
            <a:bodyPr wrap="square" lIns="0" tIns="0" rIns="0" bIns="0" anchor="ctr">
              <a:noAutofit/>
            </a:bodyPr>
            <a:lstStyle/>
            <a:p>
              <a:pPr lvl="1" indent="0" defTabSz="385763" hangingPunct="1">
                <a:lnSpc>
                  <a:spcPct val="90000"/>
                </a:lnSpc>
                <a:buClr>
                  <a:srgbClr val="0C4C8A"/>
                </a:buClr>
                <a:defRPr/>
              </a:pPr>
              <a:r>
                <a:rPr lang="en-US" sz="1125" b="1" kern="1200" spc="-23" dirty="0">
                  <a:solidFill>
                    <a:prstClr val="black">
                      <a:lumMod val="65000"/>
                      <a:lumOff val="35000"/>
                    </a:prstClr>
                  </a:solidFill>
                  <a:latin typeface="Arial Nova" panose="020B0504020202020204" pitchFamily="34" charset="0"/>
                  <a:ea typeface="Arial Black" charset="0"/>
                  <a:cs typeface="Arial Black" charset="0"/>
                </a:rPr>
                <a:t>50+%</a:t>
              </a:r>
            </a:p>
            <a:p>
              <a:pPr lvl="1" indent="0" defTabSz="385763" hangingPunct="1">
                <a:lnSpc>
                  <a:spcPct val="90000"/>
                </a:lnSpc>
                <a:buClr>
                  <a:srgbClr val="0C4C8A"/>
                </a:buClr>
                <a:defRPr/>
              </a:pPr>
              <a:r>
                <a:rPr lang="en-US" sz="1125" b="1" kern="1200" spc="-23" dirty="0">
                  <a:solidFill>
                    <a:prstClr val="black">
                      <a:lumMod val="65000"/>
                      <a:lumOff val="35000"/>
                    </a:prstClr>
                  </a:solidFill>
                  <a:latin typeface="Arial Nova" panose="020B0504020202020204" pitchFamily="34" charset="0"/>
                  <a:ea typeface="Arial Black" charset="0"/>
                  <a:cs typeface="Arial Black" charset="0"/>
                </a:rPr>
                <a:t>Rate</a:t>
              </a:r>
              <a:endParaRPr lang="en-US" sz="788" b="1" kern="1200" spc="-23" dirty="0">
                <a:solidFill>
                  <a:prstClr val="black">
                    <a:lumMod val="65000"/>
                    <a:lumOff val="35000"/>
                  </a:prstClr>
                </a:solidFill>
                <a:latin typeface="Arial Nova" panose="020B0504020202020204" pitchFamily="34" charset="0"/>
                <a:ea typeface="Arial Black" charset="0"/>
                <a:cs typeface="Arial Black" charset="0"/>
              </a:endParaRPr>
            </a:p>
            <a:p>
              <a:pPr lvl="1" indent="0" defTabSz="385763" hangingPunct="1">
                <a:lnSpc>
                  <a:spcPct val="90000"/>
                </a:lnSpc>
                <a:buClr>
                  <a:srgbClr val="0C4C8A"/>
                </a:buClr>
                <a:defRPr/>
              </a:pPr>
              <a:r>
                <a:rPr lang="en-US" sz="619" kern="1200" dirty="0">
                  <a:solidFill>
                    <a:prstClr val="black">
                      <a:lumMod val="65000"/>
                      <a:lumOff val="35000"/>
                    </a:prstClr>
                  </a:solidFill>
                  <a:latin typeface="Arial Nova Light" panose="020B0304020202020204" pitchFamily="34" charset="0"/>
                </a:rPr>
                <a:t>Of effectiveness of constituent outreach</a:t>
              </a:r>
            </a:p>
          </p:txBody>
        </p:sp>
      </p:grpSp>
      <p:grpSp>
        <p:nvGrpSpPr>
          <p:cNvPr id="28" name="Group 27">
            <a:extLst>
              <a:ext uri="{FF2B5EF4-FFF2-40B4-BE49-F238E27FC236}">
                <a16:creationId xmlns:a16="http://schemas.microsoft.com/office/drawing/2014/main" id="{2E595A4D-6F5B-4088-85E2-863DD86B84A6}"/>
              </a:ext>
            </a:extLst>
          </p:cNvPr>
          <p:cNvGrpSpPr/>
          <p:nvPr/>
        </p:nvGrpSpPr>
        <p:grpSpPr>
          <a:xfrm>
            <a:off x="4276784" y="4693973"/>
            <a:ext cx="784662" cy="720090"/>
            <a:chOff x="1171542" y="4430144"/>
            <a:chExt cx="1394954" cy="1280160"/>
          </a:xfrm>
        </p:grpSpPr>
        <p:sp>
          <p:nvSpPr>
            <p:cNvPr id="29" name="Rectangle 28">
              <a:extLst>
                <a:ext uri="{FF2B5EF4-FFF2-40B4-BE49-F238E27FC236}">
                  <a16:creationId xmlns:a16="http://schemas.microsoft.com/office/drawing/2014/main" id="{48BA33C8-E3BF-486A-889D-5BC06815104B}"/>
                </a:ext>
              </a:extLst>
            </p:cNvPr>
            <p:cNvSpPr/>
            <p:nvPr/>
          </p:nvSpPr>
          <p:spPr>
            <a:xfrm>
              <a:off x="1185849" y="4430144"/>
              <a:ext cx="1380647" cy="1280160"/>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hangingPunct="1">
                <a:defRPr/>
              </a:pPr>
              <a:endParaRPr lang="en-US" sz="900" kern="1200" dirty="0">
                <a:solidFill>
                  <a:prstClr val="white"/>
                </a:solidFill>
                <a:latin typeface="Calibri"/>
              </a:endParaRPr>
            </a:p>
          </p:txBody>
        </p:sp>
        <p:sp>
          <p:nvSpPr>
            <p:cNvPr id="30" name="Rectangle 29">
              <a:extLst>
                <a:ext uri="{FF2B5EF4-FFF2-40B4-BE49-F238E27FC236}">
                  <a16:creationId xmlns:a16="http://schemas.microsoft.com/office/drawing/2014/main" id="{8041E8E8-107E-4AE0-9454-002277675AAD}"/>
                </a:ext>
              </a:extLst>
            </p:cNvPr>
            <p:cNvSpPr/>
            <p:nvPr>
              <p:custDataLst>
                <p:tags r:id="rId4"/>
              </p:custDataLst>
            </p:nvPr>
          </p:nvSpPr>
          <p:spPr>
            <a:xfrm>
              <a:off x="1171542" y="4718230"/>
              <a:ext cx="1381728" cy="755702"/>
            </a:xfrm>
            <a:prstGeom prst="rect">
              <a:avLst/>
            </a:prstGeom>
          </p:spPr>
          <p:txBody>
            <a:bodyPr wrap="square" lIns="0" tIns="0" rIns="0" bIns="0" anchor="ctr">
              <a:noAutofit/>
            </a:bodyPr>
            <a:lstStyle/>
            <a:p>
              <a:pPr lvl="1" indent="0" defTabSz="385763" hangingPunct="1">
                <a:lnSpc>
                  <a:spcPct val="90000"/>
                </a:lnSpc>
                <a:buClr>
                  <a:srgbClr val="0C4C8A"/>
                </a:buClr>
                <a:defRPr/>
              </a:pPr>
              <a:r>
                <a:rPr lang="en-US" sz="1125" b="1" kern="1200" spc="-23" dirty="0">
                  <a:solidFill>
                    <a:prstClr val="black">
                      <a:lumMod val="65000"/>
                      <a:lumOff val="35000"/>
                    </a:prstClr>
                  </a:solidFill>
                  <a:latin typeface="Arial Nova" panose="020B0504020202020204" pitchFamily="34" charset="0"/>
                  <a:ea typeface="Arial Black" charset="0"/>
                  <a:cs typeface="Arial Black" charset="0"/>
                </a:rPr>
                <a:t>4,700+ Accounts </a:t>
              </a:r>
              <a:r>
                <a:rPr lang="en-US" sz="619" kern="1200" dirty="0">
                  <a:solidFill>
                    <a:prstClr val="black">
                      <a:lumMod val="65000"/>
                      <a:lumOff val="35000"/>
                    </a:prstClr>
                  </a:solidFill>
                  <a:latin typeface="Arial Nova Light" panose="020B0304020202020204" pitchFamily="34" charset="0"/>
                </a:rPr>
                <a:t>Provided flexible payment plan options</a:t>
              </a:r>
            </a:p>
          </p:txBody>
        </p:sp>
      </p:grpSp>
      <p:grpSp>
        <p:nvGrpSpPr>
          <p:cNvPr id="31" name="Group 30">
            <a:extLst>
              <a:ext uri="{FF2B5EF4-FFF2-40B4-BE49-F238E27FC236}">
                <a16:creationId xmlns:a16="http://schemas.microsoft.com/office/drawing/2014/main" id="{98CA0CEF-777A-44D3-9309-672710B21CA2}"/>
              </a:ext>
            </a:extLst>
          </p:cNvPr>
          <p:cNvGrpSpPr/>
          <p:nvPr/>
        </p:nvGrpSpPr>
        <p:grpSpPr>
          <a:xfrm>
            <a:off x="5116549" y="4693974"/>
            <a:ext cx="785270" cy="720090"/>
            <a:chOff x="5591418" y="3053223"/>
            <a:chExt cx="1396035" cy="1280160"/>
          </a:xfrm>
        </p:grpSpPr>
        <p:sp>
          <p:nvSpPr>
            <p:cNvPr id="32" name="Rectangle 31">
              <a:extLst>
                <a:ext uri="{FF2B5EF4-FFF2-40B4-BE49-F238E27FC236}">
                  <a16:creationId xmlns:a16="http://schemas.microsoft.com/office/drawing/2014/main" id="{E1994342-50E6-4A83-8EA3-B1643214D57E}"/>
                </a:ext>
              </a:extLst>
            </p:cNvPr>
            <p:cNvSpPr/>
            <p:nvPr/>
          </p:nvSpPr>
          <p:spPr>
            <a:xfrm>
              <a:off x="5606806" y="3053223"/>
              <a:ext cx="1380647" cy="1280160"/>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hangingPunct="1">
                <a:defRPr/>
              </a:pPr>
              <a:endParaRPr lang="en-US" sz="900" kern="1200" dirty="0">
                <a:solidFill>
                  <a:prstClr val="white"/>
                </a:solidFill>
                <a:latin typeface="Calibri"/>
              </a:endParaRPr>
            </a:p>
          </p:txBody>
        </p:sp>
        <p:sp>
          <p:nvSpPr>
            <p:cNvPr id="33" name="Rectangle 32">
              <a:extLst>
                <a:ext uri="{FF2B5EF4-FFF2-40B4-BE49-F238E27FC236}">
                  <a16:creationId xmlns:a16="http://schemas.microsoft.com/office/drawing/2014/main" id="{D8C40F9A-E584-4059-816F-758B9EA225D3}"/>
                </a:ext>
              </a:extLst>
            </p:cNvPr>
            <p:cNvSpPr/>
            <p:nvPr>
              <p:custDataLst>
                <p:tags r:id="rId3"/>
              </p:custDataLst>
            </p:nvPr>
          </p:nvSpPr>
          <p:spPr>
            <a:xfrm>
              <a:off x="5591418" y="3341924"/>
              <a:ext cx="1381728" cy="755702"/>
            </a:xfrm>
            <a:prstGeom prst="rect">
              <a:avLst/>
            </a:prstGeom>
          </p:spPr>
          <p:txBody>
            <a:bodyPr wrap="square" lIns="0" tIns="0" rIns="0" bIns="0" anchor="ctr">
              <a:noAutofit/>
            </a:bodyPr>
            <a:lstStyle/>
            <a:p>
              <a:pPr lvl="1" indent="0" defTabSz="385763" hangingPunct="1">
                <a:lnSpc>
                  <a:spcPct val="90000"/>
                </a:lnSpc>
                <a:buClr>
                  <a:srgbClr val="0C4C8A"/>
                </a:buClr>
                <a:defRPr/>
              </a:pPr>
              <a:r>
                <a:rPr lang="en-US" sz="1125" b="1" kern="1200" spc="-23" dirty="0">
                  <a:solidFill>
                    <a:prstClr val="black">
                      <a:lumMod val="65000"/>
                      <a:lumOff val="35000"/>
                    </a:prstClr>
                  </a:solidFill>
                  <a:latin typeface="Arial Nova" panose="020B0504020202020204" pitchFamily="34" charset="0"/>
                  <a:ea typeface="Arial Black" charset="0"/>
                  <a:cs typeface="Arial Black" charset="0"/>
                </a:rPr>
                <a:t>86% Payment Plans</a:t>
              </a:r>
              <a:endParaRPr lang="en-US" sz="788" b="1" kern="1200" spc="-23" dirty="0">
                <a:solidFill>
                  <a:prstClr val="black">
                    <a:lumMod val="65000"/>
                    <a:lumOff val="35000"/>
                  </a:prstClr>
                </a:solidFill>
                <a:latin typeface="Arial Nova" panose="020B0504020202020204" pitchFamily="34" charset="0"/>
                <a:ea typeface="Arial Black" charset="0"/>
                <a:cs typeface="Arial Black" charset="0"/>
              </a:endParaRPr>
            </a:p>
            <a:p>
              <a:pPr lvl="1" indent="0" defTabSz="385763" hangingPunct="1">
                <a:lnSpc>
                  <a:spcPct val="90000"/>
                </a:lnSpc>
                <a:buClr>
                  <a:srgbClr val="0C4C8A"/>
                </a:buClr>
                <a:defRPr/>
              </a:pPr>
              <a:r>
                <a:rPr lang="en-US" sz="619" kern="1200" dirty="0">
                  <a:solidFill>
                    <a:prstClr val="black">
                      <a:lumMod val="65000"/>
                      <a:lumOff val="35000"/>
                    </a:prstClr>
                  </a:solidFill>
                  <a:latin typeface="Arial Nova Light" panose="020B0304020202020204" pitchFamily="34" charset="0"/>
                </a:rPr>
                <a:t>In compliance</a:t>
              </a:r>
            </a:p>
          </p:txBody>
        </p:sp>
      </p:grpSp>
      <p:sp>
        <p:nvSpPr>
          <p:cNvPr id="34" name="TextBox 33">
            <a:extLst>
              <a:ext uri="{FF2B5EF4-FFF2-40B4-BE49-F238E27FC236}">
                <a16:creationId xmlns:a16="http://schemas.microsoft.com/office/drawing/2014/main" id="{FD263375-05A0-4A83-BFC0-7E36FCD4EE67}"/>
              </a:ext>
            </a:extLst>
          </p:cNvPr>
          <p:cNvSpPr txBox="1"/>
          <p:nvPr/>
        </p:nvSpPr>
        <p:spPr>
          <a:xfrm>
            <a:off x="320304" y="5757095"/>
            <a:ext cx="1364300" cy="369332"/>
          </a:xfrm>
          <a:prstGeom prst="rect">
            <a:avLst/>
          </a:prstGeom>
          <a:noFill/>
        </p:spPr>
        <p:txBody>
          <a:bodyPr wrap="square" rtlCol="0">
            <a:spAutoFit/>
          </a:bodyPr>
          <a:lstStyle/>
          <a:p>
            <a:pPr algn="l" defTabSz="685800" hangingPunct="1"/>
            <a:r>
              <a:rPr lang="en-US" sz="900" kern="1200" dirty="0">
                <a:solidFill>
                  <a:prstClr val="black"/>
                </a:solidFill>
                <a:latin typeface="Calibri" panose="020F0502020204030204"/>
              </a:rPr>
              <a:t>*Over a six-month period.</a:t>
            </a:r>
          </a:p>
        </p:txBody>
      </p:sp>
      <p:cxnSp>
        <p:nvCxnSpPr>
          <p:cNvPr id="35" name="Straight Connector 34">
            <a:extLst>
              <a:ext uri="{FF2B5EF4-FFF2-40B4-BE49-F238E27FC236}">
                <a16:creationId xmlns:a16="http://schemas.microsoft.com/office/drawing/2014/main" id="{2BBB19D6-047F-4769-AFCC-3FA05DDD97FB}"/>
              </a:ext>
            </a:extLst>
          </p:cNvPr>
          <p:cNvCxnSpPr>
            <a:cxnSpLocks/>
          </p:cNvCxnSpPr>
          <p:nvPr/>
        </p:nvCxnSpPr>
        <p:spPr>
          <a:xfrm flipV="1">
            <a:off x="1265552" y="4060937"/>
            <a:ext cx="0" cy="42508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BBB19D6-047F-4769-AFCC-3FA05DDD97FB}"/>
              </a:ext>
            </a:extLst>
          </p:cNvPr>
          <p:cNvCxnSpPr>
            <a:cxnSpLocks/>
          </p:cNvCxnSpPr>
          <p:nvPr/>
        </p:nvCxnSpPr>
        <p:spPr>
          <a:xfrm flipV="1">
            <a:off x="1265552" y="4843140"/>
            <a:ext cx="0" cy="42508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BBB19D6-047F-4769-AFCC-3FA05DDD97FB}"/>
              </a:ext>
            </a:extLst>
          </p:cNvPr>
          <p:cNvCxnSpPr>
            <a:cxnSpLocks/>
          </p:cNvCxnSpPr>
          <p:nvPr/>
        </p:nvCxnSpPr>
        <p:spPr>
          <a:xfrm flipV="1">
            <a:off x="4220259" y="4045329"/>
            <a:ext cx="0" cy="42508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BBB19D6-047F-4769-AFCC-3FA05DDD97FB}"/>
              </a:ext>
            </a:extLst>
          </p:cNvPr>
          <p:cNvCxnSpPr>
            <a:cxnSpLocks/>
          </p:cNvCxnSpPr>
          <p:nvPr/>
        </p:nvCxnSpPr>
        <p:spPr>
          <a:xfrm flipV="1">
            <a:off x="4222052" y="4843140"/>
            <a:ext cx="0" cy="42508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0A017001-9A99-42A0-AD8E-D0DE0987A0FD}"/>
              </a:ext>
            </a:extLst>
          </p:cNvPr>
          <p:cNvSpPr/>
          <p:nvPr/>
        </p:nvSpPr>
        <p:spPr>
          <a:xfrm rot="10800000">
            <a:off x="2111399" y="4737079"/>
            <a:ext cx="54186" cy="660708"/>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hangingPunct="1">
              <a:defRPr/>
            </a:pPr>
            <a:endParaRPr lang="en-US" sz="1013" kern="1200" dirty="0">
              <a:solidFill>
                <a:prstClr val="white"/>
              </a:solidFill>
              <a:latin typeface="Calibri"/>
            </a:endParaRPr>
          </a:p>
        </p:txBody>
      </p:sp>
      <p:sp>
        <p:nvSpPr>
          <p:cNvPr id="40" name="Rectangle 39">
            <a:extLst>
              <a:ext uri="{FF2B5EF4-FFF2-40B4-BE49-F238E27FC236}">
                <a16:creationId xmlns:a16="http://schemas.microsoft.com/office/drawing/2014/main" id="{0A017001-9A99-42A0-AD8E-D0DE0987A0FD}"/>
              </a:ext>
            </a:extLst>
          </p:cNvPr>
          <p:cNvSpPr/>
          <p:nvPr/>
        </p:nvSpPr>
        <p:spPr>
          <a:xfrm rot="10800000">
            <a:off x="5066865" y="4719942"/>
            <a:ext cx="54186" cy="660708"/>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hangingPunct="1">
              <a:defRPr/>
            </a:pPr>
            <a:endParaRPr lang="en-US" sz="1013" kern="1200" dirty="0">
              <a:solidFill>
                <a:prstClr val="white"/>
              </a:solidFill>
              <a:latin typeface="Calibri"/>
            </a:endParaRPr>
          </a:p>
        </p:txBody>
      </p:sp>
      <p:graphicFrame>
        <p:nvGraphicFramePr>
          <p:cNvPr id="41" name="Table 11">
            <a:extLst>
              <a:ext uri="{FF2B5EF4-FFF2-40B4-BE49-F238E27FC236}">
                <a16:creationId xmlns:a16="http://schemas.microsoft.com/office/drawing/2014/main" id="{09E3AB61-5E2B-4C6A-A244-2F3090AD0C21}"/>
              </a:ext>
            </a:extLst>
          </p:cNvPr>
          <p:cNvGraphicFramePr>
            <a:graphicFrameLocks noGrp="1"/>
          </p:cNvGraphicFramePr>
          <p:nvPr/>
        </p:nvGraphicFramePr>
        <p:xfrm>
          <a:off x="6093302" y="3938144"/>
          <a:ext cx="3377818" cy="2354581"/>
        </p:xfrm>
        <a:graphic>
          <a:graphicData uri="http://schemas.openxmlformats.org/drawingml/2006/table">
            <a:tbl>
              <a:tblPr firstRow="1" bandRow="1">
                <a:tableStyleId>{2D5ABB26-0587-4C30-8999-92F81FD0307C}</a:tableStyleId>
              </a:tblPr>
              <a:tblGrid>
                <a:gridCol w="1170632">
                  <a:extLst>
                    <a:ext uri="{9D8B030D-6E8A-4147-A177-3AD203B41FA5}">
                      <a16:colId xmlns:a16="http://schemas.microsoft.com/office/drawing/2014/main" val="3339544762"/>
                    </a:ext>
                  </a:extLst>
                </a:gridCol>
                <a:gridCol w="1754734">
                  <a:extLst>
                    <a:ext uri="{9D8B030D-6E8A-4147-A177-3AD203B41FA5}">
                      <a16:colId xmlns:a16="http://schemas.microsoft.com/office/drawing/2014/main" val="2394308320"/>
                    </a:ext>
                  </a:extLst>
                </a:gridCol>
                <a:gridCol w="452452">
                  <a:extLst>
                    <a:ext uri="{9D8B030D-6E8A-4147-A177-3AD203B41FA5}">
                      <a16:colId xmlns:a16="http://schemas.microsoft.com/office/drawing/2014/main" val="3129796022"/>
                    </a:ext>
                  </a:extLst>
                </a:gridCol>
              </a:tblGrid>
              <a:tr h="754380">
                <a:tc>
                  <a:txBody>
                    <a:bodyPr/>
                    <a:lstStyle/>
                    <a:p>
                      <a:pPr marL="0" algn="r" defTabSz="685800" rtl="0" eaLnBrk="1" latinLnBrk="0" hangingPunct="1"/>
                      <a:r>
                        <a:rPr lang="en-US" sz="700" b="1" kern="1200" spc="-30" dirty="0">
                          <a:solidFill>
                            <a:schemeClr val="tx1">
                              <a:lumMod val="65000"/>
                              <a:lumOff val="35000"/>
                            </a:schemeClr>
                          </a:solidFill>
                          <a:latin typeface="Arial Nova" panose="020B0504020202020204" pitchFamily="34" charset="0"/>
                          <a:ea typeface="+mn-ea"/>
                          <a:cs typeface="+mn-cs"/>
                        </a:rPr>
                        <a:t>+</a:t>
                      </a:r>
                      <a:r>
                        <a:rPr lang="en-US" sz="1100" b="1" kern="1200" spc="-30" dirty="0">
                          <a:solidFill>
                            <a:schemeClr val="tx1">
                              <a:lumMod val="65000"/>
                              <a:lumOff val="35000"/>
                            </a:schemeClr>
                          </a:solidFill>
                          <a:latin typeface="Arial Nova" panose="020B0504020202020204" pitchFamily="34" charset="0"/>
                          <a:ea typeface="+mn-ea"/>
                          <a:cs typeface="+mn-cs"/>
                        </a:rPr>
                        <a:t>Suspension Notice – Civil Traffic</a:t>
                      </a:r>
                      <a:r>
                        <a:rPr lang="en-US" sz="1100" b="1" kern="1200" spc="-30" baseline="0" dirty="0">
                          <a:solidFill>
                            <a:schemeClr val="tx1">
                              <a:lumMod val="65000"/>
                              <a:lumOff val="35000"/>
                            </a:schemeClr>
                          </a:solidFill>
                          <a:latin typeface="Arial Nova" panose="020B0504020202020204" pitchFamily="34" charset="0"/>
                          <a:ea typeface="+mn-ea"/>
                          <a:cs typeface="+mn-cs"/>
                        </a:rPr>
                        <a:t> and Infractions</a:t>
                      </a:r>
                      <a:endParaRPr lang="en-US" sz="1100" b="1" kern="1200" spc="-30" dirty="0">
                        <a:solidFill>
                          <a:schemeClr val="tx1">
                            <a:lumMod val="65000"/>
                            <a:lumOff val="35000"/>
                          </a:schemeClr>
                        </a:solidFill>
                        <a:latin typeface="Arial Nova" panose="020B0504020202020204" pitchFamily="34" charset="0"/>
                        <a:ea typeface="+mn-ea"/>
                        <a:cs typeface="+mn-cs"/>
                      </a:endParaRPr>
                    </a:p>
                  </a:txBody>
                  <a:tcPr marL="68580" marR="68580" marT="34290" marB="34290" anchor="ctr"/>
                </a:tc>
                <a:tc>
                  <a:txBody>
                    <a:bodyPr/>
                    <a:lstStyle/>
                    <a:p>
                      <a:endParaRPr lang="en-US" sz="900" kern="1200" dirty="0">
                        <a:solidFill>
                          <a:schemeClr val="tx1">
                            <a:lumMod val="65000"/>
                            <a:lumOff val="35000"/>
                          </a:schemeClr>
                        </a:solidFill>
                        <a:latin typeface="Arial Nova Light" panose="020B0304020202020204" pitchFamily="34" charset="0"/>
                        <a:ea typeface="+mn-ea"/>
                        <a:cs typeface="Arial" panose="020B0604020202020204" pitchFamily="34" charset="0"/>
                      </a:endParaRPr>
                    </a:p>
                  </a:txBody>
                  <a:tcPr marL="68580" marR="68580" marT="34290" marB="34290" anchor="ctr"/>
                </a:tc>
                <a:tc>
                  <a:txBody>
                    <a:bodyPr/>
                    <a:lstStyle/>
                    <a:p>
                      <a:endParaRPr lang="en-US" sz="800" kern="1200" dirty="0">
                        <a:solidFill>
                          <a:schemeClr val="tx1">
                            <a:lumMod val="50000"/>
                            <a:lumOff val="50000"/>
                          </a:schemeClr>
                        </a:solidFill>
                        <a:latin typeface="Arial Nova Light" panose="020B0304020202020204" pitchFamily="34" charset="0"/>
                        <a:ea typeface="+mn-ea"/>
                        <a:cs typeface="Arial" panose="020B0604020202020204" pitchFamily="34" charset="0"/>
                      </a:endParaRPr>
                    </a:p>
                  </a:txBody>
                  <a:tcPr marL="68580" marR="68580" marT="34290" marB="34290" anchor="ctr">
                    <a:noFill/>
                  </a:tcPr>
                </a:tc>
                <a:extLst>
                  <a:ext uri="{0D108BD9-81ED-4DB2-BD59-A6C34878D82A}">
                    <a16:rowId xmlns:a16="http://schemas.microsoft.com/office/drawing/2014/main" val="4030025771"/>
                  </a:ext>
                </a:extLst>
              </a:tr>
              <a:tr h="814388">
                <a:tc>
                  <a:txBody>
                    <a:bodyPr/>
                    <a:lstStyle/>
                    <a:p>
                      <a:pPr marL="0" algn="r" defTabSz="685800" rtl="0" eaLnBrk="1" latinLnBrk="0" hangingPunct="1"/>
                      <a:r>
                        <a:rPr lang="en-US" sz="700" b="1" kern="1200" spc="-30" dirty="0">
                          <a:solidFill>
                            <a:schemeClr val="tx1">
                              <a:lumMod val="65000"/>
                              <a:lumOff val="35000"/>
                            </a:schemeClr>
                          </a:solidFill>
                          <a:latin typeface="Arial Nova" panose="020B0504020202020204" pitchFamily="34" charset="0"/>
                          <a:ea typeface="+mn-ea"/>
                          <a:cs typeface="+mn-cs"/>
                        </a:rPr>
                        <a:t>+</a:t>
                      </a:r>
                      <a:r>
                        <a:rPr lang="en-US" sz="1100" b="1" kern="1200" spc="-30" dirty="0">
                          <a:solidFill>
                            <a:schemeClr val="tx1">
                              <a:lumMod val="65000"/>
                              <a:lumOff val="35000"/>
                            </a:schemeClr>
                          </a:solidFill>
                          <a:latin typeface="Arial Nova" panose="020B0504020202020204" pitchFamily="34" charset="0"/>
                          <a:ea typeface="+mn-ea"/>
                          <a:cs typeface="+mn-cs"/>
                        </a:rPr>
                        <a:t>Failure to Enter into a Payment Plan</a:t>
                      </a:r>
                    </a:p>
                  </a:txBody>
                  <a:tcPr marL="68580" marR="68580" marT="34290" marB="34290" anchor="ctr"/>
                </a:tc>
                <a:tc>
                  <a:txBody>
                    <a:bodyPr/>
                    <a:lstStyle/>
                    <a:p>
                      <a:endParaRPr lang="en-US" sz="900" kern="1200" dirty="0">
                        <a:solidFill>
                          <a:schemeClr val="tx1">
                            <a:lumMod val="65000"/>
                            <a:lumOff val="35000"/>
                          </a:schemeClr>
                        </a:solidFill>
                        <a:latin typeface="Arial Nova Light" panose="020B0304020202020204" pitchFamily="34" charset="0"/>
                        <a:ea typeface="+mn-ea"/>
                        <a:cs typeface="Arial" panose="020B0604020202020204" pitchFamily="34" charset="0"/>
                      </a:endParaRPr>
                    </a:p>
                  </a:txBody>
                  <a:tcPr marL="68580" marR="68580" marT="34290" marB="34290" anchor="ctr"/>
                </a:tc>
                <a:tc>
                  <a:txBody>
                    <a:bodyPr/>
                    <a:lstStyle/>
                    <a:p>
                      <a:endParaRPr lang="en-US" sz="800" kern="1200" dirty="0">
                        <a:solidFill>
                          <a:schemeClr val="tx1">
                            <a:lumMod val="50000"/>
                            <a:lumOff val="50000"/>
                          </a:schemeClr>
                        </a:solidFill>
                        <a:latin typeface="Arial Nova Light" panose="020B0304020202020204" pitchFamily="34" charset="0"/>
                        <a:ea typeface="+mn-ea"/>
                        <a:cs typeface="Arial" panose="020B0604020202020204" pitchFamily="34" charset="0"/>
                      </a:endParaRPr>
                    </a:p>
                  </a:txBody>
                  <a:tcPr marL="68580" marR="68580" marT="34290" marB="34290" anchor="ctr">
                    <a:noFill/>
                  </a:tcPr>
                </a:tc>
                <a:extLst>
                  <a:ext uri="{0D108BD9-81ED-4DB2-BD59-A6C34878D82A}">
                    <a16:rowId xmlns:a16="http://schemas.microsoft.com/office/drawing/2014/main" val="3118893729"/>
                  </a:ext>
                </a:extLst>
              </a:tr>
              <a:tr h="785813">
                <a:tc>
                  <a:txBody>
                    <a:bodyPr/>
                    <a:lstStyle/>
                    <a:p>
                      <a:pPr marL="0" algn="r" defTabSz="685800" rtl="0" eaLnBrk="1" latinLnBrk="0" hangingPunct="1"/>
                      <a:endParaRPr lang="en-US" sz="1100" b="1" kern="1200" spc="-30" dirty="0">
                        <a:solidFill>
                          <a:schemeClr val="tx1">
                            <a:lumMod val="65000"/>
                            <a:lumOff val="35000"/>
                          </a:schemeClr>
                        </a:solidFill>
                        <a:latin typeface="Arial Nova" panose="020B0504020202020204" pitchFamily="34" charset="0"/>
                        <a:ea typeface="+mn-ea"/>
                        <a:cs typeface="+mn-cs"/>
                      </a:endParaRPr>
                    </a:p>
                  </a:txBody>
                  <a:tcPr marL="68580" marR="68580" marT="34290" marB="34290" anchor="ctr"/>
                </a:tc>
                <a:tc>
                  <a:txBody>
                    <a:bodyPr/>
                    <a:lstStyle/>
                    <a:p>
                      <a:endParaRPr lang="en-US" sz="900" kern="1200" dirty="0">
                        <a:solidFill>
                          <a:schemeClr val="tx1">
                            <a:lumMod val="65000"/>
                            <a:lumOff val="35000"/>
                          </a:schemeClr>
                        </a:solidFill>
                        <a:latin typeface="Arial Nova Light" panose="020B0304020202020204" pitchFamily="34" charset="0"/>
                        <a:ea typeface="+mn-ea"/>
                        <a:cs typeface="Arial" panose="020B0604020202020204" pitchFamily="34" charset="0"/>
                      </a:endParaRPr>
                    </a:p>
                  </a:txBody>
                  <a:tcPr marL="68580" marR="68580" marT="34290" marB="34290" anchor="ctr"/>
                </a:tc>
                <a:tc>
                  <a:txBody>
                    <a:bodyPr/>
                    <a:lstStyle/>
                    <a:p>
                      <a:endParaRPr lang="en-US" sz="800" kern="1200" dirty="0">
                        <a:solidFill>
                          <a:schemeClr val="tx1">
                            <a:lumMod val="50000"/>
                            <a:lumOff val="50000"/>
                          </a:schemeClr>
                        </a:solidFill>
                        <a:latin typeface="Arial Nova Light" panose="020B0304020202020204" pitchFamily="34" charset="0"/>
                        <a:ea typeface="+mn-ea"/>
                        <a:cs typeface="Arial" panose="020B0604020202020204" pitchFamily="34" charset="0"/>
                      </a:endParaRPr>
                    </a:p>
                  </a:txBody>
                  <a:tcPr marL="68580" marR="68580" marT="34290" marB="34290" anchor="ctr">
                    <a:noFill/>
                  </a:tcPr>
                </a:tc>
                <a:extLst>
                  <a:ext uri="{0D108BD9-81ED-4DB2-BD59-A6C34878D82A}">
                    <a16:rowId xmlns:a16="http://schemas.microsoft.com/office/drawing/2014/main" val="3466726608"/>
                  </a:ext>
                </a:extLst>
              </a:tr>
            </a:tbl>
          </a:graphicData>
        </a:graphic>
      </p:graphicFrame>
      <p:grpSp>
        <p:nvGrpSpPr>
          <p:cNvPr id="42" name="Group 41">
            <a:extLst>
              <a:ext uri="{FF2B5EF4-FFF2-40B4-BE49-F238E27FC236}">
                <a16:creationId xmlns:a16="http://schemas.microsoft.com/office/drawing/2014/main" id="{14C4DB88-0DA9-4182-BDB2-1F44FD6875E3}"/>
              </a:ext>
            </a:extLst>
          </p:cNvPr>
          <p:cNvGrpSpPr/>
          <p:nvPr/>
        </p:nvGrpSpPr>
        <p:grpSpPr>
          <a:xfrm>
            <a:off x="7350781" y="3915545"/>
            <a:ext cx="784662" cy="720090"/>
            <a:chOff x="1171542" y="4430144"/>
            <a:chExt cx="1394954" cy="1280160"/>
          </a:xfrm>
        </p:grpSpPr>
        <p:sp>
          <p:nvSpPr>
            <p:cNvPr id="43" name="Rectangle 42">
              <a:extLst>
                <a:ext uri="{FF2B5EF4-FFF2-40B4-BE49-F238E27FC236}">
                  <a16:creationId xmlns:a16="http://schemas.microsoft.com/office/drawing/2014/main" id="{FBCEA0AA-F21D-47E6-93B5-126466170E2A}"/>
                </a:ext>
              </a:extLst>
            </p:cNvPr>
            <p:cNvSpPr/>
            <p:nvPr/>
          </p:nvSpPr>
          <p:spPr>
            <a:xfrm>
              <a:off x="1185849" y="4430144"/>
              <a:ext cx="1380647" cy="1280160"/>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hangingPunct="1">
                <a:defRPr/>
              </a:pPr>
              <a:endParaRPr lang="en-US" sz="900" kern="1200" dirty="0">
                <a:solidFill>
                  <a:prstClr val="white"/>
                </a:solidFill>
                <a:latin typeface="Calibri"/>
              </a:endParaRPr>
            </a:p>
          </p:txBody>
        </p:sp>
        <p:sp>
          <p:nvSpPr>
            <p:cNvPr id="44" name="Rectangle 43">
              <a:extLst>
                <a:ext uri="{FF2B5EF4-FFF2-40B4-BE49-F238E27FC236}">
                  <a16:creationId xmlns:a16="http://schemas.microsoft.com/office/drawing/2014/main" id="{7F46E84C-39C8-4F48-8D25-D94651826CA8}"/>
                </a:ext>
              </a:extLst>
            </p:cNvPr>
            <p:cNvSpPr/>
            <p:nvPr>
              <p:custDataLst>
                <p:tags r:id="rId2"/>
              </p:custDataLst>
            </p:nvPr>
          </p:nvSpPr>
          <p:spPr>
            <a:xfrm>
              <a:off x="1171542" y="4718230"/>
              <a:ext cx="1381728" cy="755702"/>
            </a:xfrm>
            <a:prstGeom prst="rect">
              <a:avLst/>
            </a:prstGeom>
          </p:spPr>
          <p:txBody>
            <a:bodyPr wrap="square" lIns="0" tIns="0" rIns="0" bIns="0" anchor="ctr">
              <a:noAutofit/>
            </a:bodyPr>
            <a:lstStyle/>
            <a:p>
              <a:pPr lvl="1" indent="0" defTabSz="385763" hangingPunct="1">
                <a:lnSpc>
                  <a:spcPct val="90000"/>
                </a:lnSpc>
                <a:buClr>
                  <a:srgbClr val="0C4C8A"/>
                </a:buClr>
                <a:defRPr/>
              </a:pPr>
              <a:r>
                <a:rPr lang="en-US" sz="1125" b="1" kern="1200" spc="-23" dirty="0">
                  <a:solidFill>
                    <a:prstClr val="black">
                      <a:lumMod val="65000"/>
                      <a:lumOff val="35000"/>
                    </a:prstClr>
                  </a:solidFill>
                  <a:latin typeface="Arial Nova" panose="020B0504020202020204" pitchFamily="34" charset="0"/>
                  <a:ea typeface="Arial Black" charset="0"/>
                  <a:cs typeface="Arial Black" charset="0"/>
                </a:rPr>
                <a:t>Down 8.6%</a:t>
              </a:r>
              <a:endParaRPr lang="en-US" sz="788" b="1" kern="1200" spc="-23" dirty="0">
                <a:solidFill>
                  <a:prstClr val="black">
                    <a:lumMod val="65000"/>
                    <a:lumOff val="35000"/>
                  </a:prstClr>
                </a:solidFill>
                <a:latin typeface="Arial Nova" panose="020B0504020202020204" pitchFamily="34" charset="0"/>
                <a:ea typeface="Arial Black" charset="0"/>
                <a:cs typeface="Arial Black" charset="0"/>
              </a:endParaRPr>
            </a:p>
          </p:txBody>
        </p:sp>
      </p:grpSp>
      <p:grpSp>
        <p:nvGrpSpPr>
          <p:cNvPr id="45" name="Group 44">
            <a:extLst>
              <a:ext uri="{FF2B5EF4-FFF2-40B4-BE49-F238E27FC236}">
                <a16:creationId xmlns:a16="http://schemas.microsoft.com/office/drawing/2014/main" id="{98CA0CEF-777A-44D3-9309-672710B21CA2}"/>
              </a:ext>
            </a:extLst>
          </p:cNvPr>
          <p:cNvGrpSpPr/>
          <p:nvPr/>
        </p:nvGrpSpPr>
        <p:grpSpPr>
          <a:xfrm>
            <a:off x="7350589" y="4683932"/>
            <a:ext cx="785270" cy="720090"/>
            <a:chOff x="5591418" y="3053223"/>
            <a:chExt cx="1396035" cy="1280160"/>
          </a:xfrm>
        </p:grpSpPr>
        <p:sp>
          <p:nvSpPr>
            <p:cNvPr id="46" name="Rectangle 45">
              <a:extLst>
                <a:ext uri="{FF2B5EF4-FFF2-40B4-BE49-F238E27FC236}">
                  <a16:creationId xmlns:a16="http://schemas.microsoft.com/office/drawing/2014/main" id="{E1994342-50E6-4A83-8EA3-B1643214D57E}"/>
                </a:ext>
              </a:extLst>
            </p:cNvPr>
            <p:cNvSpPr/>
            <p:nvPr/>
          </p:nvSpPr>
          <p:spPr>
            <a:xfrm>
              <a:off x="5606806" y="3053223"/>
              <a:ext cx="1380647" cy="1280160"/>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hangingPunct="1">
                <a:defRPr/>
              </a:pPr>
              <a:endParaRPr lang="en-US" sz="900" kern="1200" dirty="0">
                <a:solidFill>
                  <a:prstClr val="white"/>
                </a:solidFill>
                <a:latin typeface="Calibri"/>
              </a:endParaRPr>
            </a:p>
          </p:txBody>
        </p:sp>
        <p:sp>
          <p:nvSpPr>
            <p:cNvPr id="47" name="Rectangle 46">
              <a:extLst>
                <a:ext uri="{FF2B5EF4-FFF2-40B4-BE49-F238E27FC236}">
                  <a16:creationId xmlns:a16="http://schemas.microsoft.com/office/drawing/2014/main" id="{D8C40F9A-E584-4059-816F-758B9EA225D3}"/>
                </a:ext>
              </a:extLst>
            </p:cNvPr>
            <p:cNvSpPr/>
            <p:nvPr>
              <p:custDataLst>
                <p:tags r:id="rId1"/>
              </p:custDataLst>
            </p:nvPr>
          </p:nvSpPr>
          <p:spPr>
            <a:xfrm>
              <a:off x="5591418" y="3341924"/>
              <a:ext cx="1381728" cy="755702"/>
            </a:xfrm>
            <a:prstGeom prst="rect">
              <a:avLst/>
            </a:prstGeom>
          </p:spPr>
          <p:txBody>
            <a:bodyPr wrap="square" lIns="0" tIns="0" rIns="0" bIns="0" anchor="ctr">
              <a:noAutofit/>
            </a:bodyPr>
            <a:lstStyle/>
            <a:p>
              <a:pPr lvl="1" indent="0" defTabSz="385763" hangingPunct="1">
                <a:lnSpc>
                  <a:spcPct val="90000"/>
                </a:lnSpc>
                <a:buClr>
                  <a:srgbClr val="0C4C8A"/>
                </a:buClr>
                <a:defRPr/>
              </a:pPr>
              <a:r>
                <a:rPr lang="en-US" sz="1125" b="1" kern="1200" spc="-23" dirty="0">
                  <a:solidFill>
                    <a:prstClr val="black">
                      <a:lumMod val="65000"/>
                      <a:lumOff val="35000"/>
                    </a:prstClr>
                  </a:solidFill>
                  <a:latin typeface="Arial Nova" panose="020B0504020202020204" pitchFamily="34" charset="0"/>
                  <a:ea typeface="Arial Black" charset="0"/>
                  <a:cs typeface="Arial Black" charset="0"/>
                </a:rPr>
                <a:t>Down 44.3%</a:t>
              </a:r>
              <a:endParaRPr lang="en-US" sz="788" b="1" kern="1200" spc="-23" dirty="0">
                <a:solidFill>
                  <a:prstClr val="black">
                    <a:lumMod val="65000"/>
                    <a:lumOff val="35000"/>
                  </a:prstClr>
                </a:solidFill>
                <a:latin typeface="Arial Nova" panose="020B0504020202020204" pitchFamily="34" charset="0"/>
                <a:ea typeface="Arial Black" charset="0"/>
                <a:cs typeface="Arial Black" charset="0"/>
              </a:endParaRPr>
            </a:p>
          </p:txBody>
        </p:sp>
      </p:grpSp>
      <p:cxnSp>
        <p:nvCxnSpPr>
          <p:cNvPr id="48" name="Straight Connector 47">
            <a:extLst>
              <a:ext uri="{FF2B5EF4-FFF2-40B4-BE49-F238E27FC236}">
                <a16:creationId xmlns:a16="http://schemas.microsoft.com/office/drawing/2014/main" id="{2BBB19D6-047F-4769-AFCC-3FA05DDD97FB}"/>
              </a:ext>
            </a:extLst>
          </p:cNvPr>
          <p:cNvCxnSpPr>
            <a:cxnSpLocks/>
          </p:cNvCxnSpPr>
          <p:nvPr/>
        </p:nvCxnSpPr>
        <p:spPr>
          <a:xfrm flipV="1">
            <a:off x="7289726" y="4066112"/>
            <a:ext cx="0" cy="42508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D263375-05A0-4A83-BFC0-7E36FCD4EE67}"/>
              </a:ext>
            </a:extLst>
          </p:cNvPr>
          <p:cNvSpPr txBox="1"/>
          <p:nvPr/>
        </p:nvSpPr>
        <p:spPr>
          <a:xfrm>
            <a:off x="7273882" y="5752937"/>
            <a:ext cx="1364300" cy="230832"/>
          </a:xfrm>
          <a:prstGeom prst="rect">
            <a:avLst/>
          </a:prstGeom>
          <a:noFill/>
        </p:spPr>
        <p:txBody>
          <a:bodyPr wrap="square" rtlCol="0">
            <a:spAutoFit/>
          </a:bodyPr>
          <a:lstStyle/>
          <a:p>
            <a:pPr algn="l" defTabSz="685800" hangingPunct="1"/>
            <a:r>
              <a:rPr lang="en-US" sz="900" kern="1200" dirty="0">
                <a:solidFill>
                  <a:prstClr val="black"/>
                </a:solidFill>
                <a:latin typeface="Calibri" panose="020F0502020204030204"/>
              </a:rPr>
              <a:t>+FY2019 vs FY2021.</a:t>
            </a:r>
          </a:p>
        </p:txBody>
      </p:sp>
      <p:cxnSp>
        <p:nvCxnSpPr>
          <p:cNvPr id="50" name="Straight Connector 49">
            <a:extLst>
              <a:ext uri="{FF2B5EF4-FFF2-40B4-BE49-F238E27FC236}">
                <a16:creationId xmlns:a16="http://schemas.microsoft.com/office/drawing/2014/main" id="{2BBB19D6-047F-4769-AFCC-3FA05DDD97FB}"/>
              </a:ext>
            </a:extLst>
          </p:cNvPr>
          <p:cNvCxnSpPr>
            <a:cxnSpLocks/>
          </p:cNvCxnSpPr>
          <p:nvPr/>
        </p:nvCxnSpPr>
        <p:spPr>
          <a:xfrm flipV="1">
            <a:off x="7285568" y="4872445"/>
            <a:ext cx="0" cy="42508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163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Cost Savings &amp; Efficiencies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5733" y="1194858"/>
            <a:ext cx="916523" cy="866644"/>
          </a:xfrm>
        </p:spPr>
      </p:pic>
      <p:sp>
        <p:nvSpPr>
          <p:cNvPr id="10" name="Content Placeholder 4"/>
          <p:cNvSpPr>
            <a:spLocks noGrp="1"/>
          </p:cNvSpPr>
          <p:nvPr/>
        </p:nvSpPr>
        <p:spPr>
          <a:xfrm>
            <a:off x="2628900" y="1797248"/>
            <a:ext cx="38862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endParaRPr lang="en-US" sz="1650" dirty="0">
              <a:solidFill>
                <a:prstClr val="black"/>
              </a:solidFill>
            </a:endParaRPr>
          </a:p>
        </p:txBody>
      </p:sp>
      <p:sp>
        <p:nvSpPr>
          <p:cNvPr id="11" name="TextBox 10"/>
          <p:cNvSpPr txBox="1"/>
          <p:nvPr/>
        </p:nvSpPr>
        <p:spPr>
          <a:xfrm>
            <a:off x="628650" y="2328349"/>
            <a:ext cx="8006195" cy="4962897"/>
          </a:xfrm>
          <a:prstGeom prst="rect">
            <a:avLst/>
          </a:prstGeom>
          <a:noFill/>
        </p:spPr>
        <p:txBody>
          <a:bodyPr wrap="square" rtlCol="0">
            <a:spAutoFit/>
          </a:bodyPr>
          <a:lstStyle/>
          <a:p>
            <a:pPr marL="214313" indent="-214313" algn="l" defTabSz="685800" hangingPunct="1">
              <a:buFont typeface="Arial" panose="020B0604020202020204" pitchFamily="34" charset="0"/>
              <a:buChar char="•"/>
            </a:pPr>
            <a:r>
              <a:rPr lang="en-US" sz="1650" kern="1200" dirty="0">
                <a:solidFill>
                  <a:srgbClr val="E7E6E6">
                    <a:lumMod val="25000"/>
                  </a:srgbClr>
                </a:solidFill>
                <a:latin typeface="Arial" panose="020B0604020202020204" pitchFamily="34" charset="0"/>
                <a:cs typeface="Arial" panose="020B0604020202020204" pitchFamily="34" charset="0"/>
              </a:rPr>
              <a:t>Converting customer outreach from a manual Clerk-driven process to an automated process using RevQ+ has enabled the Clerk and Comptroller to save approximately $92,000 annually in labor and hard costs.</a:t>
            </a:r>
          </a:p>
          <a:p>
            <a:pPr marL="214313" indent="-214313" algn="l" defTabSz="685800" hangingPunct="1">
              <a:buFont typeface="Arial" panose="020B0604020202020204" pitchFamily="34" charset="0"/>
              <a:buChar char="•"/>
            </a:pPr>
            <a:endParaRPr lang="en-US" sz="900" kern="1200" dirty="0">
              <a:solidFill>
                <a:srgbClr val="E7E6E6">
                  <a:lumMod val="25000"/>
                </a:srgbClr>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r>
              <a:rPr lang="en-US" sz="1650" kern="1200" dirty="0">
                <a:solidFill>
                  <a:srgbClr val="E7E6E6">
                    <a:lumMod val="25000"/>
                  </a:srgbClr>
                </a:solidFill>
                <a:latin typeface="Arial" panose="020B0604020202020204" pitchFamily="34" charset="0"/>
                <a:cs typeface="Arial" panose="020B0604020202020204" pitchFamily="34" charset="0"/>
              </a:rPr>
              <a:t>RevQ+ is a subscription model solution that is budget-neutral and requires no outlay of capital or payment for ongoing expenses.</a:t>
            </a:r>
          </a:p>
          <a:p>
            <a:pPr marL="214313" indent="-214313" algn="l" defTabSz="685800" hangingPunct="1">
              <a:buFont typeface="Arial" panose="020B0604020202020204" pitchFamily="34" charset="0"/>
              <a:buChar char="•"/>
            </a:pPr>
            <a:endParaRPr lang="en-US" sz="900" kern="1200" dirty="0">
              <a:solidFill>
                <a:srgbClr val="E7E6E6">
                  <a:lumMod val="25000"/>
                </a:srgbClr>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r>
              <a:rPr lang="en-US" sz="1650" kern="1200" dirty="0">
                <a:solidFill>
                  <a:srgbClr val="E7E6E6">
                    <a:lumMod val="25000"/>
                  </a:srgbClr>
                </a:solidFill>
                <a:latin typeface="Arial" panose="020B0604020202020204" pitchFamily="34" charset="0"/>
                <a:cs typeface="Arial" panose="020B0604020202020204" pitchFamily="34" charset="0"/>
              </a:rPr>
              <a:t>Efficiencies in reporting has led to reduced labor costs to analyze the business.</a:t>
            </a:r>
          </a:p>
          <a:p>
            <a:pPr marL="214313" indent="-214313" algn="l" defTabSz="685800" hangingPunct="1">
              <a:buFont typeface="Arial" panose="020B0604020202020204" pitchFamily="34" charset="0"/>
              <a:buChar char="•"/>
            </a:pPr>
            <a:endParaRPr lang="en-US" sz="900" kern="1200" dirty="0">
              <a:solidFill>
                <a:srgbClr val="E7E6E6">
                  <a:lumMod val="25000"/>
                </a:srgbClr>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r>
              <a:rPr lang="en-US" sz="1650" kern="1200" dirty="0">
                <a:solidFill>
                  <a:srgbClr val="E7E6E6">
                    <a:lumMod val="25000"/>
                  </a:srgbClr>
                </a:solidFill>
                <a:latin typeface="Arial" panose="020B0604020202020204" pitchFamily="34" charset="0"/>
                <a:cs typeface="Arial" panose="020B0604020202020204" pitchFamily="34" charset="0"/>
              </a:rPr>
              <a:t>Customers have even more opportunity to learn when payments are due and numerous payment options to fulfill their court obligations, which has led to an increase in revenue recovery.</a:t>
            </a:r>
          </a:p>
          <a:p>
            <a:pPr marL="214313" indent="-214313" algn="l" defTabSz="685800" hangingPunct="1">
              <a:buFont typeface="Arial" panose="020B0604020202020204" pitchFamily="34" charset="0"/>
              <a:buChar char="•"/>
            </a:pPr>
            <a:endParaRPr lang="en-US" sz="900" kern="1200" dirty="0">
              <a:solidFill>
                <a:srgbClr val="E7E6E6">
                  <a:lumMod val="25000"/>
                </a:srgbClr>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r>
              <a:rPr lang="en-US" sz="1650" kern="1200" dirty="0">
                <a:solidFill>
                  <a:srgbClr val="E7E6E6">
                    <a:lumMod val="25000"/>
                  </a:srgbClr>
                </a:solidFill>
                <a:latin typeface="Arial" panose="020B0604020202020204" pitchFamily="34" charset="0"/>
                <a:cs typeface="Arial" panose="020B0604020202020204" pitchFamily="34" charset="0"/>
              </a:rPr>
              <a:t>Greater compliance means less risk and reduced time for staff time to manage D6s, failure </a:t>
            </a:r>
            <a:r>
              <a:rPr lang="en-US" sz="1650" kern="1200">
                <a:solidFill>
                  <a:srgbClr val="E7E6E6">
                    <a:lumMod val="25000"/>
                  </a:srgbClr>
                </a:solidFill>
                <a:latin typeface="Arial" panose="020B0604020202020204" pitchFamily="34" charset="0"/>
                <a:cs typeface="Arial" panose="020B0604020202020204" pitchFamily="34" charset="0"/>
              </a:rPr>
              <a:t>to appear, and </a:t>
            </a:r>
            <a:r>
              <a:rPr lang="en-US" sz="1650" kern="1200" dirty="0">
                <a:solidFill>
                  <a:srgbClr val="E7E6E6">
                    <a:lumMod val="25000"/>
                  </a:srgbClr>
                </a:solidFill>
                <a:latin typeface="Arial" panose="020B0604020202020204" pitchFamily="34" charset="0"/>
                <a:cs typeface="Arial" panose="020B0604020202020204" pitchFamily="34" charset="0"/>
              </a:rPr>
              <a:t>other non-compliance processing.</a:t>
            </a: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marL="214313" indent="-214313" algn="l" defTabSz="685800" hangingPunct="1">
              <a:buFont typeface="Arial" panose="020B0604020202020204" pitchFamily="34" charset="0"/>
              <a:buChar char="•"/>
            </a:pPr>
            <a:endParaRPr lang="en-US" sz="1650" kern="1200" dirty="0">
              <a:solidFill>
                <a:prstClr val="black"/>
              </a:solidFill>
              <a:latin typeface="Arial" panose="020B0604020202020204" pitchFamily="34" charset="0"/>
              <a:cs typeface="Arial" panose="020B0604020202020204" pitchFamily="34" charset="0"/>
            </a:endParaRPr>
          </a:p>
          <a:p>
            <a:pPr algn="l" defTabSz="685800" hangingPunct="1"/>
            <a:endParaRPr lang="en-US" sz="1650" kern="12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628650" y="2092454"/>
            <a:ext cx="7886700" cy="52280"/>
          </a:xfrm>
          <a:prstGeom prst="rect">
            <a:avLst/>
          </a:prstGeom>
          <a:solidFill>
            <a:srgbClr val="B202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dirty="0">
              <a:solidFill>
                <a:prstClr val="white"/>
              </a:solidFill>
              <a:latin typeface="Calibri" panose="020F0502020204030204"/>
            </a:endParaRPr>
          </a:p>
        </p:txBody>
      </p:sp>
    </p:spTree>
    <p:extLst>
      <p:ext uri="{BB962C8B-B14F-4D97-AF65-F5344CB8AC3E}">
        <p14:creationId xmlns:p14="http://schemas.microsoft.com/office/powerpoint/2010/main" val="1700325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1974-7AF4-41A2-8549-0FEF814F75E3}"/>
              </a:ext>
            </a:extLst>
          </p:cNvPr>
          <p:cNvSpPr>
            <a:spLocks noGrp="1"/>
          </p:cNvSpPr>
          <p:nvPr>
            <p:ph type="title"/>
          </p:nvPr>
        </p:nvSpPr>
        <p:spPr>
          <a:xfrm>
            <a:off x="457200" y="2500009"/>
            <a:ext cx="8239328" cy="2752927"/>
          </a:xfrm>
          <a:noFill/>
        </p:spPr>
        <p:txBody>
          <a:bodyPr anchor="t" anchorCtr="0">
            <a:noAutofit/>
          </a:bodyPr>
          <a:lstStyle/>
          <a:p>
            <a:r>
              <a:rPr lang="en-US" dirty="0">
                <a:solidFill>
                  <a:srgbClr val="002D73"/>
                </a:solidFill>
                <a:latin typeface="Franklin Gothic Book" panose="020B0503020102020204" pitchFamily="34" charset="0"/>
              </a:rPr>
              <a:t>Marleni Bruner</a:t>
            </a:r>
            <a:br>
              <a:rPr lang="en-US" dirty="0">
                <a:solidFill>
                  <a:srgbClr val="002D73"/>
                </a:solidFill>
                <a:latin typeface="Franklin Gothic Book" panose="020B0503020102020204" pitchFamily="34" charset="0"/>
              </a:rPr>
            </a:br>
            <a:r>
              <a:rPr lang="en-US" sz="3500" dirty="0">
                <a:solidFill>
                  <a:srgbClr val="002D73"/>
                </a:solidFill>
                <a:latin typeface="Franklin Gothic Book" panose="020B0503020102020204" pitchFamily="34" charset="0"/>
              </a:rPr>
              <a:t>CCOC Senior Budget Manager</a:t>
            </a:r>
          </a:p>
        </p:txBody>
      </p:sp>
    </p:spTree>
    <p:extLst>
      <p:ext uri="{BB962C8B-B14F-4D97-AF65-F5344CB8AC3E}">
        <p14:creationId xmlns:p14="http://schemas.microsoft.com/office/powerpoint/2010/main" val="683855923"/>
      </p:ext>
    </p:extLst>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r>
              <a:rPr lang="en-US" dirty="0"/>
              <a:t>To learn more, visit the CCOC website where a detailed case study, FAQs and executive reporting dashboard samples are available:  </a:t>
            </a:r>
            <a:r>
              <a:rPr lang="en-US" dirty="0">
                <a:hlinkClick r:id="rId2"/>
              </a:rPr>
              <a:t>https://flccoc.org/compliance-corner/</a:t>
            </a:r>
            <a:r>
              <a:rPr lang="en-US" dirty="0"/>
              <a:t> </a:t>
            </a:r>
          </a:p>
          <a:p>
            <a:endParaRPr lang="en-US" sz="450" dirty="0"/>
          </a:p>
          <a:p>
            <a:r>
              <a:rPr lang="en-US" dirty="0"/>
              <a:t>To watch a recorded case study presentation from Sarasota County, click here:  </a:t>
            </a:r>
            <a:r>
              <a:rPr lang="en-US" dirty="0">
                <a:hlinkClick r:id="rId3"/>
              </a:rPr>
              <a:t>https://vimeo.com/568670592</a:t>
            </a:r>
            <a:endParaRPr lang="en-US" dirty="0"/>
          </a:p>
        </p:txBody>
      </p:sp>
    </p:spTree>
    <p:extLst>
      <p:ext uri="{BB962C8B-B14F-4D97-AF65-F5344CB8AC3E}">
        <p14:creationId xmlns:p14="http://schemas.microsoft.com/office/powerpoint/2010/main" val="3469025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358CFF0-D7B6-4274-8286-3A0AA595487D}"/>
              </a:ext>
            </a:extLst>
          </p:cNvPr>
          <p:cNvSpPr>
            <a:spLocks noGrp="1"/>
          </p:cNvSpPr>
          <p:nvPr>
            <p:ph type="title"/>
          </p:nvPr>
        </p:nvSpPr>
        <p:spPr>
          <a:xfrm>
            <a:off x="457200" y="2500009"/>
            <a:ext cx="8239328" cy="2752927"/>
          </a:xfrm>
          <a:noFill/>
        </p:spPr>
        <p:txBody>
          <a:bodyPr anchor="t" anchorCtr="0">
            <a:noAutofit/>
          </a:bodyPr>
          <a:lstStyle/>
          <a:p>
            <a:r>
              <a:rPr lang="en-US" dirty="0">
                <a:solidFill>
                  <a:srgbClr val="002D73"/>
                </a:solidFill>
                <a:latin typeface="Franklin Gothic Book" panose="020B0503020102020204" pitchFamily="34" charset="0"/>
              </a:rPr>
              <a:t>Doug Chorvat, Jr.</a:t>
            </a:r>
            <a:br>
              <a:rPr lang="en-US" dirty="0">
                <a:solidFill>
                  <a:srgbClr val="002D73"/>
                </a:solidFill>
                <a:latin typeface="Franklin Gothic Book" panose="020B0503020102020204" pitchFamily="34" charset="0"/>
              </a:rPr>
            </a:br>
            <a:r>
              <a:rPr lang="en-US" sz="3500" dirty="0">
                <a:solidFill>
                  <a:srgbClr val="002D73"/>
                </a:solidFill>
                <a:latin typeface="Franklin Gothic Book" panose="020B0503020102020204" pitchFamily="34" charset="0"/>
              </a:rPr>
              <a:t>Clerk of Circuit Court &amp; Comptroller</a:t>
            </a:r>
            <a:br>
              <a:rPr lang="en-US" sz="3500" dirty="0">
                <a:solidFill>
                  <a:srgbClr val="002D73"/>
                </a:solidFill>
                <a:latin typeface="Franklin Gothic Book" panose="020B0503020102020204" pitchFamily="34" charset="0"/>
              </a:rPr>
            </a:br>
            <a:r>
              <a:rPr lang="en-US" sz="3500" dirty="0">
                <a:solidFill>
                  <a:srgbClr val="002D73"/>
                </a:solidFill>
                <a:latin typeface="Franklin Gothic Book" panose="020B0503020102020204" pitchFamily="34" charset="0"/>
              </a:rPr>
              <a:t>Hernando County</a:t>
            </a:r>
          </a:p>
        </p:txBody>
      </p:sp>
    </p:spTree>
    <p:extLst>
      <p:ext uri="{BB962C8B-B14F-4D97-AF65-F5344CB8AC3E}">
        <p14:creationId xmlns:p14="http://schemas.microsoft.com/office/powerpoint/2010/main" val="1637552535"/>
      </p:ext>
    </p:extLst>
  </p:cSld>
  <p:clrMapOvr>
    <a:masterClrMapping/>
  </p:clrMapOvr>
  <p:transition>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1974-7AF4-41A2-8549-0FEF814F75E3}"/>
              </a:ext>
            </a:extLst>
          </p:cNvPr>
          <p:cNvSpPr>
            <a:spLocks noGrp="1"/>
          </p:cNvSpPr>
          <p:nvPr>
            <p:ph type="title"/>
          </p:nvPr>
        </p:nvSpPr>
        <p:spPr>
          <a:xfrm>
            <a:off x="437745" y="2519464"/>
            <a:ext cx="8278238" cy="2743199"/>
          </a:xfrm>
        </p:spPr>
        <p:txBody>
          <a:bodyPr>
            <a:noAutofit/>
          </a:bodyPr>
          <a:lstStyle/>
          <a:p>
            <a:r>
              <a:rPr lang="en-US" sz="6330" dirty="0">
                <a:solidFill>
                  <a:srgbClr val="002D73"/>
                </a:solidFill>
                <a:latin typeface="Franklin Gothic Book" panose="020B0503020102020204" pitchFamily="34" charset="0"/>
              </a:rPr>
              <a:t>Questions?</a:t>
            </a:r>
          </a:p>
        </p:txBody>
      </p:sp>
    </p:spTree>
    <p:extLst>
      <p:ext uri="{BB962C8B-B14F-4D97-AF65-F5344CB8AC3E}">
        <p14:creationId xmlns:p14="http://schemas.microsoft.com/office/powerpoint/2010/main" val="3689322214"/>
      </p:ext>
    </p:extLst>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09AD-FAF6-4FCF-8B0D-823ECAFED63E}"/>
              </a:ext>
            </a:extLst>
          </p:cNvPr>
          <p:cNvSpPr>
            <a:spLocks noGrp="1"/>
          </p:cNvSpPr>
          <p:nvPr>
            <p:ph type="title"/>
          </p:nvPr>
        </p:nvSpPr>
        <p:spPr/>
        <p:txBody>
          <a:bodyPr/>
          <a:lstStyle/>
          <a:p>
            <a:r>
              <a:rPr lang="en-US" dirty="0">
                <a:latin typeface="Franklin Gothic Book" panose="020B0503020102020204" pitchFamily="34" charset="0"/>
              </a:rPr>
              <a:t>COST SAVINGS &amp; EFFICIENCIES</a:t>
            </a:r>
          </a:p>
        </p:txBody>
      </p:sp>
      <p:sp>
        <p:nvSpPr>
          <p:cNvPr id="4" name="Text Placeholder 2">
            <a:extLst>
              <a:ext uri="{FF2B5EF4-FFF2-40B4-BE49-F238E27FC236}">
                <a16:creationId xmlns:a16="http://schemas.microsoft.com/office/drawing/2014/main" id="{E04B93B0-15D8-499D-ABF8-FCD55D0349C8}"/>
              </a:ext>
            </a:extLst>
          </p:cNvPr>
          <p:cNvSpPr txBox="1">
            <a:spLocks/>
          </p:cNvSpPr>
          <p:nvPr/>
        </p:nvSpPr>
        <p:spPr>
          <a:xfrm>
            <a:off x="411480" y="1393031"/>
            <a:ext cx="8358188" cy="4398169"/>
          </a:xfrm>
          <a:prstGeom prst="rect">
            <a:avLst/>
          </a:prstGeom>
        </p:spPr>
        <p:txBody>
          <a:bodyPr numCol="1"/>
          <a:lstStyle>
            <a:lvl1pPr marL="0" marR="0" indent="0" algn="l" defTabSz="410751" rtl="0" eaLnBrk="1" latinLnBrk="0" hangingPunct="1">
              <a:lnSpc>
                <a:spcPct val="100000"/>
              </a:lnSpc>
              <a:spcBef>
                <a:spcPts val="2953"/>
              </a:spcBef>
              <a:spcAft>
                <a:spcPts val="0"/>
              </a:spcAft>
              <a:buClrTx/>
              <a:buSzPct val="75000"/>
              <a:buFontTx/>
              <a:buNone/>
              <a:tabLst/>
              <a:defRPr sz="2500" b="0" i="0" u="none" strike="noStrike" cap="none" spc="0" baseline="0">
                <a:ln>
                  <a:noFill/>
                </a:ln>
                <a:solidFill>
                  <a:srgbClr val="090E74"/>
                </a:solidFill>
                <a:uFillTx/>
                <a:latin typeface="Franklin Gothic Book" panose="020B0503020102020204" pitchFamily="34" charset="0"/>
                <a:ea typeface="+mn-ea"/>
                <a:cs typeface="+mn-cs"/>
                <a:sym typeface="Helvetica Light"/>
              </a:defRPr>
            </a:lvl1pPr>
            <a:lvl2pPr marL="312528" marR="0" indent="0" algn="l" defTabSz="410751" rtl="0" eaLnBrk="1" latinLnBrk="0" hangingPunct="1">
              <a:lnSpc>
                <a:spcPct val="100000"/>
              </a:lnSpc>
              <a:spcBef>
                <a:spcPts val="2953"/>
              </a:spcBef>
              <a:spcAft>
                <a:spcPts val="0"/>
              </a:spcAft>
              <a:buClrTx/>
              <a:buSzPct val="75000"/>
              <a:buFontTx/>
              <a:buNone/>
              <a:tabLst/>
              <a:defRPr sz="2500" b="0" i="0" u="none" strike="noStrike" cap="none" spc="0" baseline="0">
                <a:ln>
                  <a:noFill/>
                </a:ln>
                <a:solidFill>
                  <a:srgbClr val="090E74"/>
                </a:solidFill>
                <a:uFillTx/>
                <a:latin typeface="Franklin Gothic Book" panose="020B0503020102020204" pitchFamily="34" charset="0"/>
                <a:ea typeface="+mn-ea"/>
                <a:cs typeface="+mn-cs"/>
                <a:sym typeface="Helvetica Light"/>
              </a:defRPr>
            </a:lvl2pPr>
            <a:lvl3pPr marL="625056" marR="0" indent="0" algn="l" defTabSz="410751" rtl="0" eaLnBrk="1" latinLnBrk="0" hangingPunct="1">
              <a:lnSpc>
                <a:spcPct val="100000"/>
              </a:lnSpc>
              <a:spcBef>
                <a:spcPts val="2953"/>
              </a:spcBef>
              <a:spcAft>
                <a:spcPts val="0"/>
              </a:spcAft>
              <a:buClrTx/>
              <a:buSzPct val="75000"/>
              <a:buFontTx/>
              <a:buNone/>
              <a:tabLst/>
              <a:defRPr sz="2500" b="0" i="0" u="none" strike="noStrike" cap="none" spc="0" baseline="0">
                <a:ln>
                  <a:noFill/>
                </a:ln>
                <a:solidFill>
                  <a:srgbClr val="090E74"/>
                </a:solidFill>
                <a:uFillTx/>
                <a:latin typeface="Franklin Gothic Book" panose="020B0503020102020204" pitchFamily="34" charset="0"/>
                <a:ea typeface="+mn-ea"/>
                <a:cs typeface="+mn-cs"/>
                <a:sym typeface="Helvetica Light"/>
              </a:defRPr>
            </a:lvl3pPr>
            <a:lvl4pPr marL="937584" marR="0" indent="0" algn="l" defTabSz="410751" rtl="0" eaLnBrk="1" latinLnBrk="0" hangingPunct="1">
              <a:lnSpc>
                <a:spcPct val="100000"/>
              </a:lnSpc>
              <a:spcBef>
                <a:spcPts val="2953"/>
              </a:spcBef>
              <a:spcAft>
                <a:spcPts val="0"/>
              </a:spcAft>
              <a:buClrTx/>
              <a:buSzPct val="75000"/>
              <a:buFontTx/>
              <a:buNone/>
              <a:tabLst/>
              <a:defRPr sz="2500" b="0" i="0" u="none" strike="noStrike" cap="none" spc="0" baseline="0">
                <a:ln>
                  <a:noFill/>
                </a:ln>
                <a:solidFill>
                  <a:srgbClr val="090E74"/>
                </a:solidFill>
                <a:uFillTx/>
                <a:latin typeface="Franklin Gothic Book" panose="020B0503020102020204" pitchFamily="34" charset="0"/>
                <a:ea typeface="+mn-ea"/>
                <a:cs typeface="+mn-cs"/>
                <a:sym typeface="Helvetica Light"/>
              </a:defRPr>
            </a:lvl4pPr>
            <a:lvl5pPr marL="1250112" marR="0" indent="0" algn="l" defTabSz="410751" rtl="0" eaLnBrk="1" latinLnBrk="0" hangingPunct="1">
              <a:lnSpc>
                <a:spcPct val="100000"/>
              </a:lnSpc>
              <a:spcBef>
                <a:spcPts val="2953"/>
              </a:spcBef>
              <a:spcAft>
                <a:spcPts val="0"/>
              </a:spcAft>
              <a:buClrTx/>
              <a:buSzPct val="75000"/>
              <a:buFontTx/>
              <a:buNone/>
              <a:tabLst/>
              <a:defRPr sz="2500" b="0" i="0" u="none" strike="noStrike" cap="none" spc="0" baseline="0">
                <a:ln>
                  <a:noFill/>
                </a:ln>
                <a:solidFill>
                  <a:srgbClr val="090E74"/>
                </a:solidFill>
                <a:uFillTx/>
                <a:latin typeface="Franklin Gothic Book" panose="020B0503020102020204" pitchFamily="34" charset="0"/>
                <a:ea typeface="+mn-ea"/>
                <a:cs typeface="+mn-cs"/>
                <a:sym typeface="Helvetica Light"/>
              </a:defRPr>
            </a:lvl5pPr>
            <a:lvl6pPr marL="1875168"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eaLnBrk="1" latinLnBrk="0" hangingPunct="1">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a:lstStyle>
          <a:p>
            <a:pPr>
              <a:spcBef>
                <a:spcPts val="0"/>
              </a:spcBef>
            </a:pPr>
            <a:r>
              <a:rPr lang="en-US" u="sng" dirty="0">
                <a:solidFill>
                  <a:srgbClr val="002D73"/>
                </a:solidFill>
              </a:rPr>
              <a:t>Cost savings</a:t>
            </a:r>
            <a:r>
              <a:rPr lang="en-US" dirty="0">
                <a:solidFill>
                  <a:srgbClr val="002D73"/>
                </a:solidFill>
              </a:rPr>
              <a:t> is the benefit realized from actions that reduce an organization's overall spending on assets that directly impact its bottom line.</a:t>
            </a:r>
          </a:p>
          <a:p>
            <a:pPr>
              <a:spcBef>
                <a:spcPts val="0"/>
              </a:spcBef>
            </a:pPr>
            <a:endParaRPr lang="en-US" dirty="0">
              <a:solidFill>
                <a:srgbClr val="002D73"/>
              </a:solidFill>
            </a:endParaRPr>
          </a:p>
          <a:p>
            <a:pPr>
              <a:spcBef>
                <a:spcPts val="0"/>
              </a:spcBef>
            </a:pPr>
            <a:endParaRPr lang="en-US" dirty="0">
              <a:solidFill>
                <a:srgbClr val="002D73"/>
              </a:solidFill>
            </a:endParaRPr>
          </a:p>
          <a:p>
            <a:pPr>
              <a:spcBef>
                <a:spcPts val="0"/>
              </a:spcBef>
            </a:pPr>
            <a:r>
              <a:rPr lang="en-US" u="sng" dirty="0">
                <a:solidFill>
                  <a:srgbClr val="002D73"/>
                </a:solidFill>
              </a:rPr>
              <a:t>Cost efficiency</a:t>
            </a:r>
            <a:r>
              <a:rPr lang="en-US" dirty="0">
                <a:solidFill>
                  <a:srgbClr val="002D73"/>
                </a:solidFill>
              </a:rPr>
              <a:t> is the ability to decrease costs and increase the bottom line by making processes more efficient</a:t>
            </a:r>
          </a:p>
        </p:txBody>
      </p:sp>
    </p:spTree>
    <p:extLst>
      <p:ext uri="{BB962C8B-B14F-4D97-AF65-F5344CB8AC3E}">
        <p14:creationId xmlns:p14="http://schemas.microsoft.com/office/powerpoint/2010/main" val="65671290"/>
      </p:ext>
    </p:extLst>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21" descr="Woman on tablet ">
            <a:extLst>
              <a:ext uri="{FF2B5EF4-FFF2-40B4-BE49-F238E27FC236}">
                <a16:creationId xmlns:a16="http://schemas.microsoft.com/office/drawing/2014/main" id="{DB20DB88-CBCC-9A4A-BA0A-4807E1B8E804}"/>
              </a:ext>
            </a:extLst>
          </p:cNvPr>
          <p:cNvPicPr>
            <a:picLocks noGrp="1" noChangeAspect="1"/>
          </p:cNvPicPr>
          <p:nvPr>
            <p:ph type="pic" sz="quarter" idx="10"/>
          </p:nvPr>
        </p:nvPicPr>
        <p:blipFill rotWithShape="1">
          <a:blip r:embed="rId2" cstate="screen">
            <a:duotone>
              <a:prstClr val="black"/>
              <a:schemeClr val="accent3">
                <a:tint val="45000"/>
                <a:satMod val="400000"/>
              </a:schemeClr>
            </a:duotone>
            <a:alphaModFix amt="35000"/>
            <a:extLst>
              <a:ext uri="{28A0092B-C50C-407E-A947-70E740481C1C}">
                <a14:useLocalDpi xmlns:a14="http://schemas.microsoft.com/office/drawing/2010/main"/>
              </a:ext>
            </a:extLst>
          </a:blip>
          <a:srcRect l="4632" r="4632"/>
          <a:stretch/>
        </p:blipFill>
        <p:spPr>
          <a:xfrm>
            <a:off x="850740" y="857250"/>
            <a:ext cx="8293261" cy="5143500"/>
          </a:xfrm>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1143000" y="4821897"/>
            <a:ext cx="4720028" cy="267347"/>
          </a:xfrm>
        </p:spPr>
        <p:txBody>
          <a:bodyPr>
            <a:normAutofit fontScale="77500" lnSpcReduction="20000"/>
          </a:bodyPr>
          <a:lstStyle/>
          <a:p>
            <a:r>
              <a:rPr lang="en-US" cap="none" dirty="0"/>
              <a:t>Grant Maloy – Clerk of the Circuit Court and Comptroller</a:t>
            </a:r>
            <a:endParaRPr lang="id-ID" cap="none"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143000" y="2894093"/>
            <a:ext cx="5321508" cy="1790700"/>
          </a:xfrm>
        </p:spPr>
        <p:txBody>
          <a:bodyPr/>
          <a:lstStyle/>
          <a:p>
            <a:r>
              <a:rPr lang="en-US" cap="none" dirty="0"/>
              <a:t>Productivity - Seminole</a:t>
            </a:r>
          </a:p>
        </p:txBody>
      </p:sp>
      <p:pic>
        <p:nvPicPr>
          <p:cNvPr id="3" name="Picture 2">
            <a:extLst>
              <a:ext uri="{FF2B5EF4-FFF2-40B4-BE49-F238E27FC236}">
                <a16:creationId xmlns:a16="http://schemas.microsoft.com/office/drawing/2014/main" id="{9ED70E67-648F-4A77-9A16-DB0CD1FE5C99}"/>
              </a:ext>
            </a:extLst>
          </p:cNvPr>
          <p:cNvPicPr>
            <a:picLocks noChangeAspect="1"/>
          </p:cNvPicPr>
          <p:nvPr/>
        </p:nvPicPr>
        <p:blipFill>
          <a:blip r:embed="rId3"/>
          <a:stretch>
            <a:fillRect/>
          </a:stretch>
        </p:blipFill>
        <p:spPr>
          <a:xfrm>
            <a:off x="7002668" y="1006786"/>
            <a:ext cx="1996664" cy="1973693"/>
          </a:xfrm>
          <a:prstGeom prst="rect">
            <a:avLst/>
          </a:prstGeom>
        </p:spPr>
      </p:pic>
    </p:spTree>
    <p:extLst>
      <p:ext uri="{BB962C8B-B14F-4D97-AF65-F5344CB8AC3E}">
        <p14:creationId xmlns:p14="http://schemas.microsoft.com/office/powerpoint/2010/main" val="4285847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5" descr="People reviewing floor plans">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cstate="screen">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1143000" y="4821897"/>
            <a:ext cx="6706293" cy="748670"/>
          </a:xfrm>
        </p:spPr>
        <p:txBody>
          <a:bodyPr>
            <a:normAutofit fontScale="85000" lnSpcReduction="20000"/>
          </a:bodyPr>
          <a:lstStyle/>
          <a:p>
            <a:r>
              <a:rPr lang="en-US" sz="2100" cap="none" dirty="0"/>
              <a:t>Grant Maloy</a:t>
            </a:r>
          </a:p>
          <a:p>
            <a:r>
              <a:rPr lang="en-US" cap="none" dirty="0">
                <a:solidFill>
                  <a:schemeClr val="bg1"/>
                </a:solidFill>
              </a:rPr>
              <a:t>Takes the office of Clerk of the Circuit Court and Comptroller</a:t>
            </a:r>
          </a:p>
          <a:p>
            <a:r>
              <a:rPr lang="en-US" cap="none" dirty="0">
                <a:solidFill>
                  <a:schemeClr val="bg1"/>
                </a:solidFill>
              </a:rPr>
              <a:t>for Seminole County</a:t>
            </a:r>
            <a:endParaRPr lang="id-ID" cap="none" dirty="0">
              <a:solidFill>
                <a:schemeClr val="bg1"/>
              </a:solidFill>
            </a:endParaRPr>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lstStyle/>
          <a:p>
            <a:r>
              <a:rPr lang="en-US" dirty="0">
                <a:solidFill>
                  <a:schemeClr val="bg1"/>
                </a:solidFill>
              </a:rPr>
              <a:t>2017</a:t>
            </a:r>
          </a:p>
        </p:txBody>
      </p:sp>
      <p:pic>
        <p:nvPicPr>
          <p:cNvPr id="7" name="Picture 6">
            <a:extLst>
              <a:ext uri="{FF2B5EF4-FFF2-40B4-BE49-F238E27FC236}">
                <a16:creationId xmlns:a16="http://schemas.microsoft.com/office/drawing/2014/main" id="{F6A0D4C1-F789-4DBA-8549-728BD570A450}"/>
              </a:ext>
            </a:extLst>
          </p:cNvPr>
          <p:cNvPicPr>
            <a:picLocks noChangeAspect="1"/>
          </p:cNvPicPr>
          <p:nvPr/>
        </p:nvPicPr>
        <p:blipFill>
          <a:blip r:embed="rId4"/>
          <a:stretch>
            <a:fillRect/>
          </a:stretch>
        </p:blipFill>
        <p:spPr>
          <a:xfrm>
            <a:off x="7002668" y="1006786"/>
            <a:ext cx="1996664" cy="1973693"/>
          </a:xfrm>
          <a:prstGeom prst="rect">
            <a:avLst/>
          </a:prstGeom>
        </p:spPr>
      </p:pic>
    </p:spTree>
    <p:extLst>
      <p:ext uri="{BB962C8B-B14F-4D97-AF65-F5344CB8AC3E}">
        <p14:creationId xmlns:p14="http://schemas.microsoft.com/office/powerpoint/2010/main" val="4067864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2017</a:t>
            </a:r>
            <a:endParaRPr lang="en-US" cap="none" dirty="0"/>
          </a:p>
        </p:txBody>
      </p:sp>
      <p:sp>
        <p:nvSpPr>
          <p:cNvPr id="2" name="TextBox 1">
            <a:extLst>
              <a:ext uri="{FF2B5EF4-FFF2-40B4-BE49-F238E27FC236}">
                <a16:creationId xmlns:a16="http://schemas.microsoft.com/office/drawing/2014/main" id="{E94D9881-69B7-4BAC-9C0F-10210EEC6D35}"/>
              </a:ext>
            </a:extLst>
          </p:cNvPr>
          <p:cNvSpPr txBox="1"/>
          <p:nvPr/>
        </p:nvSpPr>
        <p:spPr>
          <a:xfrm>
            <a:off x="1220490" y="1825299"/>
            <a:ext cx="7600776" cy="415498"/>
          </a:xfrm>
          <a:prstGeom prst="rect">
            <a:avLst/>
          </a:prstGeom>
          <a:noFill/>
        </p:spPr>
        <p:txBody>
          <a:bodyPr wrap="square" rtlCol="0">
            <a:spAutoFit/>
          </a:bodyPr>
          <a:lstStyle/>
          <a:p>
            <a:pPr algn="l" defTabSz="685800" hangingPunct="1"/>
            <a:r>
              <a:rPr lang="en-US" sz="2100" kern="1200" dirty="0">
                <a:solidFill>
                  <a:srgbClr val="0D81BB">
                    <a:lumMod val="75000"/>
                  </a:srgbClr>
                </a:solidFill>
                <a:latin typeface="Calibri" panose="020F0502020204030204"/>
              </a:rPr>
              <a:t>In The Beginning…</a:t>
            </a:r>
          </a:p>
        </p:txBody>
      </p:sp>
      <p:pic>
        <p:nvPicPr>
          <p:cNvPr id="11" name="Picture 10">
            <a:extLst>
              <a:ext uri="{FF2B5EF4-FFF2-40B4-BE49-F238E27FC236}">
                <a16:creationId xmlns:a16="http://schemas.microsoft.com/office/drawing/2014/main" id="{7A754A1F-8F18-46A8-966C-E1D0CDB84686}"/>
              </a:ext>
            </a:extLst>
          </p:cNvPr>
          <p:cNvPicPr>
            <a:picLocks noChangeAspect="1"/>
          </p:cNvPicPr>
          <p:nvPr/>
        </p:nvPicPr>
        <p:blipFill>
          <a:blip r:embed="rId2"/>
          <a:stretch>
            <a:fillRect/>
          </a:stretch>
        </p:blipFill>
        <p:spPr>
          <a:xfrm>
            <a:off x="5238562" y="2971543"/>
            <a:ext cx="3582706" cy="2687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5FF6596F-7C02-48B2-AC9C-49D0E484B470}"/>
              </a:ext>
            </a:extLst>
          </p:cNvPr>
          <p:cNvSpPr txBox="1"/>
          <p:nvPr/>
        </p:nvSpPr>
        <p:spPr>
          <a:xfrm>
            <a:off x="1220491" y="2352769"/>
            <a:ext cx="3941057" cy="3093154"/>
          </a:xfrm>
          <a:prstGeom prst="rect">
            <a:avLst/>
          </a:prstGeom>
          <a:noFill/>
        </p:spPr>
        <p:txBody>
          <a:bodyPr wrap="square" rtlCol="0">
            <a:spAutoFit/>
          </a:bodyPr>
          <a:lstStyle/>
          <a:p>
            <a:pPr marL="257175" indent="-257175" algn="l" defTabSz="685800" hangingPunct="1">
              <a:buFont typeface="Arial" panose="020B0604020202020204" pitchFamily="34" charset="0"/>
              <a:buChar char="•"/>
            </a:pPr>
            <a:r>
              <a:rPr lang="en-US" sz="1500" kern="1200" dirty="0">
                <a:solidFill>
                  <a:srgbClr val="0D81BB">
                    <a:lumMod val="75000"/>
                  </a:srgbClr>
                </a:solidFill>
                <a:latin typeface="Calibri" panose="020F0502020204030204"/>
              </a:rPr>
              <a:t>15+ year old servers</a:t>
            </a:r>
          </a:p>
          <a:p>
            <a:pPr marL="257175" indent="-257175" algn="l" defTabSz="685800" hangingPunct="1">
              <a:buFont typeface="Arial" panose="020B0604020202020204" pitchFamily="34" charset="0"/>
              <a:buChar char="•"/>
            </a:pPr>
            <a:r>
              <a:rPr lang="en-US" sz="1500" kern="1200" dirty="0">
                <a:solidFill>
                  <a:srgbClr val="0D81BB">
                    <a:lumMod val="75000"/>
                  </a:srgbClr>
                </a:solidFill>
                <a:latin typeface="Calibri" panose="020F0502020204030204"/>
              </a:rPr>
              <a:t>40+ hours to backup to tape</a:t>
            </a:r>
          </a:p>
          <a:p>
            <a:pPr marL="257175" indent="-257175" algn="l" defTabSz="685800" hangingPunct="1">
              <a:buFont typeface="Arial" panose="020B0604020202020204" pitchFamily="34" charset="0"/>
              <a:buChar char="•"/>
            </a:pPr>
            <a:r>
              <a:rPr lang="en-US" sz="1500" kern="1200" dirty="0">
                <a:solidFill>
                  <a:srgbClr val="0D81BB">
                    <a:lumMod val="75000"/>
                  </a:srgbClr>
                </a:solidFill>
                <a:latin typeface="Calibri" panose="020F0502020204030204"/>
              </a:rPr>
              <a:t>840+ hours time to restore from tape</a:t>
            </a:r>
          </a:p>
          <a:p>
            <a:pPr marL="257175" indent="-257175" algn="l" defTabSz="685800" hangingPunct="1">
              <a:buFont typeface="Arial" panose="020B0604020202020204" pitchFamily="34" charset="0"/>
              <a:buChar char="•"/>
            </a:pPr>
            <a:r>
              <a:rPr lang="en-US" sz="1500" kern="1200" dirty="0">
                <a:solidFill>
                  <a:srgbClr val="0D81BB">
                    <a:lumMod val="75000"/>
                  </a:srgbClr>
                </a:solidFill>
                <a:latin typeface="Calibri" panose="020F0502020204030204"/>
              </a:rPr>
              <a:t>Ancient software and Operating Systems</a:t>
            </a:r>
          </a:p>
          <a:p>
            <a:pPr marL="600075" lvl="1" indent="-257175" algn="l" defTabSz="685800" hangingPunct="1">
              <a:buFont typeface="Arial" panose="020B0604020202020204" pitchFamily="34" charset="0"/>
              <a:buChar char="•"/>
            </a:pPr>
            <a:r>
              <a:rPr lang="en-US" sz="1500" kern="1200" dirty="0">
                <a:solidFill>
                  <a:srgbClr val="0D81BB">
                    <a:lumMod val="75000"/>
                  </a:srgbClr>
                </a:solidFill>
                <a:latin typeface="Calibri" panose="020F0502020204030204"/>
              </a:rPr>
              <a:t>Java 1.6 (1999)</a:t>
            </a:r>
          </a:p>
          <a:p>
            <a:pPr marL="600075" lvl="1" indent="-257175" algn="l" defTabSz="685800" hangingPunct="1">
              <a:buFont typeface="Arial" panose="020B0604020202020204" pitchFamily="34" charset="0"/>
              <a:buChar char="•"/>
            </a:pPr>
            <a:r>
              <a:rPr lang="en-US" sz="1500" kern="1200" dirty="0">
                <a:solidFill>
                  <a:srgbClr val="0D81BB">
                    <a:lumMod val="75000"/>
                  </a:srgbClr>
                </a:solidFill>
                <a:latin typeface="Calibri" panose="020F0502020204030204"/>
              </a:rPr>
              <a:t>Windows Server 2000 domain</a:t>
            </a:r>
          </a:p>
          <a:p>
            <a:pPr marL="257175" indent="-257175" algn="l" defTabSz="685800" hangingPunct="1">
              <a:buFont typeface="Arial" panose="020B0604020202020204" pitchFamily="34" charset="0"/>
              <a:buChar char="•"/>
            </a:pPr>
            <a:r>
              <a:rPr lang="en-US" sz="1500" kern="1200" dirty="0">
                <a:solidFill>
                  <a:srgbClr val="0D81BB">
                    <a:lumMod val="75000"/>
                  </a:srgbClr>
                </a:solidFill>
                <a:latin typeface="Calibri" panose="020F0502020204030204"/>
              </a:rPr>
              <a:t>Inappropriate use of hardware</a:t>
            </a:r>
          </a:p>
          <a:p>
            <a:pPr marL="600075" lvl="1" indent="-257175" algn="l" defTabSz="685800" hangingPunct="1">
              <a:buFont typeface="Arial" panose="020B0604020202020204" pitchFamily="34" charset="0"/>
              <a:buChar char="•"/>
            </a:pPr>
            <a:r>
              <a:rPr lang="en-US" sz="1500" kern="1200" dirty="0">
                <a:solidFill>
                  <a:srgbClr val="0D81BB">
                    <a:lumMod val="75000"/>
                  </a:srgbClr>
                </a:solidFill>
                <a:latin typeface="Calibri" panose="020F0502020204030204"/>
              </a:rPr>
              <a:t>Consumer 4-port switches used for core network switches</a:t>
            </a:r>
          </a:p>
          <a:p>
            <a:pPr marL="257175" indent="-257175" algn="l" defTabSz="685800" hangingPunct="1">
              <a:buFont typeface="Arial" panose="020B0604020202020204" pitchFamily="34" charset="0"/>
              <a:buChar char="•"/>
            </a:pPr>
            <a:r>
              <a:rPr lang="en-US" sz="1500" kern="1200" dirty="0">
                <a:solidFill>
                  <a:srgbClr val="0D81BB">
                    <a:lumMod val="75000"/>
                  </a:srgbClr>
                </a:solidFill>
                <a:latin typeface="Calibri" panose="020F0502020204030204"/>
              </a:rPr>
              <a:t>Firewalls out of maintenance</a:t>
            </a:r>
          </a:p>
          <a:p>
            <a:pPr marL="257175" indent="-257175" algn="l" defTabSz="685800" hangingPunct="1">
              <a:buFont typeface="Arial" panose="020B0604020202020204" pitchFamily="34" charset="0"/>
              <a:buChar char="•"/>
            </a:pPr>
            <a:r>
              <a:rPr lang="en-US" sz="1500" kern="1200" dirty="0">
                <a:solidFill>
                  <a:srgbClr val="0D81BB">
                    <a:lumMod val="75000"/>
                  </a:srgbClr>
                </a:solidFill>
                <a:latin typeface="Calibri" panose="020F0502020204030204"/>
              </a:rPr>
              <a:t>No Internet email or access for most employees</a:t>
            </a:r>
          </a:p>
          <a:p>
            <a:pPr marL="257175" indent="-257175" algn="l" defTabSz="685800" hangingPunct="1">
              <a:buFont typeface="Arial" panose="020B0604020202020204" pitchFamily="34" charset="0"/>
              <a:buChar char="•"/>
            </a:pPr>
            <a:r>
              <a:rPr lang="en-US" sz="1500" kern="1200" dirty="0">
                <a:solidFill>
                  <a:srgbClr val="0D81BB">
                    <a:lumMod val="75000"/>
                  </a:srgbClr>
                </a:solidFill>
                <a:latin typeface="Calibri" panose="020F0502020204030204"/>
              </a:rPr>
              <a:t>Paper files for everything</a:t>
            </a:r>
          </a:p>
        </p:txBody>
      </p:sp>
    </p:spTree>
    <p:extLst>
      <p:ext uri="{BB962C8B-B14F-4D97-AF65-F5344CB8AC3E}">
        <p14:creationId xmlns:p14="http://schemas.microsoft.com/office/powerpoint/2010/main" val="2278235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2017</a:t>
            </a:r>
            <a:endParaRPr lang="en-US" cap="none" dirty="0"/>
          </a:p>
        </p:txBody>
      </p:sp>
      <p:sp>
        <p:nvSpPr>
          <p:cNvPr id="2" name="TextBox 1">
            <a:extLst>
              <a:ext uri="{FF2B5EF4-FFF2-40B4-BE49-F238E27FC236}">
                <a16:creationId xmlns:a16="http://schemas.microsoft.com/office/drawing/2014/main" id="{E94D9881-69B7-4BAC-9C0F-10210EEC6D35}"/>
              </a:ext>
            </a:extLst>
          </p:cNvPr>
          <p:cNvSpPr txBox="1"/>
          <p:nvPr/>
        </p:nvSpPr>
        <p:spPr>
          <a:xfrm>
            <a:off x="1220490" y="1825299"/>
            <a:ext cx="7600776" cy="415498"/>
          </a:xfrm>
          <a:prstGeom prst="rect">
            <a:avLst/>
          </a:prstGeom>
          <a:noFill/>
        </p:spPr>
        <p:txBody>
          <a:bodyPr wrap="square" rtlCol="0">
            <a:spAutoFit/>
          </a:bodyPr>
          <a:lstStyle/>
          <a:p>
            <a:pPr algn="l" defTabSz="685800" hangingPunct="1"/>
            <a:r>
              <a:rPr lang="en-US" sz="2100" kern="1200" dirty="0">
                <a:solidFill>
                  <a:srgbClr val="0D81BB">
                    <a:lumMod val="75000"/>
                  </a:srgbClr>
                </a:solidFill>
                <a:latin typeface="Calibri" panose="020F0502020204030204"/>
              </a:rPr>
              <a:t>The year of IT infrastructure modernization…</a:t>
            </a:r>
          </a:p>
        </p:txBody>
      </p:sp>
      <p:pic>
        <p:nvPicPr>
          <p:cNvPr id="9" name="Picture 8">
            <a:extLst>
              <a:ext uri="{FF2B5EF4-FFF2-40B4-BE49-F238E27FC236}">
                <a16:creationId xmlns:a16="http://schemas.microsoft.com/office/drawing/2014/main" id="{CA23F2CA-47DA-44D9-BFC6-F9BC09C56045}"/>
              </a:ext>
            </a:extLst>
          </p:cNvPr>
          <p:cNvPicPr>
            <a:picLocks noChangeAspect="1"/>
          </p:cNvPicPr>
          <p:nvPr/>
        </p:nvPicPr>
        <p:blipFill>
          <a:blip r:embed="rId2"/>
          <a:stretch>
            <a:fillRect/>
          </a:stretch>
        </p:blipFill>
        <p:spPr>
          <a:xfrm>
            <a:off x="2516318" y="2530754"/>
            <a:ext cx="5217267" cy="2884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796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2017</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220491" y="1863898"/>
            <a:ext cx="7694909" cy="4051772"/>
          </a:xfrm>
        </p:spPr>
        <p:txBody>
          <a:bodyPr>
            <a:normAutofit fontScale="70000" lnSpcReduction="20000"/>
          </a:bodyPr>
          <a:lstStyle/>
          <a:p>
            <a:pPr marL="214313" indent="-214313">
              <a:buFont typeface="Arial" panose="020B0604020202020204" pitchFamily="34" charset="0"/>
              <a:buChar char="•"/>
            </a:pPr>
            <a:r>
              <a:rPr lang="en-US" sz="2175" dirty="0">
                <a:solidFill>
                  <a:schemeClr val="accent3">
                    <a:lumMod val="75000"/>
                  </a:schemeClr>
                </a:solidFill>
                <a:latin typeface="+mn-lt"/>
              </a:rPr>
              <a:t>February – A second monitor is added to most employee workstations</a:t>
            </a:r>
          </a:p>
          <a:p>
            <a:pPr marL="557213" lvl="1" indent="-214313">
              <a:buFont typeface="Arial" panose="020B0604020202020204" pitchFamily="34" charset="0"/>
              <a:buChar char="•"/>
            </a:pPr>
            <a:r>
              <a:rPr lang="en-US" sz="2175" dirty="0">
                <a:solidFill>
                  <a:schemeClr val="accent3">
                    <a:lumMod val="75000"/>
                  </a:schemeClr>
                </a:solidFill>
                <a:latin typeface="+mn-lt"/>
              </a:rPr>
              <a:t>A second monitor can boost productivity for computer centric tasks by 20% - 30%</a:t>
            </a:r>
          </a:p>
          <a:p>
            <a:pPr marL="214313" indent="-214313">
              <a:buFont typeface="Arial" panose="020B0604020202020204" pitchFamily="34" charset="0"/>
              <a:buChar char="•"/>
            </a:pPr>
            <a:r>
              <a:rPr lang="en-US" sz="2175" dirty="0">
                <a:solidFill>
                  <a:schemeClr val="accent3">
                    <a:lumMod val="75000"/>
                  </a:schemeClr>
                </a:solidFill>
                <a:latin typeface="+mn-lt"/>
              </a:rPr>
              <a:t>March – Credit cards are accepted as a form of payment, decreasing the wait time for customer service and increasing customer service efficiency</a:t>
            </a:r>
          </a:p>
          <a:p>
            <a:pPr marL="214313" indent="-214313">
              <a:buFont typeface="Arial" panose="020B0604020202020204" pitchFamily="34" charset="0"/>
              <a:buChar char="•"/>
            </a:pPr>
            <a:r>
              <a:rPr lang="en-US" sz="2175" dirty="0">
                <a:solidFill>
                  <a:schemeClr val="accent3">
                    <a:lumMod val="75000"/>
                  </a:schemeClr>
                </a:solidFill>
                <a:latin typeface="+mn-lt"/>
              </a:rPr>
              <a:t>April – Keyboards are upgraded to  models that promote a 10% - 20% increase in typing speed over standard keyboards that typically come packaged with PCs</a:t>
            </a:r>
          </a:p>
          <a:p>
            <a:pPr marL="214313" indent="-214313">
              <a:buFont typeface="Arial" panose="020B0604020202020204" pitchFamily="34" charset="0"/>
              <a:buChar char="•"/>
            </a:pPr>
            <a:r>
              <a:rPr lang="en-US" sz="2175" dirty="0">
                <a:solidFill>
                  <a:schemeClr val="accent3">
                    <a:lumMod val="75000"/>
                  </a:schemeClr>
                </a:solidFill>
                <a:latin typeface="+mn-lt"/>
              </a:rPr>
              <a:t>May – Internet speed was increased from 1.54 Mb (legacy T1) to 30Mb</a:t>
            </a:r>
          </a:p>
          <a:p>
            <a:pPr marL="557213" lvl="1" indent="-214313">
              <a:buFont typeface="Arial" panose="020B0604020202020204" pitchFamily="34" charset="0"/>
              <a:buChar char="•"/>
            </a:pPr>
            <a:r>
              <a:rPr lang="en-US" sz="2175" dirty="0">
                <a:solidFill>
                  <a:schemeClr val="accent3">
                    <a:lumMod val="75000"/>
                  </a:schemeClr>
                </a:solidFill>
                <a:latin typeface="+mn-lt"/>
              </a:rPr>
              <a:t>Staff was given Internet access allowing easier access to research and reference material, increasing productivity</a:t>
            </a:r>
          </a:p>
          <a:p>
            <a:pPr marL="557213" lvl="1" indent="-214313">
              <a:buFont typeface="Arial" panose="020B0604020202020204" pitchFamily="34" charset="0"/>
              <a:buChar char="•"/>
            </a:pPr>
            <a:r>
              <a:rPr lang="en-US" sz="2175" dirty="0">
                <a:solidFill>
                  <a:schemeClr val="accent3">
                    <a:lumMod val="75000"/>
                  </a:schemeClr>
                </a:solidFill>
                <a:latin typeface="+mn-lt"/>
              </a:rPr>
              <a:t>Staff was given access to send and receive email over the Internet, increasing productivity through better access to communications tools</a:t>
            </a:r>
          </a:p>
          <a:p>
            <a:pPr marL="214313" indent="-214313">
              <a:buFont typeface="Arial" panose="020B0604020202020204" pitchFamily="34" charset="0"/>
              <a:buChar char="•"/>
            </a:pPr>
            <a:r>
              <a:rPr lang="en-US" sz="2175" dirty="0">
                <a:solidFill>
                  <a:schemeClr val="accent3">
                    <a:lumMod val="75000"/>
                  </a:schemeClr>
                </a:solidFill>
                <a:latin typeface="+mn-lt"/>
              </a:rPr>
              <a:t>June – Wide Area Network speed was increased from 10Mb to 100Mb increasing productivity by decreasing network lag for business applications like the Case Maintenance System</a:t>
            </a:r>
          </a:p>
          <a:p>
            <a:pPr marL="214313" indent="-214313">
              <a:buFont typeface="Arial" panose="020B0604020202020204" pitchFamily="34" charset="0"/>
              <a:buChar char="•"/>
            </a:pPr>
            <a:r>
              <a:rPr lang="en-US" sz="2175" dirty="0">
                <a:solidFill>
                  <a:schemeClr val="accent3">
                    <a:lumMod val="75000"/>
                  </a:schemeClr>
                </a:solidFill>
                <a:latin typeface="+mn-lt"/>
              </a:rPr>
              <a:t>July – 20 year old servers were virtualized into a modern server/SAN environment, increasing up-time and performance, which increased productivity</a:t>
            </a:r>
          </a:p>
          <a:p>
            <a:pPr marL="214313" indent="-214313">
              <a:buFont typeface="Arial" panose="020B0604020202020204" pitchFamily="34" charset="0"/>
              <a:buChar char="•"/>
            </a:pPr>
            <a:r>
              <a:rPr lang="en-US" sz="2175" dirty="0">
                <a:solidFill>
                  <a:schemeClr val="accent3">
                    <a:lumMod val="75000"/>
                  </a:schemeClr>
                </a:solidFill>
                <a:latin typeface="+mn-lt"/>
              </a:rPr>
              <a:t>August – Court Records were placed online, decreasing phone calls about records, and increasing staff productivity</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endParaRPr lang="en-US" dirty="0"/>
          </a:p>
        </p:txBody>
      </p:sp>
    </p:spTree>
    <p:extLst>
      <p:ext uri="{BB962C8B-B14F-4D97-AF65-F5344CB8AC3E}">
        <p14:creationId xmlns:p14="http://schemas.microsoft.com/office/powerpoint/2010/main" val="26252971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IQKNOWNTEXT" val="Established Differentiated Market Presence and Built the Platform&#10;Since 2000, Eliza has developed first-of-a-kind solutions to address some of the healthcare industry’s greatest challenges&#10;Early innovator in speech recognition&#10;Developed data-driven design methodologies and personalization capabilities&#10;Embedded spirit of delivering consistent innovation"/>
</p:tagLst>
</file>

<file path=ppt/tags/tag2.xml><?xml version="1.0" encoding="utf-8"?>
<p:tagLst xmlns:a="http://schemas.openxmlformats.org/drawingml/2006/main" xmlns:r="http://schemas.openxmlformats.org/officeDocument/2006/relationships" xmlns:p="http://schemas.openxmlformats.org/presentationml/2006/main">
  <p:tag name="CIQKNOWNTEXT" val="Established Differentiated Market Presence and Built the Platform&#10;Since 2000, Eliza has developed first-of-a-kind solutions to address some of the healthcare industry’s greatest challenges&#10;Early innovator in speech recognition&#10;Developed data-driven design methodologies and personalization capabilities&#10;Embedded spirit of delivering consistent innovation"/>
</p:tagLst>
</file>

<file path=ppt/tags/tag3.xml><?xml version="1.0" encoding="utf-8"?>
<p:tagLst xmlns:a="http://schemas.openxmlformats.org/drawingml/2006/main" xmlns:r="http://schemas.openxmlformats.org/officeDocument/2006/relationships" xmlns:p="http://schemas.openxmlformats.org/presentationml/2006/main">
  <p:tag name="CIQKNOWNTEXT" val="Established Differentiated Market Presence and Built the Platform&#10;Since 2000, Eliza has developed first-of-a-kind solutions to address some of the healthcare industry’s greatest challenges&#10;Early innovator in speech recognition&#10;Developed data-driven design methodologies and personalization capabilities&#10;Embedded spirit of delivering consistent innovation"/>
</p:tagLst>
</file>

<file path=ppt/tags/tag4.xml><?xml version="1.0" encoding="utf-8"?>
<p:tagLst xmlns:a="http://schemas.openxmlformats.org/drawingml/2006/main" xmlns:r="http://schemas.openxmlformats.org/officeDocument/2006/relationships" xmlns:p="http://schemas.openxmlformats.org/presentationml/2006/main">
  <p:tag name="CIQKNOWNTEXT" val="Established Differentiated Market Presence and Built the Platform&#10;Since 2000, Eliza has developed first-of-a-kind solutions to address some of the healthcare industry’s greatest challenges&#10;Early innovator in speech recognition&#10;Developed data-driven design methodologies and personalization capabilities&#10;Embedded spirit of delivering consistent innovation"/>
</p:tagLst>
</file>

<file path=ppt/tags/tag5.xml><?xml version="1.0" encoding="utf-8"?>
<p:tagLst xmlns:a="http://schemas.openxmlformats.org/drawingml/2006/main" xmlns:r="http://schemas.openxmlformats.org/officeDocument/2006/relationships" xmlns:p="http://schemas.openxmlformats.org/presentationml/2006/main">
  <p:tag name="CIQKNOWNTEXT" val="Established Differentiated Market Presence and Built the Platform&#10;Since 2000, Eliza has developed first-of-a-kind solutions to address some of the healthcare industry’s greatest challenges&#10;Early innovator in speech recognition&#10;Developed data-driven design methodologies and personalization capabilities&#10;Embedded spirit of delivering consistent innovation"/>
</p:tagLst>
</file>

<file path=ppt/tags/tag6.xml><?xml version="1.0" encoding="utf-8"?>
<p:tagLst xmlns:a="http://schemas.openxmlformats.org/drawingml/2006/main" xmlns:r="http://schemas.openxmlformats.org/officeDocument/2006/relationships" xmlns:p="http://schemas.openxmlformats.org/presentationml/2006/main">
  <p:tag name="CIQKNOWNTEXT" val="Established Differentiated Market Presence and Built the Platform&#10;Since 2000, Eliza has developed first-of-a-kind solutions to address some of the healthcare industry’s greatest challenges&#10;Early innovator in speech recognition&#10;Developed data-driven design methodologies and personalization capabilities&#10;Embedded spirit of delivering consistent innovation"/>
</p:tagLst>
</file>

<file path=ppt/tags/tag7.xml><?xml version="1.0" encoding="utf-8"?>
<p:tagLst xmlns:a="http://schemas.openxmlformats.org/drawingml/2006/main" xmlns:r="http://schemas.openxmlformats.org/officeDocument/2006/relationships" xmlns:p="http://schemas.openxmlformats.org/presentationml/2006/main">
  <p:tag name="CIQKNOWNTEXT" val="Established Differentiated Market Presence and Built the Platform&#10;Since 2000, Eliza has developed first-of-a-kind solutions to address some of the healthcare industry’s greatest challenges&#10;Early innovator in speech recognition&#10;Developed data-driven design methodologies and personalization capabilities&#10;Embedded spirit of delivering consistent innovation"/>
</p:tagLst>
</file>

<file path=ppt/tags/tag8.xml><?xml version="1.0" encoding="utf-8"?>
<p:tagLst xmlns:a="http://schemas.openxmlformats.org/drawingml/2006/main" xmlns:r="http://schemas.openxmlformats.org/officeDocument/2006/relationships" xmlns:p="http://schemas.openxmlformats.org/presentationml/2006/main">
  <p:tag name="CIQKNOWNTEXT" val="Established Differentiated Market Presence and Built the Platform&#10;Since 2000, Eliza has developed first-of-a-kind solutions to address some of the healthcare industry’s greatest challenges&#10;Early innovator in speech recognition&#10;Developed data-driven design methodologies and personalization capabilities&#10;Embedded spirit of delivering consistent innovation"/>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CCOC BG1">
  <a:themeElements>
    <a:clrScheme name="Custom 1">
      <a:dk1>
        <a:srgbClr val="090E74"/>
      </a:dk1>
      <a:lt1>
        <a:srgbClr val="FFFFFF"/>
      </a:lt1>
      <a:dk2>
        <a:srgbClr val="090E74"/>
      </a:dk2>
      <a:lt2>
        <a:srgbClr val="FFFFFF"/>
      </a:lt2>
      <a:accent1>
        <a:srgbClr val="0365C0"/>
      </a:accent1>
      <a:accent2>
        <a:srgbClr val="00882B"/>
      </a:accent2>
      <a:accent3>
        <a:srgbClr val="DCBD23"/>
      </a:accent3>
      <a:accent4>
        <a:srgbClr val="DE6A10"/>
      </a:accent4>
      <a:accent5>
        <a:srgbClr val="C82506"/>
      </a:accent5>
      <a:accent6>
        <a:srgbClr val="773F9B"/>
      </a:accent6>
      <a:hlink>
        <a:srgbClr val="C00000"/>
      </a:hlink>
      <a:folHlink>
        <a:srgbClr val="FF000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CCOC PPT TEMPLATE.potx" id="{993AD8DE-9D79-491E-987C-98D498D65F75}" vid="{2FCFC6F9-FC10-429C-AC73-E667BF605190}"/>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Modern Clean Sophisticated_01_AS - v6" id="{0AA3A176-5614-4CF7-97C7-387B0FB7AD04}" vid="{229230A5-5D58-4AD6-A6F9-E951DED424C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14171</TotalTime>
  <Words>1744</Words>
  <Application>Microsoft Office PowerPoint</Application>
  <PresentationFormat>On-screen Show (4:3)</PresentationFormat>
  <Paragraphs>263</Paragraphs>
  <Slides>32</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32</vt:i4>
      </vt:variant>
    </vt:vector>
  </HeadingPairs>
  <TitlesOfParts>
    <vt:vector size="46" baseType="lpstr">
      <vt:lpstr>Sagona ExtraLight</vt:lpstr>
      <vt:lpstr>Calibri</vt:lpstr>
      <vt:lpstr>Franklin Gothic Book</vt:lpstr>
      <vt:lpstr>Arial</vt:lpstr>
      <vt:lpstr>Arial Nova</vt:lpstr>
      <vt:lpstr>Calibri Light</vt:lpstr>
      <vt:lpstr>Arial Nova Light</vt:lpstr>
      <vt:lpstr>Speak Pro</vt:lpstr>
      <vt:lpstr>Wingdings 3</vt:lpstr>
      <vt:lpstr>Century Gothic</vt:lpstr>
      <vt:lpstr>CCOC BG1</vt:lpstr>
      <vt:lpstr>Slice</vt:lpstr>
      <vt:lpstr>1_Office Theme</vt:lpstr>
      <vt:lpstr>Office Theme</vt:lpstr>
      <vt:lpstr>CCOC Session II FCCC Fall Conference October 13, 2021</vt:lpstr>
      <vt:lpstr>MODERATOR &amp; PANELISTS</vt:lpstr>
      <vt:lpstr>Marleni Bruner CCOC Senior Budget Manager</vt:lpstr>
      <vt:lpstr>COST SAVINGS &amp; EFFICIENCIES</vt:lpstr>
      <vt:lpstr>Productivity - Seminole</vt:lpstr>
      <vt:lpstr>2017</vt:lpstr>
      <vt:lpstr>2017</vt:lpstr>
      <vt:lpstr>2017</vt:lpstr>
      <vt:lpstr>2017</vt:lpstr>
      <vt:lpstr>2017 (continued)</vt:lpstr>
      <vt:lpstr>2017 (continued)</vt:lpstr>
      <vt:lpstr>2018</vt:lpstr>
      <vt:lpstr>2018</vt:lpstr>
      <vt:lpstr>2019</vt:lpstr>
      <vt:lpstr>2019</vt:lpstr>
      <vt:lpstr>2020</vt:lpstr>
      <vt:lpstr>2020</vt:lpstr>
      <vt:lpstr>2021</vt:lpstr>
      <vt:lpstr>2021</vt:lpstr>
      <vt:lpstr>2021</vt:lpstr>
      <vt:lpstr>Thank you!</vt:lpstr>
      <vt:lpstr>PowerPoint Presentation</vt:lpstr>
      <vt:lpstr>PowerPoint Presentation</vt:lpstr>
      <vt:lpstr>PowerPoint Presentation</vt:lpstr>
      <vt:lpstr> Using Data to Better Serve Constituents and Public Interest</vt:lpstr>
      <vt:lpstr>Sarasota County’s                                     Commitment to Excellent Service</vt:lpstr>
      <vt:lpstr>Compliance as a Service</vt:lpstr>
      <vt:lpstr>Early Achievements in Compliance</vt:lpstr>
      <vt:lpstr>Cost Savings &amp; Efficiencies</vt:lpstr>
      <vt:lpstr>References</vt:lpstr>
      <vt:lpstr>Doug Chorvat, Jr. Clerk of Circuit Court &amp; Comptroller Hernando County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Marleni Bruner</dc:creator>
  <cp:lastModifiedBy>Marleni Bruner</cp:lastModifiedBy>
  <cp:revision>1277</cp:revision>
  <cp:lastPrinted>2020-06-18T19:19:26Z</cp:lastPrinted>
  <dcterms:created xsi:type="dcterms:W3CDTF">2017-11-06T18:17:40Z</dcterms:created>
  <dcterms:modified xsi:type="dcterms:W3CDTF">2021-10-12T21:00:19Z</dcterms:modified>
</cp:coreProperties>
</file>