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4" r:id="rId1"/>
  </p:sldMasterIdLst>
  <p:notesMasterIdLst>
    <p:notesMasterId r:id="rId41"/>
  </p:notesMasterIdLst>
  <p:sldIdLst>
    <p:sldId id="256" r:id="rId2"/>
    <p:sldId id="971" r:id="rId3"/>
    <p:sldId id="912" r:id="rId4"/>
    <p:sldId id="263" r:id="rId5"/>
    <p:sldId id="386" r:id="rId6"/>
    <p:sldId id="306" r:id="rId7"/>
    <p:sldId id="387" r:id="rId8"/>
    <p:sldId id="322" r:id="rId9"/>
    <p:sldId id="309" r:id="rId10"/>
    <p:sldId id="269" r:id="rId11"/>
    <p:sldId id="999" r:id="rId12"/>
    <p:sldId id="1000" r:id="rId13"/>
    <p:sldId id="1001" r:id="rId14"/>
    <p:sldId id="1002" r:id="rId15"/>
    <p:sldId id="930" r:id="rId16"/>
    <p:sldId id="362" r:id="rId17"/>
    <p:sldId id="919" r:id="rId18"/>
    <p:sldId id="980" r:id="rId19"/>
    <p:sldId id="347" r:id="rId20"/>
    <p:sldId id="307" r:id="rId21"/>
    <p:sldId id="972" r:id="rId22"/>
    <p:sldId id="981" r:id="rId23"/>
    <p:sldId id="982" r:id="rId24"/>
    <p:sldId id="988" r:id="rId25"/>
    <p:sldId id="987" r:id="rId26"/>
    <p:sldId id="983" r:id="rId27"/>
    <p:sldId id="984" r:id="rId28"/>
    <p:sldId id="985" r:id="rId29"/>
    <p:sldId id="986" r:id="rId30"/>
    <p:sldId id="989" r:id="rId31"/>
    <p:sldId id="992" r:id="rId32"/>
    <p:sldId id="991" r:id="rId33"/>
    <p:sldId id="993" r:id="rId34"/>
    <p:sldId id="994" r:id="rId35"/>
    <p:sldId id="389" r:id="rId36"/>
    <p:sldId id="996" r:id="rId37"/>
    <p:sldId id="997" r:id="rId38"/>
    <p:sldId id="995" r:id="rId39"/>
    <p:sldId id="427" r:id="rId40"/>
  </p:sldIdLst>
  <p:sldSz cx="9144000" cy="6858000" type="screen4x3"/>
  <p:notesSz cx="7315200" cy="9601200"/>
  <p:embeddedFontLst>
    <p:embeddedFont>
      <p:font typeface="Calibri" panose="020F0502020204030204" pitchFamily="34" charset="0"/>
      <p:regular r:id="rId42"/>
      <p:bold r:id="rId43"/>
      <p:italic r:id="rId44"/>
      <p:boldItalic r:id="rId45"/>
    </p:embeddedFont>
    <p:embeddedFont>
      <p:font typeface="Franklin Gothic Book" panose="020B0503020102020204" pitchFamily="34" charset="0"/>
      <p:regular r:id="rId46"/>
      <p:italic r:id="rId47"/>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62C"/>
    <a:srgbClr val="002D73"/>
    <a:srgbClr val="000000"/>
    <a:srgbClr val="212637"/>
    <a:srgbClr val="AC162D"/>
    <a:srgbClr val="AC2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714"/>
  </p:normalViewPr>
  <p:slideViewPr>
    <p:cSldViewPr snapToObjects="1">
      <p:cViewPr varScale="1">
        <p:scale>
          <a:sx n="75" d="100"/>
          <a:sy n="75" d="100"/>
        </p:scale>
        <p:origin x="776"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24" tIns="48313" rIns="96624" bIns="48313" rtlCol="0"/>
          <a:lstStyle>
            <a:lvl1pPr algn="l">
              <a:defRPr sz="12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24" tIns="48313" rIns="96624" bIns="48313" rtlCol="0"/>
          <a:lstStyle>
            <a:lvl1pPr algn="r">
              <a:defRPr sz="1200"/>
            </a:lvl1pPr>
          </a:lstStyle>
          <a:p>
            <a:fld id="{088D3441-DA05-44A0-8A37-6E42E7EC1A88}" type="datetimeFigureOut">
              <a:rPr lang="en-US" smtClean="0"/>
              <a:t>10/13/2021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24" tIns="48313" rIns="96624" bIns="48313"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24" tIns="48313" rIns="96624" bIns="483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7"/>
            <a:ext cx="3169920" cy="481726"/>
          </a:xfrm>
          <a:prstGeom prst="rect">
            <a:avLst/>
          </a:prstGeom>
        </p:spPr>
        <p:txBody>
          <a:bodyPr vert="horz" lIns="96624" tIns="48313" rIns="96624" bIns="483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7"/>
            <a:ext cx="3169920" cy="481726"/>
          </a:xfrm>
          <a:prstGeom prst="rect">
            <a:avLst/>
          </a:prstGeom>
        </p:spPr>
        <p:txBody>
          <a:bodyPr vert="horz" lIns="96624" tIns="48313" rIns="96624" bIns="48313" rtlCol="0" anchor="b"/>
          <a:lstStyle>
            <a:lvl1pPr algn="r">
              <a:defRPr sz="1200"/>
            </a:lvl1pPr>
          </a:lstStyle>
          <a:p>
            <a:fld id="{CA34EDB6-E26E-4A73-98A3-887B30DC9FAF}" type="slidenum">
              <a:rPr lang="en-US" smtClean="0"/>
              <a:t>‹#›</a:t>
            </a:fld>
            <a:endParaRPr lang="en-US" dirty="0"/>
          </a:p>
        </p:txBody>
      </p:sp>
    </p:spTree>
    <p:extLst>
      <p:ext uri="{BB962C8B-B14F-4D97-AF65-F5344CB8AC3E}">
        <p14:creationId xmlns:p14="http://schemas.microsoft.com/office/powerpoint/2010/main" val="247436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Grew to 21 members for CFY 2021-22</a:t>
            </a:r>
          </a:p>
        </p:txBody>
      </p:sp>
      <p:sp>
        <p:nvSpPr>
          <p:cNvPr id="4" name="Slide Number Placeholder 3"/>
          <p:cNvSpPr>
            <a:spLocks noGrp="1"/>
          </p:cNvSpPr>
          <p:nvPr>
            <p:ph type="sldNum" sz="quarter" idx="10"/>
          </p:nvPr>
        </p:nvSpPr>
        <p:spPr/>
        <p:txBody>
          <a:bodyPr/>
          <a:lstStyle/>
          <a:p>
            <a:fld id="{CA34EDB6-E26E-4A73-98A3-887B30DC9FAF}" type="slidenum">
              <a:rPr lang="en-US" smtClean="0"/>
              <a:t>6</a:t>
            </a:fld>
            <a:endParaRPr lang="en-US" dirty="0"/>
          </a:p>
        </p:txBody>
      </p:sp>
      <p:sp>
        <p:nvSpPr>
          <p:cNvPr id="5" name="Date Placeholder 4">
            <a:extLst>
              <a:ext uri="{FF2B5EF4-FFF2-40B4-BE49-F238E27FC236}">
                <a16:creationId xmlns:a16="http://schemas.microsoft.com/office/drawing/2014/main" id="{DED3286D-7CC2-467A-976A-64DECFF86DCF}"/>
              </a:ext>
            </a:extLst>
          </p:cNvPr>
          <p:cNvSpPr>
            <a:spLocks noGrp="1"/>
          </p:cNvSpPr>
          <p:nvPr>
            <p:ph type="dt" idx="1"/>
          </p:nvPr>
        </p:nvSpPr>
        <p:spPr/>
        <p:txBody>
          <a:bodyPr/>
          <a:lstStyle/>
          <a:p>
            <a:r>
              <a:rPr lang="en-US" dirty="0"/>
              <a:t>12/9/2020</a:t>
            </a:r>
          </a:p>
        </p:txBody>
      </p:sp>
      <p:sp>
        <p:nvSpPr>
          <p:cNvPr id="6" name="Header Placeholder 5">
            <a:extLst>
              <a:ext uri="{FF2B5EF4-FFF2-40B4-BE49-F238E27FC236}">
                <a16:creationId xmlns:a16="http://schemas.microsoft.com/office/drawing/2014/main" id="{87CE2373-BE69-4F01-8493-0D2754174DE0}"/>
              </a:ext>
            </a:extLst>
          </p:cNvPr>
          <p:cNvSpPr>
            <a:spLocks noGrp="1"/>
          </p:cNvSpPr>
          <p:nvPr>
            <p:ph type="hdr" sz="quarter"/>
          </p:nvPr>
        </p:nvSpPr>
        <p:spPr/>
        <p:txBody>
          <a:bodyPr/>
          <a:lstStyle/>
          <a:p>
            <a:r>
              <a:rPr lang="en-US" dirty="0"/>
              <a:t>CCOC Presentation</a:t>
            </a:r>
          </a:p>
        </p:txBody>
      </p:sp>
    </p:spTree>
    <p:extLst>
      <p:ext uri="{BB962C8B-B14F-4D97-AF65-F5344CB8AC3E}">
        <p14:creationId xmlns:p14="http://schemas.microsoft.com/office/powerpoint/2010/main" val="287047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4EDB6-E26E-4A73-98A3-887B30DC9FAF}" type="slidenum">
              <a:rPr lang="en-US" smtClean="0"/>
              <a:t>9</a:t>
            </a:fld>
            <a:endParaRPr lang="en-US" dirty="0"/>
          </a:p>
        </p:txBody>
      </p:sp>
      <p:sp>
        <p:nvSpPr>
          <p:cNvPr id="5" name="Date Placeholder 4">
            <a:extLst>
              <a:ext uri="{FF2B5EF4-FFF2-40B4-BE49-F238E27FC236}">
                <a16:creationId xmlns:a16="http://schemas.microsoft.com/office/drawing/2014/main" id="{26588669-786F-4BB4-B468-CB28163BA32C}"/>
              </a:ext>
            </a:extLst>
          </p:cNvPr>
          <p:cNvSpPr>
            <a:spLocks noGrp="1"/>
          </p:cNvSpPr>
          <p:nvPr>
            <p:ph type="dt" idx="1"/>
          </p:nvPr>
        </p:nvSpPr>
        <p:spPr/>
        <p:txBody>
          <a:bodyPr/>
          <a:lstStyle/>
          <a:p>
            <a:r>
              <a:rPr lang="en-US" dirty="0"/>
              <a:t>12/9/2020</a:t>
            </a:r>
          </a:p>
        </p:txBody>
      </p:sp>
      <p:sp>
        <p:nvSpPr>
          <p:cNvPr id="6" name="Header Placeholder 5">
            <a:extLst>
              <a:ext uri="{FF2B5EF4-FFF2-40B4-BE49-F238E27FC236}">
                <a16:creationId xmlns:a16="http://schemas.microsoft.com/office/drawing/2014/main" id="{13EB7628-E8B6-4594-A320-B1629DE074B9}"/>
              </a:ext>
            </a:extLst>
          </p:cNvPr>
          <p:cNvSpPr>
            <a:spLocks noGrp="1"/>
          </p:cNvSpPr>
          <p:nvPr>
            <p:ph type="hdr" sz="quarter"/>
          </p:nvPr>
        </p:nvSpPr>
        <p:spPr/>
        <p:txBody>
          <a:bodyPr/>
          <a:lstStyle/>
          <a:p>
            <a:r>
              <a:rPr lang="en-US" dirty="0"/>
              <a:t>CCOC Presentation</a:t>
            </a:r>
          </a:p>
        </p:txBody>
      </p:sp>
    </p:spTree>
    <p:extLst>
      <p:ext uri="{BB962C8B-B14F-4D97-AF65-F5344CB8AC3E}">
        <p14:creationId xmlns:p14="http://schemas.microsoft.com/office/powerpoint/2010/main" val="407789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4EDB6-E26E-4A73-98A3-887B30DC9FAF}" type="slidenum">
              <a:rPr lang="en-US" smtClean="0"/>
              <a:t>20</a:t>
            </a:fld>
            <a:endParaRPr lang="en-US" dirty="0"/>
          </a:p>
        </p:txBody>
      </p:sp>
      <p:sp>
        <p:nvSpPr>
          <p:cNvPr id="5" name="Date Placeholder 4">
            <a:extLst>
              <a:ext uri="{FF2B5EF4-FFF2-40B4-BE49-F238E27FC236}">
                <a16:creationId xmlns:a16="http://schemas.microsoft.com/office/drawing/2014/main" id="{EB353067-6410-433A-8FC3-1A587DE701DA}"/>
              </a:ext>
            </a:extLst>
          </p:cNvPr>
          <p:cNvSpPr>
            <a:spLocks noGrp="1"/>
          </p:cNvSpPr>
          <p:nvPr>
            <p:ph type="dt" idx="1"/>
          </p:nvPr>
        </p:nvSpPr>
        <p:spPr/>
        <p:txBody>
          <a:bodyPr/>
          <a:lstStyle/>
          <a:p>
            <a:r>
              <a:rPr lang="en-US" dirty="0"/>
              <a:t>12/9/2020</a:t>
            </a:r>
          </a:p>
        </p:txBody>
      </p:sp>
      <p:sp>
        <p:nvSpPr>
          <p:cNvPr id="6" name="Header Placeholder 5">
            <a:extLst>
              <a:ext uri="{FF2B5EF4-FFF2-40B4-BE49-F238E27FC236}">
                <a16:creationId xmlns:a16="http://schemas.microsoft.com/office/drawing/2014/main" id="{45314894-4923-4DEA-A5DB-1DDCE27578A6}"/>
              </a:ext>
            </a:extLst>
          </p:cNvPr>
          <p:cNvSpPr>
            <a:spLocks noGrp="1"/>
          </p:cNvSpPr>
          <p:nvPr>
            <p:ph type="hdr" sz="quarter"/>
          </p:nvPr>
        </p:nvSpPr>
        <p:spPr/>
        <p:txBody>
          <a:bodyPr/>
          <a:lstStyle/>
          <a:p>
            <a:r>
              <a:rPr lang="en-US" dirty="0"/>
              <a:t>CCOC Presentation</a:t>
            </a:r>
          </a:p>
        </p:txBody>
      </p:sp>
    </p:spTree>
    <p:extLst>
      <p:ext uri="{BB962C8B-B14F-4D97-AF65-F5344CB8AC3E}">
        <p14:creationId xmlns:p14="http://schemas.microsoft.com/office/powerpoint/2010/main" val="23047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411480" y="1393507"/>
            <a:ext cx="8345329" cy="4397693"/>
          </a:xfrm>
          <a:prstGeom prst="rect">
            <a:avLst/>
          </a:prstGeom>
        </p:spPr>
        <p:txBody>
          <a:bodyPr lIns="91439" tIns="45719" rIns="91439" bIns="45719" anchor="t">
            <a:noAutofit/>
          </a:bodyPr>
          <a:lstStyle>
            <a:lvl1pPr>
              <a:defRPr sz="2500">
                <a:solidFill>
                  <a:srgbClr val="002D73"/>
                </a:solidFill>
                <a:latin typeface="Franklin Gothic Book" panose="020B0503020102020204" pitchFamily="34" charset="0"/>
              </a:defRPr>
            </a:lvl1pPr>
          </a:lstStyle>
          <a:p>
            <a:r>
              <a:rPr lang="en-US" dirty="0"/>
              <a:t>Click icon to add picture</a:t>
            </a:r>
            <a:endParaRPr dirty="0"/>
          </a:p>
        </p:txBody>
      </p:sp>
      <p:sp>
        <p:nvSpPr>
          <p:cNvPr id="3" name="Title 1">
            <a:extLst>
              <a:ext uri="{FF2B5EF4-FFF2-40B4-BE49-F238E27FC236}">
                <a16:creationId xmlns:a16="http://schemas.microsoft.com/office/drawing/2014/main" id="{DF5F7A34-ECBF-40E1-8610-14E103909F7C}"/>
              </a:ext>
            </a:extLst>
          </p:cNvPr>
          <p:cNvSpPr>
            <a:spLocks noGrp="1"/>
          </p:cNvSpPr>
          <p:nvPr>
            <p:ph type="title"/>
          </p:nvPr>
        </p:nvSpPr>
        <p:spPr>
          <a:xfrm>
            <a:off x="411480" y="342898"/>
            <a:ext cx="8358188" cy="804999"/>
          </a:xfrm>
        </p:spPr>
        <p:txBody>
          <a:bodyPr>
            <a:normAutofit/>
          </a:bodyPr>
          <a:lstStyle>
            <a:lvl1pPr>
              <a:defRPr sz="3500" b="0">
                <a:solidFill>
                  <a:schemeClr val="bg1"/>
                </a:solidFill>
                <a:latin typeface="Franklin Gothic Book" panose="020B0503020102020204" pitchFamily="34" charset="0"/>
              </a:defRPr>
            </a:lvl1pPr>
          </a:lstStyle>
          <a:p>
            <a:r>
              <a:rPr lang="en-US" dirty="0"/>
              <a:t>Click to edit Master title style</a:t>
            </a:r>
          </a:p>
        </p:txBody>
      </p:sp>
    </p:spTree>
    <p:extLst>
      <p:ext uri="{BB962C8B-B14F-4D97-AF65-F5344CB8AC3E}">
        <p14:creationId xmlns:p14="http://schemas.microsoft.com/office/powerpoint/2010/main" val="22754372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00">
                <a:solidFill>
                  <a:srgbClr val="002D73"/>
                </a:solidFill>
                <a:latin typeface="+mn-lt"/>
              </a:defRPr>
            </a:lvl1pPr>
            <a:lvl2pPr>
              <a:defRPr sz="2500">
                <a:solidFill>
                  <a:srgbClr val="002D73"/>
                </a:solidFill>
                <a:latin typeface="+mn-lt"/>
              </a:defRPr>
            </a:lvl2pPr>
            <a:lvl3pPr>
              <a:defRPr sz="2500">
                <a:solidFill>
                  <a:srgbClr val="002D73"/>
                </a:solidFill>
                <a:latin typeface="+mn-lt"/>
              </a:defRPr>
            </a:lvl3pPr>
            <a:lvl4pPr>
              <a:defRPr sz="2500">
                <a:solidFill>
                  <a:srgbClr val="002D73"/>
                </a:solidFill>
                <a:latin typeface="+mn-lt"/>
              </a:defRPr>
            </a:lvl4pPr>
            <a:lvl5pPr>
              <a:defRPr sz="2500">
                <a:solidFill>
                  <a:srgbClr val="002D73"/>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itle 1">
            <a:extLst>
              <a:ext uri="{FF2B5EF4-FFF2-40B4-BE49-F238E27FC236}">
                <a16:creationId xmlns:a16="http://schemas.microsoft.com/office/drawing/2014/main" id="{C5D927C1-B032-4CE5-AC58-E9DFBD3576A3}"/>
              </a:ext>
            </a:extLst>
          </p:cNvPr>
          <p:cNvSpPr>
            <a:spLocks noGrp="1"/>
          </p:cNvSpPr>
          <p:nvPr>
            <p:ph type="title"/>
          </p:nvPr>
        </p:nvSpPr>
        <p:spPr>
          <a:xfrm>
            <a:off x="411480" y="342898"/>
            <a:ext cx="8358188" cy="804999"/>
          </a:xfrm>
        </p:spPr>
        <p:txBody>
          <a:bodyPr>
            <a:normAutofit/>
          </a:bodyPr>
          <a:lstStyle>
            <a:lvl1pPr>
              <a:defRPr sz="3500" b="0">
                <a:solidFill>
                  <a:schemeClr val="bg1"/>
                </a:solidFill>
                <a:latin typeface="Franklin Gothic Book" panose="020B0503020102020204" pitchFamily="34" charset="0"/>
              </a:defRPr>
            </a:lvl1pPr>
          </a:lstStyle>
          <a:p>
            <a:r>
              <a:rPr lang="en-US" dirty="0"/>
              <a:t>Click to edit Master title style</a:t>
            </a:r>
          </a:p>
        </p:txBody>
      </p:sp>
    </p:spTree>
    <p:extLst>
      <p:ext uri="{BB962C8B-B14F-4D97-AF65-F5344CB8AC3E}">
        <p14:creationId xmlns:p14="http://schemas.microsoft.com/office/powerpoint/2010/main" val="324806803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07A870-5CA6-4AC6-9A34-083A60D629B7}"/>
              </a:ext>
            </a:extLst>
          </p:cNvPr>
          <p:cNvSpPr>
            <a:spLocks noGrp="1"/>
          </p:cNvSpPr>
          <p:nvPr>
            <p:ph type="title"/>
          </p:nvPr>
        </p:nvSpPr>
        <p:spPr>
          <a:xfrm>
            <a:off x="411480" y="342898"/>
            <a:ext cx="8358188" cy="804999"/>
          </a:xfrm>
        </p:spPr>
        <p:txBody>
          <a:bodyPr>
            <a:normAutofit/>
          </a:bodyPr>
          <a:lstStyle>
            <a:lvl1pPr>
              <a:defRPr sz="3500" b="0">
                <a:solidFill>
                  <a:schemeClr val="bg1"/>
                </a:solidFill>
                <a:latin typeface="Franklin Gothic Book" panose="020B0503020102020204" pitchFamily="34" charset="0"/>
              </a:defRPr>
            </a:lvl1pPr>
          </a:lstStyle>
          <a:p>
            <a:r>
              <a:rPr lang="en-US" dirty="0"/>
              <a:t>Click to edit Master title style</a:t>
            </a:r>
          </a:p>
        </p:txBody>
      </p:sp>
      <p:sp>
        <p:nvSpPr>
          <p:cNvPr id="5" name="Shape 75">
            <a:extLst>
              <a:ext uri="{FF2B5EF4-FFF2-40B4-BE49-F238E27FC236}">
                <a16:creationId xmlns:a16="http://schemas.microsoft.com/office/drawing/2014/main" id="{0F80FE60-6851-4FD1-BA18-406F80806F61}"/>
              </a:ext>
            </a:extLst>
          </p:cNvPr>
          <p:cNvSpPr>
            <a:spLocks noGrp="1"/>
          </p:cNvSpPr>
          <p:nvPr>
            <p:ph type="body" idx="1"/>
          </p:nvPr>
        </p:nvSpPr>
        <p:spPr>
          <a:xfrm>
            <a:off x="411480" y="1393031"/>
            <a:ext cx="8358188" cy="4393406"/>
          </a:xfrm>
          <a:prstGeom prst="rect">
            <a:avLst/>
          </a:prstGeom>
        </p:spPr>
        <p:txBody>
          <a:bodyPr/>
          <a:lstStyle>
            <a:lvl1pPr marL="0" indent="0">
              <a:buFontTx/>
              <a:buNone/>
              <a:defRPr sz="2500">
                <a:solidFill>
                  <a:srgbClr val="002D73"/>
                </a:solidFill>
                <a:latin typeface="Franklin Gothic Book" panose="020B0503020102020204" pitchFamily="34" charset="0"/>
              </a:defRPr>
            </a:lvl1pPr>
            <a:lvl2pPr marL="312528" indent="0">
              <a:buFontTx/>
              <a:buNone/>
              <a:defRPr sz="2500">
                <a:solidFill>
                  <a:srgbClr val="002D73"/>
                </a:solidFill>
                <a:latin typeface="Franklin Gothic Book" panose="020B0503020102020204" pitchFamily="34" charset="0"/>
              </a:defRPr>
            </a:lvl2pPr>
            <a:lvl3pPr marL="625056" indent="0">
              <a:buFontTx/>
              <a:buNone/>
              <a:defRPr sz="2500">
                <a:solidFill>
                  <a:srgbClr val="002D73"/>
                </a:solidFill>
                <a:latin typeface="Franklin Gothic Book" panose="020B0503020102020204" pitchFamily="34" charset="0"/>
              </a:defRPr>
            </a:lvl3pPr>
            <a:lvl4pPr marL="937584" indent="0">
              <a:buFontTx/>
              <a:buNone/>
              <a:defRPr sz="2500">
                <a:solidFill>
                  <a:srgbClr val="002D73"/>
                </a:solidFill>
                <a:latin typeface="Franklin Gothic Book" panose="020B0503020102020204" pitchFamily="34" charset="0"/>
              </a:defRPr>
            </a:lvl4pPr>
            <a:lvl5pPr marL="1250112" indent="0">
              <a:buFontTx/>
              <a:buNone/>
              <a:defRPr sz="2500">
                <a:solidFill>
                  <a:srgbClr val="002D7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02731464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39009" y="2603829"/>
            <a:ext cx="7886700" cy="1325563"/>
          </a:xfrm>
        </p:spPr>
        <p:txBody>
          <a:bodyPr anchor="ctr" anchorCtr="1"/>
          <a:lstStyle>
            <a:lvl1pPr>
              <a:defRPr>
                <a:solidFill>
                  <a:srgbClr val="002D73"/>
                </a:solidFill>
                <a:latin typeface="Franklin Gothic Book" panose="020B0503020102020204" pitchFamily="34" charset="0"/>
              </a:defRPr>
            </a:lvl1pPr>
          </a:lstStyle>
          <a:p>
            <a:r>
              <a:rPr lang="en-US" dirty="0"/>
              <a:t>CLOSING SLIDE</a:t>
            </a:r>
          </a:p>
        </p:txBody>
      </p:sp>
    </p:spTree>
    <p:extLst>
      <p:ext uri="{BB962C8B-B14F-4D97-AF65-F5344CB8AC3E}">
        <p14:creationId xmlns:p14="http://schemas.microsoft.com/office/powerpoint/2010/main" val="230887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39009" y="2603829"/>
            <a:ext cx="7886700" cy="1325563"/>
          </a:xfrm>
        </p:spPr>
        <p:txBody>
          <a:bodyPr anchor="ctr" anchorCtr="1"/>
          <a:lstStyle>
            <a:lvl1pPr>
              <a:defRPr>
                <a:solidFill>
                  <a:srgbClr val="002D73"/>
                </a:solidFill>
              </a:defRPr>
            </a:lvl1pPr>
          </a:lstStyle>
          <a:p>
            <a:r>
              <a:rPr lang="en-US" dirty="0"/>
              <a:t>TITLE</a:t>
            </a:r>
          </a:p>
        </p:txBody>
      </p:sp>
    </p:spTree>
    <p:extLst>
      <p:ext uri="{BB962C8B-B14F-4D97-AF65-F5344CB8AC3E}">
        <p14:creationId xmlns:p14="http://schemas.microsoft.com/office/powerpoint/2010/main" val="1229749736"/>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ic Slide 1">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393192" y="1408176"/>
            <a:ext cx="8366760" cy="4306824"/>
          </a:xfrm>
          <a:prstGeom prst="rect">
            <a:avLst/>
          </a:prstGeom>
        </p:spPr>
        <p:txBody>
          <a:bodyPr anchor="t" anchorCtr="0"/>
          <a:lstStyle>
            <a:lvl1pPr marL="0" indent="0">
              <a:buNone/>
              <a:defRPr sz="2500">
                <a:solidFill>
                  <a:srgbClr val="002D73"/>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 Box</a:t>
            </a:r>
          </a:p>
        </p:txBody>
      </p:sp>
      <p:sp>
        <p:nvSpPr>
          <p:cNvPr id="4" name="Title 1">
            <a:extLst>
              <a:ext uri="{FF2B5EF4-FFF2-40B4-BE49-F238E27FC236}">
                <a16:creationId xmlns:a16="http://schemas.microsoft.com/office/drawing/2014/main" id="{492E59BA-EE3F-452D-AD54-EE5A0703706A}"/>
              </a:ext>
            </a:extLst>
          </p:cNvPr>
          <p:cNvSpPr>
            <a:spLocks noGrp="1"/>
          </p:cNvSpPr>
          <p:nvPr>
            <p:ph type="title"/>
          </p:nvPr>
        </p:nvSpPr>
        <p:spPr>
          <a:xfrm>
            <a:off x="411480" y="342898"/>
            <a:ext cx="8358188" cy="804999"/>
          </a:xfrm>
        </p:spPr>
        <p:txBody>
          <a:bodyPr>
            <a:normAutofit/>
          </a:bodyPr>
          <a:lstStyle>
            <a:lvl1pPr>
              <a:defRPr sz="3500" b="0">
                <a:solidFill>
                  <a:schemeClr val="bg1"/>
                </a:solidFill>
                <a:latin typeface="Franklin Gothic Book" panose="020B0503020102020204" pitchFamily="34" charset="0"/>
              </a:defRPr>
            </a:lvl1pPr>
          </a:lstStyle>
          <a:p>
            <a:r>
              <a:rPr lang="en-US" dirty="0"/>
              <a:t>Click to edit Master title style</a:t>
            </a:r>
          </a:p>
        </p:txBody>
      </p:sp>
    </p:spTree>
    <p:extLst>
      <p:ext uri="{BB962C8B-B14F-4D97-AF65-F5344CB8AC3E}">
        <p14:creationId xmlns:p14="http://schemas.microsoft.com/office/powerpoint/2010/main" val="1021194224"/>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2000"/>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1752600"/>
            <a:ext cx="8229600" cy="19634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3885223712"/>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82" r:id="rId4"/>
    <p:sldLayoutId id="2147483661" r:id="rId5"/>
    <p:sldLayoutId id="2147483662" r:id="rId6"/>
  </p:sldLayoutIdLst>
  <p:transition>
    <p:wipe/>
  </p:transition>
  <p:hf hdr="0" dt="0"/>
  <p:txStyles>
    <p:titleStyle>
      <a:lvl1pPr marL="0" marR="0" indent="0" algn="ctr" defTabSz="410751" rtl="0" eaLnBrk="1" latinLnBrk="0" hangingPunct="1">
        <a:lnSpc>
          <a:spcPct val="100000"/>
        </a:lnSpc>
        <a:spcBef>
          <a:spcPts val="0"/>
        </a:spcBef>
        <a:spcAft>
          <a:spcPts val="0"/>
        </a:spcAft>
        <a:buClrTx/>
        <a:buSzTx/>
        <a:buFontTx/>
        <a:buNone/>
        <a:tabLst/>
        <a:defRPr sz="6500" b="0" i="0" u="none" strike="noStrike" cap="none" spc="0" baseline="0">
          <a:ln>
            <a:noFill/>
          </a:ln>
          <a:solidFill>
            <a:srgbClr val="002D73"/>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flccoc.org/ccoc-reports/#acar"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flccoc.org/compliance-corner/"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D420D3-8046-4C45-86C6-10776446A0F9}"/>
              </a:ext>
            </a:extLst>
          </p:cNvPr>
          <p:cNvSpPr>
            <a:spLocks noGrp="1"/>
          </p:cNvSpPr>
          <p:nvPr>
            <p:ph type="title"/>
          </p:nvPr>
        </p:nvSpPr>
        <p:spPr>
          <a:xfrm>
            <a:off x="379378" y="2519464"/>
            <a:ext cx="8375515" cy="3119335"/>
          </a:xfrm>
        </p:spPr>
        <p:txBody>
          <a:bodyPr anchor="t">
            <a:noAutofit/>
          </a:bodyPr>
          <a:lstStyle/>
          <a:p>
            <a:r>
              <a:rPr lang="en-US" sz="6330">
                <a:solidFill>
                  <a:srgbClr val="002D73"/>
                </a:solidFill>
                <a:latin typeface="Franklin Gothic Book" panose="020B0503020102020204" pitchFamily="34" charset="0"/>
              </a:rPr>
              <a:t>CCOC Session I</a:t>
            </a:r>
            <a:br>
              <a:rPr lang="en-US" sz="6330" dirty="0">
                <a:solidFill>
                  <a:srgbClr val="002D73"/>
                </a:solidFill>
                <a:latin typeface="Franklin Gothic Book" panose="020B0503020102020204" pitchFamily="34" charset="0"/>
              </a:rPr>
            </a:br>
            <a:r>
              <a:rPr lang="en-US" sz="3500" dirty="0">
                <a:solidFill>
                  <a:srgbClr val="002D73"/>
                </a:solidFill>
                <a:latin typeface="Franklin Gothic Book" panose="020B0503020102020204" pitchFamily="34" charset="0"/>
              </a:rPr>
              <a:t>FCCC Fall Conference</a:t>
            </a:r>
            <a:br>
              <a:rPr lang="en-US" sz="3500" dirty="0">
                <a:solidFill>
                  <a:srgbClr val="002D73"/>
                </a:solidFill>
                <a:latin typeface="Franklin Gothic Book" panose="020B0503020102020204" pitchFamily="34" charset="0"/>
              </a:rPr>
            </a:br>
            <a:r>
              <a:rPr lang="en-US" sz="3500" dirty="0">
                <a:solidFill>
                  <a:srgbClr val="002D73"/>
                </a:solidFill>
                <a:latin typeface="Franklin Gothic Book" panose="020B0503020102020204" pitchFamily="34" charset="0"/>
              </a:rPr>
              <a:t>October</a:t>
            </a:r>
            <a:r>
              <a:rPr lang="en-US" sz="3500" dirty="0"/>
              <a:t> 13</a:t>
            </a:r>
            <a:r>
              <a:rPr lang="en-US" sz="3500" dirty="0">
                <a:solidFill>
                  <a:srgbClr val="002D73"/>
                </a:solidFill>
                <a:latin typeface="Franklin Gothic Book" panose="020B0503020102020204" pitchFamily="34" charset="0"/>
              </a:rPr>
              <a:t>, 2021</a:t>
            </a:r>
          </a:p>
        </p:txBody>
      </p:sp>
    </p:spTree>
    <p:extLst>
      <p:ext uri="{BB962C8B-B14F-4D97-AF65-F5344CB8AC3E}">
        <p14:creationId xmlns:p14="http://schemas.microsoft.com/office/powerpoint/2010/main" val="1946440650"/>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09AD-FAF6-4FCF-8B0D-823ECAFED63E}"/>
              </a:ext>
            </a:extLst>
          </p:cNvPr>
          <p:cNvSpPr>
            <a:spLocks noGrp="1"/>
          </p:cNvSpPr>
          <p:nvPr>
            <p:ph type="title"/>
          </p:nvPr>
        </p:nvSpPr>
        <p:spPr/>
        <p:txBody>
          <a:bodyPr/>
          <a:lstStyle/>
          <a:p>
            <a:r>
              <a:rPr lang="en-US" dirty="0">
                <a:latin typeface="Franklin Gothic Book" panose="020B0503020102020204" pitchFamily="34" charset="0"/>
              </a:rPr>
              <a:t>PIE COMMITTEE</a:t>
            </a:r>
          </a:p>
        </p:txBody>
      </p:sp>
      <p:sp>
        <p:nvSpPr>
          <p:cNvPr id="3" name="Text Placeholder 2">
            <a:extLst>
              <a:ext uri="{FF2B5EF4-FFF2-40B4-BE49-F238E27FC236}">
                <a16:creationId xmlns:a16="http://schemas.microsoft.com/office/drawing/2014/main" id="{AE94D5BF-95AB-4E2F-9D83-BA3EF800877F}"/>
              </a:ext>
            </a:extLst>
          </p:cNvPr>
          <p:cNvSpPr>
            <a:spLocks noGrp="1"/>
          </p:cNvSpPr>
          <p:nvPr>
            <p:ph type="body" idx="1"/>
          </p:nvPr>
        </p:nvSpPr>
        <p:spPr/>
        <p:txBody>
          <a:bodyPr/>
          <a:lstStyle/>
          <a:p>
            <a:pPr>
              <a:spcBef>
                <a:spcPts val="0"/>
              </a:spcBef>
              <a:spcAft>
                <a:spcPts val="1200"/>
              </a:spcAft>
            </a:pPr>
            <a:r>
              <a:rPr lang="en-US" dirty="0">
                <a:solidFill>
                  <a:srgbClr val="002D73"/>
                </a:solidFill>
              </a:rPr>
              <a:t>Reporting </a:t>
            </a:r>
            <a:r>
              <a:rPr lang="en-US" u="sng" dirty="0">
                <a:solidFill>
                  <a:srgbClr val="002D73"/>
                </a:solidFill>
              </a:rPr>
              <a:t>subcases</a:t>
            </a:r>
            <a:r>
              <a:rPr lang="en-US" dirty="0">
                <a:solidFill>
                  <a:srgbClr val="002D73"/>
                </a:solidFill>
              </a:rPr>
              <a:t> and </a:t>
            </a:r>
            <a:r>
              <a:rPr lang="en-US" u="sng" dirty="0">
                <a:solidFill>
                  <a:srgbClr val="002D73"/>
                </a:solidFill>
              </a:rPr>
              <a:t>continuing cases</a:t>
            </a:r>
            <a:r>
              <a:rPr lang="en-US" dirty="0">
                <a:solidFill>
                  <a:srgbClr val="002D73"/>
                </a:solidFill>
              </a:rPr>
              <a:t> and established </a:t>
            </a:r>
            <a:r>
              <a:rPr lang="en-US" u="sng" dirty="0">
                <a:solidFill>
                  <a:srgbClr val="002D73"/>
                </a:solidFill>
              </a:rPr>
              <a:t>weighting</a:t>
            </a:r>
            <a:r>
              <a:rPr lang="en-US" dirty="0">
                <a:solidFill>
                  <a:srgbClr val="002D73"/>
                </a:solidFill>
              </a:rPr>
              <a:t> system.</a:t>
            </a:r>
          </a:p>
          <a:p>
            <a:pPr>
              <a:spcBef>
                <a:spcPts val="0"/>
              </a:spcBef>
              <a:spcAft>
                <a:spcPts val="1200"/>
              </a:spcAft>
            </a:pPr>
            <a:r>
              <a:rPr lang="en-US" dirty="0">
                <a:solidFill>
                  <a:srgbClr val="002D73"/>
                </a:solidFill>
              </a:rPr>
              <a:t> </a:t>
            </a:r>
          </a:p>
          <a:p>
            <a:pPr marL="769728" lvl="1" indent="-457200">
              <a:spcBef>
                <a:spcPts val="0"/>
              </a:spcBef>
              <a:buFont typeface="Arial" panose="020B0604020202020204" pitchFamily="34" charset="0"/>
              <a:buChar char="•"/>
            </a:pPr>
            <a:r>
              <a:rPr lang="en-US" dirty="0">
                <a:solidFill>
                  <a:srgbClr val="002D73"/>
                </a:solidFill>
              </a:rPr>
              <a:t>Provides more details for comparing Clerk budgets;</a:t>
            </a:r>
          </a:p>
          <a:p>
            <a:pPr marL="769728" lvl="1" indent="-457200">
              <a:spcBef>
                <a:spcPts val="0"/>
              </a:spcBef>
              <a:buFont typeface="Arial" panose="020B0604020202020204" pitchFamily="34" charset="0"/>
              <a:buChar char="•"/>
            </a:pPr>
            <a:r>
              <a:rPr lang="en-US" dirty="0">
                <a:solidFill>
                  <a:srgbClr val="002D73"/>
                </a:solidFill>
              </a:rPr>
              <a:t>Provides basis for explaining workload; and</a:t>
            </a:r>
          </a:p>
          <a:p>
            <a:pPr marL="769728" lvl="1" indent="-457200">
              <a:spcBef>
                <a:spcPts val="0"/>
              </a:spcBef>
              <a:buFont typeface="Arial" panose="020B0604020202020204" pitchFamily="34" charset="0"/>
              <a:buChar char="•"/>
            </a:pPr>
            <a:r>
              <a:rPr lang="en-US" dirty="0">
                <a:solidFill>
                  <a:srgbClr val="002D73"/>
                </a:solidFill>
              </a:rPr>
              <a:t>Provides a basis for estimating costs for Legislative funding.</a:t>
            </a:r>
          </a:p>
        </p:txBody>
      </p:sp>
    </p:spTree>
    <p:extLst>
      <p:ext uri="{BB962C8B-B14F-4D97-AF65-F5344CB8AC3E}">
        <p14:creationId xmlns:p14="http://schemas.microsoft.com/office/powerpoint/2010/main" val="2513430382"/>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09AD-FAF6-4FCF-8B0D-823ECAFED63E}"/>
              </a:ext>
            </a:extLst>
          </p:cNvPr>
          <p:cNvSpPr>
            <a:spLocks noGrp="1"/>
          </p:cNvSpPr>
          <p:nvPr>
            <p:ph type="title"/>
          </p:nvPr>
        </p:nvSpPr>
        <p:spPr/>
        <p:txBody>
          <a:bodyPr/>
          <a:lstStyle/>
          <a:p>
            <a:r>
              <a:rPr lang="en-US" dirty="0">
                <a:latin typeface="Franklin Gothic Book" panose="020B0503020102020204" pitchFamily="34" charset="0"/>
              </a:rPr>
              <a:t>PIE COMMITTEE</a:t>
            </a:r>
          </a:p>
        </p:txBody>
      </p:sp>
      <p:sp>
        <p:nvSpPr>
          <p:cNvPr id="3" name="Text Placeholder 2">
            <a:extLst>
              <a:ext uri="{FF2B5EF4-FFF2-40B4-BE49-F238E27FC236}">
                <a16:creationId xmlns:a16="http://schemas.microsoft.com/office/drawing/2014/main" id="{AE94D5BF-95AB-4E2F-9D83-BA3EF800877F}"/>
              </a:ext>
            </a:extLst>
          </p:cNvPr>
          <p:cNvSpPr>
            <a:spLocks noGrp="1"/>
          </p:cNvSpPr>
          <p:nvPr>
            <p:ph type="body" idx="1"/>
          </p:nvPr>
        </p:nvSpPr>
        <p:spPr/>
        <p:txBody>
          <a:bodyPr/>
          <a:lstStyle/>
          <a:p>
            <a:pPr>
              <a:spcBef>
                <a:spcPts val="0"/>
              </a:spcBef>
            </a:pPr>
            <a:r>
              <a:rPr lang="en-US" dirty="0">
                <a:solidFill>
                  <a:srgbClr val="002D73"/>
                </a:solidFill>
              </a:rPr>
              <a:t>Performance Measures Updated, Effective CFY 2021-22</a:t>
            </a:r>
          </a:p>
          <a:p>
            <a:pPr>
              <a:spcBef>
                <a:spcPts val="0"/>
              </a:spcBef>
            </a:pPr>
            <a:endParaRPr lang="en-US" dirty="0">
              <a:solidFill>
                <a:srgbClr val="002D73"/>
              </a:solidFill>
            </a:endParaRPr>
          </a:p>
          <a:p>
            <a:pPr>
              <a:spcBef>
                <a:spcPts val="0"/>
              </a:spcBef>
            </a:pPr>
            <a:r>
              <a:rPr lang="en-US" dirty="0"/>
              <a:t>Collections:</a:t>
            </a:r>
            <a:endParaRPr lang="en-US" dirty="0">
              <a:solidFill>
                <a:srgbClr val="002D73"/>
              </a:solidFill>
            </a:endParaRPr>
          </a:p>
          <a:p>
            <a:pPr marL="342900" indent="-342900">
              <a:spcBef>
                <a:spcPts val="0"/>
              </a:spcBef>
              <a:buFont typeface="Arial" panose="020B0604020202020204" pitchFamily="34" charset="0"/>
              <a:buChar char="•"/>
            </a:pPr>
            <a:r>
              <a:rPr lang="en-US" dirty="0">
                <a:solidFill>
                  <a:srgbClr val="002D73"/>
                </a:solidFill>
              </a:rPr>
              <a:t>Circuit Civil, County Civil, Probate – Increase to 95% from current 90%; Family – Increase to 90% from current 75%</a:t>
            </a:r>
          </a:p>
          <a:p>
            <a:pPr marL="342900" indent="-342900">
              <a:spcBef>
                <a:spcPts val="0"/>
              </a:spcBef>
              <a:buFont typeface="Arial" panose="020B0604020202020204" pitchFamily="34" charset="0"/>
              <a:buChar char="•"/>
            </a:pPr>
            <a:r>
              <a:rPr lang="en-US" dirty="0">
                <a:solidFill>
                  <a:srgbClr val="002D73"/>
                </a:solidFill>
              </a:rPr>
              <a:t>Criminal Traffic – Increase to 50% from current 40%</a:t>
            </a:r>
          </a:p>
          <a:p>
            <a:pPr marL="342900" indent="-342900">
              <a:spcBef>
                <a:spcPts val="0"/>
              </a:spcBef>
              <a:buFont typeface="Arial" panose="020B0604020202020204" pitchFamily="34" charset="0"/>
              <a:buChar char="•"/>
            </a:pPr>
            <a:r>
              <a:rPr lang="en-US" dirty="0">
                <a:solidFill>
                  <a:srgbClr val="002D73"/>
                </a:solidFill>
              </a:rPr>
              <a:t>Civil Traffic – Send to a workgroup to determine the proper standard</a:t>
            </a:r>
          </a:p>
          <a:p>
            <a:pPr marL="342900" indent="-342900">
              <a:spcBef>
                <a:spcPts val="0"/>
              </a:spcBef>
              <a:buFont typeface="Arial" panose="020B0604020202020204" pitchFamily="34" charset="0"/>
              <a:buChar char="•"/>
            </a:pPr>
            <a:endParaRPr lang="en-US" dirty="0">
              <a:solidFill>
                <a:srgbClr val="002D73"/>
              </a:solidFill>
            </a:endParaRPr>
          </a:p>
        </p:txBody>
      </p:sp>
    </p:spTree>
    <p:extLst>
      <p:ext uri="{BB962C8B-B14F-4D97-AF65-F5344CB8AC3E}">
        <p14:creationId xmlns:p14="http://schemas.microsoft.com/office/powerpoint/2010/main" val="912058261"/>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09AD-FAF6-4FCF-8B0D-823ECAFED63E}"/>
              </a:ext>
            </a:extLst>
          </p:cNvPr>
          <p:cNvSpPr>
            <a:spLocks noGrp="1"/>
          </p:cNvSpPr>
          <p:nvPr>
            <p:ph type="title"/>
          </p:nvPr>
        </p:nvSpPr>
        <p:spPr/>
        <p:txBody>
          <a:bodyPr/>
          <a:lstStyle/>
          <a:p>
            <a:r>
              <a:rPr lang="en-US" dirty="0">
                <a:latin typeface="Franklin Gothic Book" panose="020B0503020102020204" pitchFamily="34" charset="0"/>
              </a:rPr>
              <a:t>PIE COMMITTEE</a:t>
            </a:r>
          </a:p>
        </p:txBody>
      </p:sp>
      <p:sp>
        <p:nvSpPr>
          <p:cNvPr id="3" name="Text Placeholder 2">
            <a:extLst>
              <a:ext uri="{FF2B5EF4-FFF2-40B4-BE49-F238E27FC236}">
                <a16:creationId xmlns:a16="http://schemas.microsoft.com/office/drawing/2014/main" id="{AE94D5BF-95AB-4E2F-9D83-BA3EF800877F}"/>
              </a:ext>
            </a:extLst>
          </p:cNvPr>
          <p:cNvSpPr>
            <a:spLocks noGrp="1"/>
          </p:cNvSpPr>
          <p:nvPr>
            <p:ph type="body" idx="1"/>
          </p:nvPr>
        </p:nvSpPr>
        <p:spPr/>
        <p:txBody>
          <a:bodyPr/>
          <a:lstStyle/>
          <a:p>
            <a:pPr>
              <a:spcBef>
                <a:spcPts val="0"/>
              </a:spcBef>
            </a:pPr>
            <a:r>
              <a:rPr lang="en-US" dirty="0">
                <a:solidFill>
                  <a:srgbClr val="002D73"/>
                </a:solidFill>
              </a:rPr>
              <a:t>Performance Measures sent to a Workgroup to determine the proper standard:</a:t>
            </a:r>
          </a:p>
          <a:p>
            <a:pPr>
              <a:spcBef>
                <a:spcPts val="0"/>
              </a:spcBef>
            </a:pPr>
            <a:endParaRPr lang="en-US" dirty="0">
              <a:solidFill>
                <a:srgbClr val="002D73"/>
              </a:solidFill>
            </a:endParaRPr>
          </a:p>
          <a:p>
            <a:pPr marL="342900" indent="-342900">
              <a:spcBef>
                <a:spcPts val="0"/>
              </a:spcBef>
              <a:buFont typeface="Arial" panose="020B0604020202020204" pitchFamily="34" charset="0"/>
              <a:buChar char="•"/>
            </a:pPr>
            <a:r>
              <a:rPr lang="en-US" dirty="0">
                <a:solidFill>
                  <a:srgbClr val="002D73"/>
                </a:solidFill>
              </a:rPr>
              <a:t>Collections: Circuit Criminal</a:t>
            </a:r>
          </a:p>
          <a:p>
            <a:pPr marL="342900" indent="-342900">
              <a:spcBef>
                <a:spcPts val="0"/>
              </a:spcBef>
              <a:buFont typeface="Arial" panose="020B0604020202020204" pitchFamily="34" charset="0"/>
              <a:buChar char="•"/>
            </a:pPr>
            <a:r>
              <a:rPr lang="en-US" dirty="0">
                <a:solidFill>
                  <a:srgbClr val="002D73"/>
                </a:solidFill>
              </a:rPr>
              <a:t>Timeliness: All Court Divisions (Filing &amp; Docketing) </a:t>
            </a:r>
          </a:p>
          <a:p>
            <a:pPr>
              <a:spcBef>
                <a:spcPts val="0"/>
              </a:spcBef>
            </a:pPr>
            <a:endParaRPr lang="en-US" dirty="0"/>
          </a:p>
          <a:p>
            <a:pPr>
              <a:spcBef>
                <a:spcPts val="0"/>
              </a:spcBef>
            </a:pPr>
            <a:endParaRPr lang="en-US" dirty="0"/>
          </a:p>
          <a:p>
            <a:pPr>
              <a:spcBef>
                <a:spcPts val="0"/>
              </a:spcBef>
            </a:pPr>
            <a:r>
              <a:rPr lang="en-US" dirty="0">
                <a:solidFill>
                  <a:srgbClr val="002D73"/>
                </a:solidFill>
              </a:rPr>
              <a:t>No changes were made to Jury Payment Performance Measures and Standards.</a:t>
            </a:r>
          </a:p>
        </p:txBody>
      </p:sp>
    </p:spTree>
    <p:extLst>
      <p:ext uri="{BB962C8B-B14F-4D97-AF65-F5344CB8AC3E}">
        <p14:creationId xmlns:p14="http://schemas.microsoft.com/office/powerpoint/2010/main" val="1198146404"/>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09AD-FAF6-4FCF-8B0D-823ECAFED63E}"/>
              </a:ext>
            </a:extLst>
          </p:cNvPr>
          <p:cNvSpPr>
            <a:spLocks noGrp="1"/>
          </p:cNvSpPr>
          <p:nvPr>
            <p:ph type="title"/>
          </p:nvPr>
        </p:nvSpPr>
        <p:spPr/>
        <p:txBody>
          <a:bodyPr/>
          <a:lstStyle/>
          <a:p>
            <a:r>
              <a:rPr lang="en-US" dirty="0">
                <a:latin typeface="Franklin Gothic Book" panose="020B0503020102020204" pitchFamily="34" charset="0"/>
              </a:rPr>
              <a:t>PIE COMMITTEE</a:t>
            </a:r>
          </a:p>
        </p:txBody>
      </p:sp>
      <p:sp>
        <p:nvSpPr>
          <p:cNvPr id="3" name="Text Placeholder 2">
            <a:extLst>
              <a:ext uri="{FF2B5EF4-FFF2-40B4-BE49-F238E27FC236}">
                <a16:creationId xmlns:a16="http://schemas.microsoft.com/office/drawing/2014/main" id="{AE94D5BF-95AB-4E2F-9D83-BA3EF800877F}"/>
              </a:ext>
            </a:extLst>
          </p:cNvPr>
          <p:cNvSpPr>
            <a:spLocks noGrp="1"/>
          </p:cNvSpPr>
          <p:nvPr>
            <p:ph type="body" idx="1"/>
          </p:nvPr>
        </p:nvSpPr>
        <p:spPr/>
        <p:txBody>
          <a:bodyPr/>
          <a:lstStyle/>
          <a:p>
            <a:pPr>
              <a:spcBef>
                <a:spcPts val="0"/>
              </a:spcBef>
            </a:pPr>
            <a:r>
              <a:rPr lang="en-US" sz="2200" dirty="0">
                <a:solidFill>
                  <a:srgbClr val="002D73"/>
                </a:solidFill>
              </a:rPr>
              <a:t>Case Weights Adjustments</a:t>
            </a:r>
          </a:p>
          <a:p>
            <a:pPr>
              <a:spcBef>
                <a:spcPts val="0"/>
              </a:spcBef>
            </a:pPr>
            <a:endParaRPr lang="en-US" sz="2200" dirty="0"/>
          </a:p>
          <a:p>
            <a:pPr marL="457200" indent="-457200">
              <a:spcBef>
                <a:spcPts val="0"/>
              </a:spcBef>
              <a:buFont typeface="+mj-lt"/>
              <a:buAutoNum type="arabicPeriod"/>
            </a:pPr>
            <a:r>
              <a:rPr lang="en-US" sz="2200" dirty="0">
                <a:solidFill>
                  <a:srgbClr val="002D73"/>
                </a:solidFill>
              </a:rPr>
              <a:t>The new sub-case type of Risk Protection Orders (RPO’s) be weighted 6 like Baker Act &amp; Substance abuse cases.</a:t>
            </a:r>
          </a:p>
          <a:p>
            <a:pPr marL="457200" indent="-457200">
              <a:spcBef>
                <a:spcPts val="0"/>
              </a:spcBef>
              <a:buFont typeface="+mj-lt"/>
              <a:buAutoNum type="arabicPeriod"/>
            </a:pPr>
            <a:r>
              <a:rPr lang="en-US" sz="2200" dirty="0">
                <a:solidFill>
                  <a:srgbClr val="002D73"/>
                </a:solidFill>
              </a:rPr>
              <a:t>The new sub-case type of Vulnerable Adult cases be weighted 6 like Baker Act &amp; Substance abuse cases.</a:t>
            </a:r>
          </a:p>
          <a:p>
            <a:pPr marL="457200" indent="-457200">
              <a:spcBef>
                <a:spcPts val="0"/>
              </a:spcBef>
              <a:buFont typeface="+mj-lt"/>
              <a:buAutoNum type="arabicPeriod"/>
            </a:pPr>
            <a:r>
              <a:rPr lang="en-US" sz="2200" dirty="0">
                <a:solidFill>
                  <a:srgbClr val="002D73"/>
                </a:solidFill>
              </a:rPr>
              <a:t>Search Warrants be reduced from 2 to 0.</a:t>
            </a:r>
          </a:p>
          <a:p>
            <a:pPr marL="457200" indent="-457200">
              <a:spcBef>
                <a:spcPts val="0"/>
              </a:spcBef>
              <a:buFont typeface="+mj-lt"/>
              <a:buAutoNum type="arabicPeriod"/>
            </a:pPr>
            <a:r>
              <a:rPr lang="en-US" sz="2200" dirty="0">
                <a:solidFill>
                  <a:srgbClr val="002D73"/>
                </a:solidFill>
              </a:rPr>
              <a:t>Professional Guardian Files be reduced from 2 to 0.</a:t>
            </a:r>
          </a:p>
          <a:p>
            <a:pPr marL="457200" indent="-457200">
              <a:spcBef>
                <a:spcPts val="0"/>
              </a:spcBef>
              <a:buFont typeface="+mj-lt"/>
              <a:buAutoNum type="arabicPeriod"/>
            </a:pPr>
            <a:r>
              <a:rPr lang="en-US" sz="2200" dirty="0">
                <a:solidFill>
                  <a:srgbClr val="002D73"/>
                </a:solidFill>
              </a:rPr>
              <a:t>Other Real Property Actions be reduced from 7 to 6 and Other Civil be increased from a 5 to 6, to be consistent with the weights of Condominium and Contract and Indebtedness sub-cases.</a:t>
            </a:r>
          </a:p>
          <a:p>
            <a:pPr marL="457200" indent="-457200">
              <a:spcBef>
                <a:spcPts val="0"/>
              </a:spcBef>
              <a:buFont typeface="+mj-lt"/>
              <a:buAutoNum type="arabicPeriod"/>
            </a:pPr>
            <a:r>
              <a:rPr lang="en-US" sz="2200" dirty="0">
                <a:solidFill>
                  <a:srgbClr val="002D73"/>
                </a:solidFill>
              </a:rPr>
              <a:t>Cases Unable to be Categorized be reduced from 1 to 0.</a:t>
            </a:r>
          </a:p>
          <a:p>
            <a:pPr marL="457200" indent="-457200">
              <a:spcBef>
                <a:spcPts val="0"/>
              </a:spcBef>
              <a:buFont typeface="+mj-lt"/>
              <a:buAutoNum type="arabicPeriod"/>
            </a:pPr>
            <a:r>
              <a:rPr lang="en-US" sz="2200" dirty="0">
                <a:solidFill>
                  <a:srgbClr val="002D73"/>
                </a:solidFill>
              </a:rPr>
              <a:t>All Other Felonies remains at 8.</a:t>
            </a:r>
          </a:p>
        </p:txBody>
      </p:sp>
    </p:spTree>
    <p:extLst>
      <p:ext uri="{BB962C8B-B14F-4D97-AF65-F5344CB8AC3E}">
        <p14:creationId xmlns:p14="http://schemas.microsoft.com/office/powerpoint/2010/main" val="3548991680"/>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09AD-FAF6-4FCF-8B0D-823ECAFED63E}"/>
              </a:ext>
            </a:extLst>
          </p:cNvPr>
          <p:cNvSpPr>
            <a:spLocks noGrp="1"/>
          </p:cNvSpPr>
          <p:nvPr>
            <p:ph type="title"/>
          </p:nvPr>
        </p:nvSpPr>
        <p:spPr/>
        <p:txBody>
          <a:bodyPr/>
          <a:lstStyle/>
          <a:p>
            <a:r>
              <a:rPr lang="en-US" dirty="0">
                <a:latin typeface="Franklin Gothic Book" panose="020B0503020102020204" pitchFamily="34" charset="0"/>
              </a:rPr>
              <a:t>PIE COMMITTEE</a:t>
            </a:r>
          </a:p>
        </p:txBody>
      </p:sp>
      <p:sp>
        <p:nvSpPr>
          <p:cNvPr id="3" name="Text Placeholder 2">
            <a:extLst>
              <a:ext uri="{FF2B5EF4-FFF2-40B4-BE49-F238E27FC236}">
                <a16:creationId xmlns:a16="http://schemas.microsoft.com/office/drawing/2014/main" id="{AE94D5BF-95AB-4E2F-9D83-BA3EF800877F}"/>
              </a:ext>
            </a:extLst>
          </p:cNvPr>
          <p:cNvSpPr>
            <a:spLocks noGrp="1"/>
          </p:cNvSpPr>
          <p:nvPr>
            <p:ph type="body" idx="1"/>
          </p:nvPr>
        </p:nvSpPr>
        <p:spPr/>
        <p:txBody>
          <a:bodyPr/>
          <a:lstStyle/>
          <a:p>
            <a:pPr>
              <a:spcBef>
                <a:spcPts val="0"/>
              </a:spcBef>
            </a:pPr>
            <a:r>
              <a:rPr lang="en-US" sz="2200" dirty="0">
                <a:solidFill>
                  <a:srgbClr val="002D73"/>
                </a:solidFill>
              </a:rPr>
              <a:t>CFY 2019-20 Annual Collection Agents Summary Report available on the CCOC website: </a:t>
            </a:r>
            <a:r>
              <a:rPr lang="en-US" sz="2200" dirty="0">
                <a:solidFill>
                  <a:srgbClr val="AC162C"/>
                </a:solidFill>
                <a:hlinkClick r:id="rId2">
                  <a:extLst>
                    <a:ext uri="{A12FA001-AC4F-418D-AE19-62706E023703}">
                      <ahyp:hlinkClr xmlns:ahyp="http://schemas.microsoft.com/office/drawing/2018/hyperlinkcolor" val="tx"/>
                    </a:ext>
                  </a:extLst>
                </a:hlinkClick>
              </a:rPr>
              <a:t>https://flccoc.org/ccoc-reports/#acar</a:t>
            </a:r>
            <a:endParaRPr lang="en-US" sz="2200" dirty="0">
              <a:solidFill>
                <a:srgbClr val="AC162C"/>
              </a:solidFill>
            </a:endParaRPr>
          </a:p>
          <a:p>
            <a:pPr>
              <a:spcBef>
                <a:spcPts val="0"/>
              </a:spcBef>
            </a:pPr>
            <a:endParaRPr lang="en-US" sz="2200" dirty="0">
              <a:solidFill>
                <a:srgbClr val="002D73"/>
              </a:solidFill>
            </a:endParaRPr>
          </a:p>
          <a:p>
            <a:pPr>
              <a:spcBef>
                <a:spcPts val="0"/>
              </a:spcBef>
            </a:pPr>
            <a:r>
              <a:rPr lang="en-US" sz="2200" dirty="0">
                <a:solidFill>
                  <a:srgbClr val="002D73"/>
                </a:solidFill>
              </a:rPr>
              <a:t>Met on September 24 to approve the Uniform Payment Plan Application.</a:t>
            </a:r>
          </a:p>
          <a:p>
            <a:pPr>
              <a:spcBef>
                <a:spcPts val="0"/>
              </a:spcBef>
            </a:pPr>
            <a:endParaRPr lang="en-US" sz="2200" dirty="0">
              <a:solidFill>
                <a:srgbClr val="002D73"/>
              </a:solidFill>
            </a:endParaRPr>
          </a:p>
          <a:p>
            <a:pPr>
              <a:spcBef>
                <a:spcPts val="0"/>
              </a:spcBef>
            </a:pPr>
            <a:r>
              <a:rPr lang="en-US" sz="2200" u="sng" dirty="0">
                <a:solidFill>
                  <a:srgbClr val="002D73"/>
                </a:solidFill>
              </a:rPr>
              <a:t>CFY 2021-22 OUTLOOK</a:t>
            </a:r>
          </a:p>
          <a:p>
            <a:pPr>
              <a:spcBef>
                <a:spcPts val="0"/>
              </a:spcBef>
            </a:pPr>
            <a:r>
              <a:rPr lang="en-US" sz="2200" dirty="0">
                <a:solidFill>
                  <a:srgbClr val="002D73"/>
                </a:solidFill>
              </a:rPr>
              <a:t>The CCOC PIE Committee will meet in the upcoming year, to consider the following: </a:t>
            </a:r>
          </a:p>
          <a:p>
            <a:pPr>
              <a:spcBef>
                <a:spcPts val="0"/>
              </a:spcBef>
            </a:pPr>
            <a:r>
              <a:rPr lang="en-US" sz="2200" dirty="0">
                <a:solidFill>
                  <a:srgbClr val="002D73"/>
                </a:solidFill>
              </a:rPr>
              <a:t>•	Further updates to the Performance Measures</a:t>
            </a:r>
          </a:p>
          <a:p>
            <a:pPr>
              <a:spcBef>
                <a:spcPts val="0"/>
              </a:spcBef>
            </a:pPr>
            <a:r>
              <a:rPr lang="en-US" sz="2200" dirty="0">
                <a:solidFill>
                  <a:srgbClr val="002D73"/>
                </a:solidFill>
              </a:rPr>
              <a:t>•	Validating and Adjusting the Case Weights </a:t>
            </a:r>
          </a:p>
          <a:p>
            <a:pPr>
              <a:spcBef>
                <a:spcPts val="0"/>
              </a:spcBef>
            </a:pPr>
            <a:r>
              <a:rPr lang="en-US" sz="2200" dirty="0">
                <a:solidFill>
                  <a:srgbClr val="002D73"/>
                </a:solidFill>
              </a:rPr>
              <a:t>•	Review Current Reporting Requirements and Streamline Reports</a:t>
            </a:r>
          </a:p>
          <a:p>
            <a:pPr>
              <a:spcBef>
                <a:spcPts val="0"/>
              </a:spcBef>
            </a:pPr>
            <a:endParaRPr lang="en-US" sz="2200" dirty="0">
              <a:solidFill>
                <a:srgbClr val="002D73"/>
              </a:solidFill>
            </a:endParaRPr>
          </a:p>
        </p:txBody>
      </p:sp>
    </p:spTree>
    <p:extLst>
      <p:ext uri="{BB962C8B-B14F-4D97-AF65-F5344CB8AC3E}">
        <p14:creationId xmlns:p14="http://schemas.microsoft.com/office/powerpoint/2010/main" val="1720303455"/>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F053-D53D-43FE-B107-01BF18C968E1}"/>
              </a:ext>
            </a:extLst>
          </p:cNvPr>
          <p:cNvSpPr>
            <a:spLocks noGrp="1"/>
          </p:cNvSpPr>
          <p:nvPr>
            <p:ph type="title"/>
          </p:nvPr>
        </p:nvSpPr>
        <p:spPr/>
        <p:txBody>
          <a:bodyPr/>
          <a:lstStyle/>
          <a:p>
            <a:r>
              <a:rPr lang="en-US" dirty="0"/>
              <a:t>CLERK COURT SERVICES FRAMEWORK</a:t>
            </a:r>
          </a:p>
        </p:txBody>
      </p:sp>
      <p:pic>
        <p:nvPicPr>
          <p:cNvPr id="4" name="Picture 3">
            <a:extLst>
              <a:ext uri="{FF2B5EF4-FFF2-40B4-BE49-F238E27FC236}">
                <a16:creationId xmlns:a16="http://schemas.microsoft.com/office/drawing/2014/main" id="{0901A787-58D4-4C12-89E4-8E44C219A3F9}"/>
              </a:ext>
            </a:extLst>
          </p:cNvPr>
          <p:cNvPicPr>
            <a:picLocks noChangeAspect="1"/>
          </p:cNvPicPr>
          <p:nvPr/>
        </p:nvPicPr>
        <p:blipFill>
          <a:blip r:embed="rId2"/>
          <a:stretch>
            <a:fillRect/>
          </a:stretch>
        </p:blipFill>
        <p:spPr>
          <a:xfrm>
            <a:off x="609600" y="1905000"/>
            <a:ext cx="8122920" cy="3657600"/>
          </a:xfrm>
          <a:prstGeom prst="rect">
            <a:avLst/>
          </a:prstGeom>
        </p:spPr>
      </p:pic>
    </p:spTree>
    <p:extLst>
      <p:ext uri="{BB962C8B-B14F-4D97-AF65-F5344CB8AC3E}">
        <p14:creationId xmlns:p14="http://schemas.microsoft.com/office/powerpoint/2010/main" val="1819493682"/>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3431-BCE8-476E-8CA6-ED5847D45B7E}"/>
              </a:ext>
            </a:extLst>
          </p:cNvPr>
          <p:cNvSpPr>
            <a:spLocks noGrp="1"/>
          </p:cNvSpPr>
          <p:nvPr>
            <p:ph type="title"/>
          </p:nvPr>
        </p:nvSpPr>
        <p:spPr/>
        <p:txBody>
          <a:bodyPr/>
          <a:lstStyle/>
          <a:p>
            <a:r>
              <a:rPr lang="en-US" dirty="0">
                <a:latin typeface="Franklin Gothic Book" panose="020B0503020102020204" pitchFamily="34" charset="0"/>
              </a:rPr>
              <a:t>CLERK COURT SERVICES FRAMEWORK</a:t>
            </a:r>
          </a:p>
        </p:txBody>
      </p:sp>
      <p:sp>
        <p:nvSpPr>
          <p:cNvPr id="3" name="Text Placeholder 2">
            <a:extLst>
              <a:ext uri="{FF2B5EF4-FFF2-40B4-BE49-F238E27FC236}">
                <a16:creationId xmlns:a16="http://schemas.microsoft.com/office/drawing/2014/main" id="{AF019A15-BCE2-43BD-8709-8FC85C99652C}"/>
              </a:ext>
            </a:extLst>
          </p:cNvPr>
          <p:cNvSpPr>
            <a:spLocks noGrp="1"/>
          </p:cNvSpPr>
          <p:nvPr>
            <p:ph type="body" idx="1"/>
          </p:nvPr>
        </p:nvSpPr>
        <p:spPr>
          <a:xfrm>
            <a:off x="411480" y="1393030"/>
            <a:ext cx="8358188" cy="4702969"/>
          </a:xfrm>
        </p:spPr>
        <p:txBody>
          <a:bodyPr/>
          <a:lstStyle/>
          <a:p>
            <a:pPr>
              <a:spcBef>
                <a:spcPts val="0"/>
              </a:spcBef>
            </a:pPr>
            <a:r>
              <a:rPr lang="en-US" sz="2500" dirty="0">
                <a:solidFill>
                  <a:srgbClr val="002D73"/>
                </a:solidFill>
                <a:latin typeface="Franklin Gothic Book" panose="020B0503020102020204" pitchFamily="34" charset="0"/>
              </a:rPr>
              <a:t>Purpose</a:t>
            </a:r>
          </a:p>
          <a:p>
            <a:pPr marL="826878" lvl="1" indent="-514350">
              <a:spcBef>
                <a:spcPts val="0"/>
              </a:spcBef>
              <a:buFont typeface="+mj-lt"/>
              <a:buAutoNum type="arabicPeriod"/>
            </a:pPr>
            <a:r>
              <a:rPr lang="en-US" sz="2500" dirty="0">
                <a:solidFill>
                  <a:srgbClr val="002D73"/>
                </a:solidFill>
                <a:latin typeface="Franklin Gothic Book" panose="020B0503020102020204" pitchFamily="34" charset="0"/>
              </a:rPr>
              <a:t>Relay “what clerks do”</a:t>
            </a:r>
          </a:p>
          <a:p>
            <a:pPr marL="826878" lvl="1" indent="-514350">
              <a:spcBef>
                <a:spcPts val="0"/>
              </a:spcBef>
              <a:buFont typeface="+mj-lt"/>
              <a:buAutoNum type="arabicPeriod"/>
            </a:pPr>
            <a:r>
              <a:rPr lang="en-US" sz="2500" dirty="0">
                <a:solidFill>
                  <a:srgbClr val="002D73"/>
                </a:solidFill>
                <a:latin typeface="Franklin Gothic Book" panose="020B0503020102020204" pitchFamily="34" charset="0"/>
              </a:rPr>
              <a:t>Consistency in terminology of court duties</a:t>
            </a:r>
          </a:p>
          <a:p>
            <a:pPr marL="826878" lvl="1" indent="-514350">
              <a:spcBef>
                <a:spcPts val="0"/>
              </a:spcBef>
              <a:buFont typeface="+mj-lt"/>
              <a:buAutoNum type="arabicPeriod"/>
            </a:pPr>
            <a:r>
              <a:rPr lang="en-US" sz="2500" dirty="0">
                <a:solidFill>
                  <a:srgbClr val="002D73"/>
                </a:solidFill>
                <a:latin typeface="Franklin Gothic Book" panose="020B0503020102020204" pitchFamily="34" charset="0"/>
              </a:rPr>
              <a:t>Talk to legislative staff on their terms</a:t>
            </a:r>
          </a:p>
          <a:p>
            <a:pPr marL="826878" lvl="1" indent="-514350">
              <a:spcBef>
                <a:spcPts val="0"/>
              </a:spcBef>
              <a:buFont typeface="+mj-lt"/>
              <a:buAutoNum type="arabicPeriod"/>
            </a:pPr>
            <a:r>
              <a:rPr lang="en-US" sz="2500" dirty="0">
                <a:solidFill>
                  <a:srgbClr val="002D73"/>
                </a:solidFill>
                <a:latin typeface="Franklin Gothic Book" panose="020B0503020102020204" pitchFamily="34" charset="0"/>
              </a:rPr>
              <a:t>Self evaluation/review</a:t>
            </a:r>
          </a:p>
          <a:p>
            <a:pPr marL="826878" lvl="1" indent="-514350">
              <a:spcBef>
                <a:spcPts val="0"/>
              </a:spcBef>
              <a:buFont typeface="+mj-lt"/>
              <a:buAutoNum type="arabicPeriod"/>
            </a:pPr>
            <a:r>
              <a:rPr lang="en-US" sz="2500" dirty="0">
                <a:solidFill>
                  <a:srgbClr val="002D73"/>
                </a:solidFill>
                <a:latin typeface="Franklin Gothic Book" panose="020B0503020102020204" pitchFamily="34" charset="0"/>
              </a:rPr>
              <a:t>Time study tool (e.g., North Highland Study)</a:t>
            </a:r>
          </a:p>
          <a:p>
            <a:pPr marL="826878" lvl="1" indent="-514350">
              <a:spcBef>
                <a:spcPts val="0"/>
              </a:spcBef>
              <a:buFont typeface="+mj-lt"/>
              <a:buAutoNum type="arabicPeriod"/>
            </a:pPr>
            <a:r>
              <a:rPr lang="en-US" sz="2500" dirty="0">
                <a:solidFill>
                  <a:srgbClr val="002D73"/>
                </a:solidFill>
                <a:latin typeface="Franklin Gothic Book" panose="020B0503020102020204" pitchFamily="34" charset="0"/>
              </a:rPr>
              <a:t>Budgeting</a:t>
            </a:r>
          </a:p>
          <a:p>
            <a:pPr>
              <a:spcBef>
                <a:spcPts val="0"/>
              </a:spcBef>
            </a:pPr>
            <a:endParaRPr lang="en-US" sz="2500" dirty="0">
              <a:solidFill>
                <a:srgbClr val="002D73"/>
              </a:solidFill>
              <a:latin typeface="Franklin Gothic Book" panose="020B0503020102020204" pitchFamily="34" charset="0"/>
            </a:endParaRPr>
          </a:p>
          <a:p>
            <a:pPr>
              <a:spcBef>
                <a:spcPts val="0"/>
              </a:spcBef>
            </a:pPr>
            <a:r>
              <a:rPr lang="en-US" sz="2500" dirty="0">
                <a:solidFill>
                  <a:srgbClr val="002D73"/>
                </a:solidFill>
                <a:latin typeface="Franklin Gothic Book" panose="020B0503020102020204" pitchFamily="34" charset="0"/>
              </a:rPr>
              <a:t>How to Use?</a:t>
            </a:r>
          </a:p>
          <a:p>
            <a:pPr marL="457200" indent="-4572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Revenue Collections and Distribution</a:t>
            </a:r>
          </a:p>
        </p:txBody>
      </p:sp>
    </p:spTree>
    <p:extLst>
      <p:ext uri="{BB962C8B-B14F-4D97-AF65-F5344CB8AC3E}">
        <p14:creationId xmlns:p14="http://schemas.microsoft.com/office/powerpoint/2010/main" val="4178057588"/>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B5FA-3FEB-4D4C-8DAF-DC21E829CA39}"/>
              </a:ext>
            </a:extLst>
          </p:cNvPr>
          <p:cNvSpPr>
            <a:spLocks noGrp="1"/>
          </p:cNvSpPr>
          <p:nvPr>
            <p:ph type="title"/>
          </p:nvPr>
        </p:nvSpPr>
        <p:spPr/>
        <p:txBody>
          <a:bodyPr/>
          <a:lstStyle/>
          <a:p>
            <a:r>
              <a:rPr lang="en-US" dirty="0"/>
              <a:t>COMPLIANCE EDUCATION</a:t>
            </a:r>
          </a:p>
        </p:txBody>
      </p:sp>
      <p:pic>
        <p:nvPicPr>
          <p:cNvPr id="4" name="Picture 3">
            <a:extLst>
              <a:ext uri="{FF2B5EF4-FFF2-40B4-BE49-F238E27FC236}">
                <a16:creationId xmlns:a16="http://schemas.microsoft.com/office/drawing/2014/main" id="{16D7D8BC-166E-4A7A-868B-6ACDD05F7645}"/>
              </a:ext>
            </a:extLst>
          </p:cNvPr>
          <p:cNvPicPr>
            <a:picLocks noChangeAspect="1"/>
          </p:cNvPicPr>
          <p:nvPr/>
        </p:nvPicPr>
        <p:blipFill>
          <a:blip r:embed="rId2"/>
          <a:stretch>
            <a:fillRect/>
          </a:stretch>
        </p:blipFill>
        <p:spPr>
          <a:xfrm>
            <a:off x="914400" y="2133600"/>
            <a:ext cx="7239000" cy="3733800"/>
          </a:xfrm>
          <a:prstGeom prst="rect">
            <a:avLst/>
          </a:prstGeom>
        </p:spPr>
      </p:pic>
      <p:sp>
        <p:nvSpPr>
          <p:cNvPr id="3" name="Text Placeholder 2">
            <a:extLst>
              <a:ext uri="{FF2B5EF4-FFF2-40B4-BE49-F238E27FC236}">
                <a16:creationId xmlns:a16="http://schemas.microsoft.com/office/drawing/2014/main" id="{7F3287AF-6445-4866-94A6-CCFC44BADF7A}"/>
              </a:ext>
            </a:extLst>
          </p:cNvPr>
          <p:cNvSpPr>
            <a:spLocks noGrp="1"/>
          </p:cNvSpPr>
          <p:nvPr>
            <p:ph type="body" idx="1"/>
          </p:nvPr>
        </p:nvSpPr>
        <p:spPr/>
        <p:txBody>
          <a:bodyPr/>
          <a:lstStyle/>
          <a:p>
            <a:r>
              <a:rPr lang="en-US" dirty="0">
                <a:solidFill>
                  <a:srgbClr val="002D73"/>
                </a:solidFill>
              </a:rPr>
              <a:t>Stay Informed - </a:t>
            </a:r>
            <a:r>
              <a:rPr lang="en-US" dirty="0">
                <a:solidFill>
                  <a:srgbClr val="AC162C"/>
                </a:solidFill>
                <a:hlinkClick r:id="rId3">
                  <a:extLst>
                    <a:ext uri="{A12FA001-AC4F-418D-AE19-62706E023703}">
                      <ahyp:hlinkClr xmlns:ahyp="http://schemas.microsoft.com/office/drawing/2018/hyperlinkcolor" val="tx"/>
                    </a:ext>
                  </a:extLst>
                </a:hlinkClick>
              </a:rPr>
              <a:t>https://flccoc.org/compliance-corner/</a:t>
            </a:r>
            <a:endParaRPr lang="en-US" dirty="0">
              <a:solidFill>
                <a:srgbClr val="AC162C"/>
              </a:solidFill>
            </a:endParaRPr>
          </a:p>
        </p:txBody>
      </p:sp>
    </p:spTree>
    <p:extLst>
      <p:ext uri="{BB962C8B-B14F-4D97-AF65-F5344CB8AC3E}">
        <p14:creationId xmlns:p14="http://schemas.microsoft.com/office/powerpoint/2010/main" val="1737506882"/>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1974-7AF4-41A2-8549-0FEF814F75E3}"/>
              </a:ext>
            </a:extLst>
          </p:cNvPr>
          <p:cNvSpPr>
            <a:spLocks noGrp="1"/>
          </p:cNvSpPr>
          <p:nvPr>
            <p:ph type="title"/>
          </p:nvPr>
        </p:nvSpPr>
        <p:spPr>
          <a:xfrm>
            <a:off x="437745" y="2519464"/>
            <a:ext cx="8278238" cy="2743199"/>
          </a:xfrm>
        </p:spPr>
        <p:txBody>
          <a:bodyPr>
            <a:noAutofit/>
          </a:bodyPr>
          <a:lstStyle/>
          <a:p>
            <a:r>
              <a:rPr lang="en-US" sz="6330" dirty="0">
                <a:solidFill>
                  <a:srgbClr val="002D73"/>
                </a:solidFill>
                <a:latin typeface="Franklin Gothic Book" panose="020B0503020102020204" pitchFamily="34" charset="0"/>
              </a:rPr>
              <a:t>Questions?</a:t>
            </a:r>
          </a:p>
        </p:txBody>
      </p:sp>
    </p:spTree>
    <p:extLst>
      <p:ext uri="{BB962C8B-B14F-4D97-AF65-F5344CB8AC3E}">
        <p14:creationId xmlns:p14="http://schemas.microsoft.com/office/powerpoint/2010/main" val="1341194220"/>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1974-7AF4-41A2-8549-0FEF814F75E3}"/>
              </a:ext>
            </a:extLst>
          </p:cNvPr>
          <p:cNvSpPr>
            <a:spLocks noGrp="1"/>
          </p:cNvSpPr>
          <p:nvPr>
            <p:ph type="title"/>
          </p:nvPr>
        </p:nvSpPr>
        <p:spPr>
          <a:xfrm>
            <a:off x="457200" y="2500009"/>
            <a:ext cx="8239328" cy="2752927"/>
          </a:xfrm>
          <a:noFill/>
        </p:spPr>
        <p:txBody>
          <a:bodyPr anchor="t" anchorCtr="0">
            <a:noAutofit/>
          </a:bodyPr>
          <a:lstStyle/>
          <a:p>
            <a:r>
              <a:rPr lang="en-US" dirty="0">
                <a:solidFill>
                  <a:srgbClr val="002D73"/>
                </a:solidFill>
                <a:latin typeface="Franklin Gothic Book" panose="020B0503020102020204" pitchFamily="34" charset="0"/>
              </a:rPr>
              <a:t>Griffin Kolchakian</a:t>
            </a:r>
            <a:br>
              <a:rPr lang="en-US" dirty="0">
                <a:solidFill>
                  <a:srgbClr val="002D73"/>
                </a:solidFill>
                <a:latin typeface="Franklin Gothic Book" panose="020B0503020102020204" pitchFamily="34" charset="0"/>
              </a:rPr>
            </a:br>
            <a:r>
              <a:rPr lang="en-US" sz="3500" dirty="0">
                <a:solidFill>
                  <a:srgbClr val="002D73"/>
                </a:solidFill>
                <a:latin typeface="Franklin Gothic Book" panose="020B0503020102020204" pitchFamily="34" charset="0"/>
              </a:rPr>
              <a:t>CCOC </a:t>
            </a:r>
            <a:r>
              <a:rPr lang="en-US" sz="3500" dirty="0"/>
              <a:t>Budget &amp; Communications </a:t>
            </a:r>
            <a:r>
              <a:rPr lang="en-US" sz="3500" dirty="0">
                <a:solidFill>
                  <a:srgbClr val="002D73"/>
                </a:solidFill>
                <a:latin typeface="Franklin Gothic Book" panose="020B0503020102020204" pitchFamily="34" charset="0"/>
              </a:rPr>
              <a:t>Director</a:t>
            </a:r>
          </a:p>
        </p:txBody>
      </p:sp>
    </p:spTree>
    <p:extLst>
      <p:ext uri="{BB962C8B-B14F-4D97-AF65-F5344CB8AC3E}">
        <p14:creationId xmlns:p14="http://schemas.microsoft.com/office/powerpoint/2010/main" val="357378113"/>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09AD-FAF6-4FCF-8B0D-823ECAFED63E}"/>
              </a:ext>
            </a:extLst>
          </p:cNvPr>
          <p:cNvSpPr>
            <a:spLocks noGrp="1"/>
          </p:cNvSpPr>
          <p:nvPr>
            <p:ph type="title"/>
          </p:nvPr>
        </p:nvSpPr>
        <p:spPr/>
        <p:txBody>
          <a:bodyPr/>
          <a:lstStyle/>
          <a:p>
            <a:r>
              <a:rPr lang="en-US" dirty="0">
                <a:latin typeface="Franklin Gothic Book" panose="020B0503020102020204" pitchFamily="34" charset="0"/>
              </a:rPr>
              <a:t>PRESENTERS</a:t>
            </a:r>
          </a:p>
        </p:txBody>
      </p:sp>
      <p:sp>
        <p:nvSpPr>
          <p:cNvPr id="3" name="Text Placeholder 2">
            <a:extLst>
              <a:ext uri="{FF2B5EF4-FFF2-40B4-BE49-F238E27FC236}">
                <a16:creationId xmlns:a16="http://schemas.microsoft.com/office/drawing/2014/main" id="{AE94D5BF-95AB-4E2F-9D83-BA3EF800877F}"/>
              </a:ext>
            </a:extLst>
          </p:cNvPr>
          <p:cNvSpPr>
            <a:spLocks noGrp="1"/>
          </p:cNvSpPr>
          <p:nvPr>
            <p:ph type="body" idx="1"/>
          </p:nvPr>
        </p:nvSpPr>
        <p:spPr>
          <a:xfrm>
            <a:off x="914400" y="1600200"/>
            <a:ext cx="7315200" cy="4191000"/>
          </a:xfrm>
        </p:spPr>
        <p:txBody>
          <a:bodyPr/>
          <a:lstStyle/>
          <a:p>
            <a:pPr>
              <a:spcBef>
                <a:spcPts val="0"/>
              </a:spcBef>
            </a:pPr>
            <a:r>
              <a:rPr lang="en-US" dirty="0">
                <a:solidFill>
                  <a:srgbClr val="002D73"/>
                </a:solidFill>
              </a:rPr>
              <a:t>Marleni Bruner</a:t>
            </a:r>
          </a:p>
          <a:p>
            <a:pPr>
              <a:spcBef>
                <a:spcPts val="0"/>
              </a:spcBef>
            </a:pPr>
            <a:r>
              <a:rPr lang="en-US" dirty="0">
                <a:solidFill>
                  <a:srgbClr val="002D73"/>
                </a:solidFill>
              </a:rPr>
              <a:t>CCOC Senior Budget Manager</a:t>
            </a:r>
          </a:p>
          <a:p>
            <a:pPr>
              <a:spcBef>
                <a:spcPts val="0"/>
              </a:spcBef>
            </a:pPr>
            <a:endParaRPr lang="en-US" sz="2500" dirty="0">
              <a:solidFill>
                <a:srgbClr val="002D73"/>
              </a:solidFill>
              <a:latin typeface="Franklin Gothic Book" panose="020B0503020102020204" pitchFamily="34" charset="0"/>
            </a:endParaRPr>
          </a:p>
          <a:p>
            <a:pPr>
              <a:spcBef>
                <a:spcPts val="0"/>
              </a:spcBef>
            </a:pPr>
            <a:endParaRPr lang="en-US" sz="2500" dirty="0">
              <a:solidFill>
                <a:srgbClr val="002D73"/>
              </a:solidFill>
              <a:latin typeface="Franklin Gothic Book" panose="020B0503020102020204" pitchFamily="34" charset="0"/>
            </a:endParaRPr>
          </a:p>
          <a:p>
            <a:pPr>
              <a:spcBef>
                <a:spcPts val="0"/>
              </a:spcBef>
            </a:pPr>
            <a:r>
              <a:rPr lang="en-US" dirty="0">
                <a:solidFill>
                  <a:srgbClr val="002D73"/>
                </a:solidFill>
                <a:latin typeface="Franklin Gothic Book" panose="020B0503020102020204" pitchFamily="34" charset="0"/>
              </a:rPr>
              <a:t>Griffin Kolchakian</a:t>
            </a:r>
            <a:endParaRPr lang="en-US" sz="2500" dirty="0">
              <a:solidFill>
                <a:srgbClr val="002D73"/>
              </a:solidFill>
              <a:latin typeface="Franklin Gothic Book" panose="020B0503020102020204" pitchFamily="34" charset="0"/>
            </a:endParaRPr>
          </a:p>
          <a:p>
            <a:pPr>
              <a:spcBef>
                <a:spcPts val="0"/>
              </a:spcBef>
            </a:pPr>
            <a:r>
              <a:rPr lang="en-US" sz="2500" dirty="0">
                <a:solidFill>
                  <a:srgbClr val="002D73"/>
                </a:solidFill>
                <a:latin typeface="Franklin Gothic Book" panose="020B0503020102020204" pitchFamily="34" charset="0"/>
              </a:rPr>
              <a:t>CCOC Budget &amp; Communications Director</a:t>
            </a:r>
          </a:p>
        </p:txBody>
      </p:sp>
    </p:spTree>
    <p:extLst>
      <p:ext uri="{BB962C8B-B14F-4D97-AF65-F5344CB8AC3E}">
        <p14:creationId xmlns:p14="http://schemas.microsoft.com/office/powerpoint/2010/main" val="1782479602"/>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09AD-FAF6-4FCF-8B0D-823ECAFED63E}"/>
              </a:ext>
            </a:extLst>
          </p:cNvPr>
          <p:cNvSpPr>
            <a:spLocks noGrp="1"/>
          </p:cNvSpPr>
          <p:nvPr>
            <p:ph type="title"/>
          </p:nvPr>
        </p:nvSpPr>
        <p:spPr/>
        <p:txBody>
          <a:bodyPr/>
          <a:lstStyle/>
          <a:p>
            <a:r>
              <a:rPr lang="en-US" dirty="0">
                <a:latin typeface="Franklin Gothic Book" panose="020B0503020102020204" pitchFamily="34" charset="0"/>
              </a:rPr>
              <a:t>BUDGET COMMITTEE</a:t>
            </a:r>
          </a:p>
        </p:txBody>
      </p:sp>
      <p:sp>
        <p:nvSpPr>
          <p:cNvPr id="3" name="Text Placeholder 2">
            <a:extLst>
              <a:ext uri="{FF2B5EF4-FFF2-40B4-BE49-F238E27FC236}">
                <a16:creationId xmlns:a16="http://schemas.microsoft.com/office/drawing/2014/main" id="{AE94D5BF-95AB-4E2F-9D83-BA3EF800877F}"/>
              </a:ext>
            </a:extLst>
          </p:cNvPr>
          <p:cNvSpPr>
            <a:spLocks noGrp="1"/>
          </p:cNvSpPr>
          <p:nvPr>
            <p:ph type="body" idx="1"/>
          </p:nvPr>
        </p:nvSpPr>
        <p:spPr>
          <a:xfrm>
            <a:off x="609600" y="2366681"/>
            <a:ext cx="8308488" cy="3500719"/>
          </a:xfrm>
        </p:spPr>
        <p:txBody>
          <a:bodyPr numCol="2" spcCol="182880"/>
          <a:lstStyle/>
          <a:p>
            <a:pPr>
              <a:spcBef>
                <a:spcPts val="0"/>
              </a:spcBef>
            </a:pPr>
            <a:r>
              <a:rPr lang="en-US" sz="2000" dirty="0">
                <a:solidFill>
                  <a:srgbClr val="002D73"/>
                </a:solidFill>
                <a:latin typeface="Franklin Gothic Book" panose="020B0503020102020204" pitchFamily="34" charset="0"/>
              </a:rPr>
              <a:t>Joseph Abruzzo, Palm Beach</a:t>
            </a:r>
          </a:p>
          <a:p>
            <a:pPr>
              <a:spcBef>
                <a:spcPts val="0"/>
              </a:spcBef>
            </a:pPr>
            <a:r>
              <a:rPr lang="en-US" sz="2000" dirty="0">
                <a:solidFill>
                  <a:srgbClr val="002D73"/>
                </a:solidFill>
              </a:rPr>
              <a:t>Nikki Alvarez-Sowles, Esq., Pasco</a:t>
            </a:r>
          </a:p>
          <a:p>
            <a:pPr>
              <a:spcBef>
                <a:spcPts val="0"/>
              </a:spcBef>
            </a:pPr>
            <a:r>
              <a:rPr lang="en-US" sz="2000" dirty="0">
                <a:solidFill>
                  <a:srgbClr val="002D73"/>
                </a:solidFill>
                <a:latin typeface="Franklin Gothic Book" panose="020B0503020102020204" pitchFamily="34" charset="0"/>
              </a:rPr>
              <a:t>Tom Bexley, Flagler</a:t>
            </a:r>
          </a:p>
          <a:p>
            <a:pPr>
              <a:spcBef>
                <a:spcPts val="0"/>
              </a:spcBef>
            </a:pPr>
            <a:r>
              <a:rPr lang="en-US" sz="2000" dirty="0">
                <a:solidFill>
                  <a:srgbClr val="002D73"/>
                </a:solidFill>
                <a:latin typeface="Franklin Gothic Book" panose="020B0503020102020204" pitchFamily="34" charset="0"/>
              </a:rPr>
              <a:t>Ken Burke, CPA, Pinellas</a:t>
            </a:r>
          </a:p>
          <a:p>
            <a:pPr>
              <a:spcBef>
                <a:spcPts val="0"/>
              </a:spcBef>
            </a:pPr>
            <a:r>
              <a:rPr lang="en-US" sz="2000" dirty="0">
                <a:solidFill>
                  <a:srgbClr val="002D73"/>
                </a:solidFill>
                <a:latin typeface="Franklin Gothic Book" panose="020B0503020102020204" pitchFamily="34" charset="0"/>
              </a:rPr>
              <a:t>Stacy Butterfield, CPA, Polk</a:t>
            </a:r>
          </a:p>
          <a:p>
            <a:pPr>
              <a:spcBef>
                <a:spcPts val="0"/>
              </a:spcBef>
            </a:pPr>
            <a:r>
              <a:rPr lang="en-US" sz="2000" dirty="0">
                <a:solidFill>
                  <a:srgbClr val="002D73"/>
                </a:solidFill>
                <a:latin typeface="Franklin Gothic Book" panose="020B0503020102020204" pitchFamily="34" charset="0"/>
              </a:rPr>
              <a:t>Pam Childers, Escambia</a:t>
            </a:r>
          </a:p>
          <a:p>
            <a:pPr>
              <a:spcBef>
                <a:spcPts val="0"/>
              </a:spcBef>
            </a:pPr>
            <a:r>
              <a:rPr lang="en-US" sz="2000" dirty="0">
                <a:solidFill>
                  <a:srgbClr val="002D73"/>
                </a:solidFill>
                <a:latin typeface="Franklin Gothic Book" panose="020B0503020102020204" pitchFamily="34" charset="0"/>
              </a:rPr>
              <a:t>Gary Cooney, Esq., Lake</a:t>
            </a:r>
          </a:p>
          <a:p>
            <a:pPr>
              <a:spcBef>
                <a:spcPts val="0"/>
              </a:spcBef>
            </a:pPr>
            <a:r>
              <a:rPr lang="en-US" sz="2000" dirty="0">
                <a:solidFill>
                  <a:srgbClr val="002D73"/>
                </a:solidFill>
                <a:latin typeface="Franklin Gothic Book" panose="020B0503020102020204" pitchFamily="34" charset="0"/>
              </a:rPr>
              <a:t>John Crawford, Nassau</a:t>
            </a:r>
            <a:endParaRPr lang="en-US" sz="2000" dirty="0">
              <a:solidFill>
                <a:srgbClr val="002D73"/>
              </a:solidFill>
            </a:endParaRPr>
          </a:p>
          <a:p>
            <a:pPr>
              <a:spcBef>
                <a:spcPts val="0"/>
              </a:spcBef>
            </a:pPr>
            <a:r>
              <a:rPr lang="en-US" sz="2000" dirty="0">
                <a:solidFill>
                  <a:srgbClr val="002D73"/>
                </a:solidFill>
                <a:latin typeface="Franklin Gothic Book" panose="020B0503020102020204" pitchFamily="34" charset="0"/>
              </a:rPr>
              <a:t>Nadia K. Daughtrey, DeSoto</a:t>
            </a:r>
          </a:p>
          <a:p>
            <a:pPr>
              <a:spcBef>
                <a:spcPts val="0"/>
              </a:spcBef>
            </a:pPr>
            <a:r>
              <a:rPr lang="en-US" sz="2000" dirty="0">
                <a:solidFill>
                  <a:srgbClr val="002D73"/>
                </a:solidFill>
                <a:latin typeface="Franklin Gothic Book" panose="020B0503020102020204" pitchFamily="34" charset="0"/>
              </a:rPr>
              <a:t>Brenda D. Forman, Broward</a:t>
            </a:r>
          </a:p>
          <a:p>
            <a:pPr>
              <a:spcBef>
                <a:spcPts val="0"/>
              </a:spcBef>
            </a:pPr>
            <a:r>
              <a:rPr lang="en-US" sz="2000" dirty="0">
                <a:solidFill>
                  <a:srgbClr val="002D73"/>
                </a:solidFill>
                <a:latin typeface="Franklin Gothic Book" panose="020B0503020102020204" pitchFamily="34" charset="0"/>
              </a:rPr>
              <a:t>W. Greg Godwin, Hamilton</a:t>
            </a:r>
          </a:p>
          <a:p>
            <a:pPr>
              <a:spcBef>
                <a:spcPts val="0"/>
              </a:spcBef>
            </a:pPr>
            <a:r>
              <a:rPr lang="en-US" sz="2000" dirty="0">
                <a:solidFill>
                  <a:srgbClr val="002D73"/>
                </a:solidFill>
                <a:latin typeface="Franklin Gothic Book" panose="020B0503020102020204" pitchFamily="34" charset="0"/>
              </a:rPr>
              <a:t>Tara S. Green, Clay</a:t>
            </a:r>
          </a:p>
          <a:p>
            <a:pPr>
              <a:spcBef>
                <a:spcPts val="0"/>
              </a:spcBef>
            </a:pPr>
            <a:r>
              <a:rPr lang="en-US" sz="2000" dirty="0">
                <a:solidFill>
                  <a:srgbClr val="002D73"/>
                </a:solidFill>
                <a:latin typeface="Franklin Gothic Book" panose="020B0503020102020204" pitchFamily="34" charset="0"/>
              </a:rPr>
              <a:t>Carla Hand, CPA, CGFO, Calhoun</a:t>
            </a:r>
          </a:p>
          <a:p>
            <a:pPr>
              <a:spcBef>
                <a:spcPts val="0"/>
              </a:spcBef>
            </a:pPr>
            <a:r>
              <a:rPr lang="en-US" sz="2000" dirty="0">
                <a:solidFill>
                  <a:srgbClr val="002D73"/>
                </a:solidFill>
                <a:latin typeface="Franklin Gothic Book" panose="020B0503020102020204" pitchFamily="34" charset="0"/>
              </a:rPr>
              <a:t>Bill Kinsaul, Bay</a:t>
            </a:r>
          </a:p>
          <a:p>
            <a:pPr>
              <a:spcBef>
                <a:spcPts val="0"/>
              </a:spcBef>
            </a:pPr>
            <a:r>
              <a:rPr lang="en-US" sz="2000" dirty="0">
                <a:solidFill>
                  <a:srgbClr val="002D73"/>
                </a:solidFill>
              </a:rPr>
              <a:t>Grant Maloy, Seminole</a:t>
            </a:r>
          </a:p>
          <a:p>
            <a:pPr>
              <a:spcBef>
                <a:spcPts val="0"/>
              </a:spcBef>
            </a:pPr>
            <a:r>
              <a:rPr lang="en-US" sz="2000" dirty="0">
                <a:solidFill>
                  <a:srgbClr val="002D73"/>
                </a:solidFill>
                <a:latin typeface="Franklin Gothic Book" panose="020B0503020102020204" pitchFamily="34" charset="0"/>
              </a:rPr>
              <a:t>Brandon Patty, St. Johns</a:t>
            </a:r>
          </a:p>
          <a:p>
            <a:pPr>
              <a:spcBef>
                <a:spcPts val="0"/>
              </a:spcBef>
            </a:pPr>
            <a:r>
              <a:rPr lang="en-US" sz="2000" dirty="0">
                <a:solidFill>
                  <a:srgbClr val="002D73"/>
                </a:solidFill>
              </a:rPr>
              <a:t>Clayton O. Rooks, III, Jackson</a:t>
            </a:r>
            <a:endParaRPr lang="en-US" sz="2000" dirty="0">
              <a:solidFill>
                <a:srgbClr val="002D73"/>
              </a:solidFill>
              <a:latin typeface="Franklin Gothic Book" panose="020B0503020102020204" pitchFamily="34" charset="0"/>
            </a:endParaRPr>
          </a:p>
          <a:p>
            <a:pPr>
              <a:spcBef>
                <a:spcPts val="0"/>
              </a:spcBef>
            </a:pPr>
            <a:r>
              <a:rPr lang="en-US" sz="2000" dirty="0">
                <a:solidFill>
                  <a:srgbClr val="002D73"/>
                </a:solidFill>
                <a:latin typeface="Franklin Gothic Book" panose="020B0503020102020204" pitchFamily="34" charset="0"/>
              </a:rPr>
              <a:t>Donald Spencer, Santa Rosa</a:t>
            </a:r>
          </a:p>
          <a:p>
            <a:pPr>
              <a:spcBef>
                <a:spcPts val="0"/>
              </a:spcBef>
            </a:pPr>
            <a:r>
              <a:rPr lang="en-US" sz="2000" dirty="0">
                <a:solidFill>
                  <a:srgbClr val="002D73"/>
                </a:solidFill>
              </a:rPr>
              <a:t>Cindy Stuart, Hillsborough</a:t>
            </a:r>
            <a:endParaRPr lang="en-US" sz="2000" dirty="0">
              <a:solidFill>
                <a:srgbClr val="002D73"/>
              </a:solidFill>
              <a:latin typeface="Franklin Gothic Book" panose="020B0503020102020204" pitchFamily="34" charset="0"/>
            </a:endParaRPr>
          </a:p>
          <a:p>
            <a:pPr>
              <a:spcBef>
                <a:spcPts val="0"/>
              </a:spcBef>
            </a:pPr>
            <a:r>
              <a:rPr lang="en-US" sz="2000" dirty="0">
                <a:solidFill>
                  <a:srgbClr val="002D73"/>
                </a:solidFill>
                <a:latin typeface="Franklin Gothic Book" panose="020B0503020102020204" pitchFamily="34" charset="0"/>
              </a:rPr>
              <a:t>Carolyn Timmann, Martin</a:t>
            </a:r>
          </a:p>
          <a:p>
            <a:pPr>
              <a:spcBef>
                <a:spcPts val="0"/>
              </a:spcBef>
            </a:pPr>
            <a:r>
              <a:rPr lang="en-US" sz="2000" dirty="0">
                <a:solidFill>
                  <a:srgbClr val="002D73"/>
                </a:solidFill>
                <a:latin typeface="Franklin Gothic Book" panose="020B0503020102020204" pitchFamily="34" charset="0"/>
              </a:rPr>
              <a:t>Angela Vick, Citrus</a:t>
            </a:r>
          </a:p>
        </p:txBody>
      </p:sp>
      <p:sp>
        <p:nvSpPr>
          <p:cNvPr id="4" name="Rectangle 3">
            <a:extLst>
              <a:ext uri="{FF2B5EF4-FFF2-40B4-BE49-F238E27FC236}">
                <a16:creationId xmlns:a16="http://schemas.microsoft.com/office/drawing/2014/main" id="{CC5C7382-37E3-4958-9A2B-45B526848ED7}"/>
              </a:ext>
            </a:extLst>
          </p:cNvPr>
          <p:cNvSpPr/>
          <p:nvPr/>
        </p:nvSpPr>
        <p:spPr>
          <a:xfrm>
            <a:off x="236667" y="1385122"/>
            <a:ext cx="8374324" cy="824678"/>
          </a:xfrm>
          <a:prstGeom prst="rect">
            <a:avLst/>
          </a:prstGeom>
        </p:spPr>
        <p:txBody>
          <a:bodyPr wrap="square">
            <a:noAutofit/>
          </a:bodyPr>
          <a:lstStyle/>
          <a:p>
            <a:pPr algn="l"/>
            <a:r>
              <a:rPr lang="en-US" sz="2400" dirty="0">
                <a:solidFill>
                  <a:srgbClr val="002D73"/>
                </a:solidFill>
                <a:latin typeface="Franklin Gothic Book" panose="020B0503020102020204" pitchFamily="34" charset="0"/>
              </a:rPr>
              <a:t>Tiffany Moore Russell, Esq., Orange, Chair</a:t>
            </a:r>
          </a:p>
          <a:p>
            <a:pPr algn="l"/>
            <a:r>
              <a:rPr lang="en-US" sz="2400" dirty="0">
                <a:solidFill>
                  <a:srgbClr val="002D73"/>
                </a:solidFill>
                <a:latin typeface="Franklin Gothic Book" panose="020B0503020102020204" pitchFamily="34" charset="0"/>
              </a:rPr>
              <a:t>Jeff Smith, CPA, CGFO, CGMA, Indian River, Vice Chair</a:t>
            </a:r>
          </a:p>
        </p:txBody>
      </p:sp>
    </p:spTree>
    <p:extLst>
      <p:ext uri="{BB962C8B-B14F-4D97-AF65-F5344CB8AC3E}">
        <p14:creationId xmlns:p14="http://schemas.microsoft.com/office/powerpoint/2010/main" val="3294631487"/>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dirty="0">
                <a:solidFill>
                  <a:srgbClr val="002D73"/>
                </a:solidFill>
              </a:rPr>
              <a:t>A brief history of how we got to this point of using weighted cases in the budget process.</a:t>
            </a:r>
          </a:p>
          <a:p>
            <a:pPr>
              <a:spcBef>
                <a:spcPts val="0"/>
              </a:spcBef>
            </a:pPr>
            <a:endParaRPr lang="en-US" dirty="0"/>
          </a:p>
          <a:p>
            <a:pPr>
              <a:spcBef>
                <a:spcPts val="0"/>
              </a:spcBef>
            </a:pPr>
            <a:r>
              <a:rPr lang="en-US" u="sng" dirty="0">
                <a:solidFill>
                  <a:srgbClr val="002D73"/>
                </a:solidFill>
              </a:rPr>
              <a:t>2004-05</a:t>
            </a:r>
          </a:p>
          <a:p>
            <a:pPr marL="342900" indent="-342900">
              <a:spcBef>
                <a:spcPts val="0"/>
              </a:spcBef>
              <a:buFont typeface="Arial" panose="020B0604020202020204" pitchFamily="34" charset="0"/>
              <a:buChar char="•"/>
            </a:pPr>
            <a:r>
              <a:rPr lang="en-US" dirty="0"/>
              <a:t>The CCOC is created.</a:t>
            </a:r>
          </a:p>
          <a:p>
            <a:pPr marL="342900" indent="-342900">
              <a:spcBef>
                <a:spcPts val="0"/>
              </a:spcBef>
              <a:buFont typeface="Arial" panose="020B0604020202020204" pitchFamily="34" charset="0"/>
              <a:buChar char="•"/>
            </a:pPr>
            <a:r>
              <a:rPr lang="en-US" dirty="0">
                <a:solidFill>
                  <a:srgbClr val="002D73"/>
                </a:solidFill>
              </a:rPr>
              <a:t>Statute limits a Clerk’s 2004-05 court-related budget to no more than 103% of the Clerk’s actual expenditures for the prior CFY.</a:t>
            </a:r>
          </a:p>
          <a:p>
            <a:pPr marL="342900" indent="-342900">
              <a:spcBef>
                <a:spcPts val="0"/>
              </a:spcBef>
              <a:buFont typeface="Arial" panose="020B0604020202020204" pitchFamily="34" charset="0"/>
              <a:buChar char="•"/>
            </a:pPr>
            <a:endParaRPr lang="en-US" dirty="0">
              <a:solidFill>
                <a:srgbClr val="002D73"/>
              </a:solidFill>
            </a:endParaRPr>
          </a:p>
        </p:txBody>
      </p:sp>
    </p:spTree>
    <p:extLst>
      <p:ext uri="{BB962C8B-B14F-4D97-AF65-F5344CB8AC3E}">
        <p14:creationId xmlns:p14="http://schemas.microsoft.com/office/powerpoint/2010/main" val="2042523733"/>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u="sng" dirty="0">
                <a:solidFill>
                  <a:srgbClr val="002D73"/>
                </a:solidFill>
              </a:rPr>
              <a:t>2005-06</a:t>
            </a:r>
          </a:p>
          <a:p>
            <a:pPr marL="342900" indent="-342900">
              <a:spcBef>
                <a:spcPts val="0"/>
              </a:spcBef>
              <a:buFont typeface="Arial" panose="020B0604020202020204" pitchFamily="34" charset="0"/>
              <a:buChar char="•"/>
            </a:pPr>
            <a:r>
              <a:rPr lang="en-US" dirty="0">
                <a:solidFill>
                  <a:srgbClr val="002D73"/>
                </a:solidFill>
              </a:rPr>
              <a:t>Statute limits a Clerk’s 2005-06 court-related budget to the 2004-05 approved budget adjusted by the projected percentage change in revenue.</a:t>
            </a:r>
          </a:p>
          <a:p>
            <a:pPr>
              <a:spcBef>
                <a:spcPts val="0"/>
              </a:spcBef>
            </a:pPr>
            <a:endParaRPr lang="en-US" dirty="0">
              <a:solidFill>
                <a:srgbClr val="002D73"/>
              </a:solidFill>
            </a:endParaRPr>
          </a:p>
          <a:p>
            <a:pPr>
              <a:spcBef>
                <a:spcPts val="0"/>
              </a:spcBef>
            </a:pPr>
            <a:r>
              <a:rPr lang="en-US" u="sng" dirty="0"/>
              <a:t>2006-07</a:t>
            </a:r>
          </a:p>
          <a:p>
            <a:pPr marL="342900" indent="-342900">
              <a:spcBef>
                <a:spcPts val="0"/>
              </a:spcBef>
              <a:buFont typeface="Arial" panose="020B0604020202020204" pitchFamily="34" charset="0"/>
              <a:buChar char="•"/>
            </a:pPr>
            <a:r>
              <a:rPr lang="en-US" b="1" dirty="0">
                <a:solidFill>
                  <a:srgbClr val="002D73"/>
                </a:solidFill>
              </a:rPr>
              <a:t>Rebasing</a:t>
            </a:r>
            <a:r>
              <a:rPr lang="en-US" dirty="0">
                <a:solidFill>
                  <a:srgbClr val="002D73"/>
                </a:solidFill>
              </a:rPr>
              <a:t> is implemented as the budget development process moving forward.</a:t>
            </a:r>
          </a:p>
          <a:p>
            <a:pPr marL="342900" indent="-342900">
              <a:spcBef>
                <a:spcPts val="0"/>
              </a:spcBef>
              <a:buFont typeface="Arial" panose="020B0604020202020204" pitchFamily="34" charset="0"/>
              <a:buChar char="•"/>
            </a:pPr>
            <a:r>
              <a:rPr lang="en-US" dirty="0">
                <a:solidFill>
                  <a:srgbClr val="002D73"/>
                </a:solidFill>
              </a:rPr>
              <a:t>This methodology increases the Clerks’ statewide budget from $405.6 million in 2004-05 to $551.9 million in 2008-09.</a:t>
            </a:r>
          </a:p>
        </p:txBody>
      </p:sp>
    </p:spTree>
    <p:extLst>
      <p:ext uri="{BB962C8B-B14F-4D97-AF65-F5344CB8AC3E}">
        <p14:creationId xmlns:p14="http://schemas.microsoft.com/office/powerpoint/2010/main" val="3472323734"/>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u="sng" dirty="0">
                <a:solidFill>
                  <a:srgbClr val="002D73"/>
                </a:solidFill>
              </a:rPr>
              <a:t>2009-10</a:t>
            </a:r>
          </a:p>
          <a:p>
            <a:pPr marL="342900" indent="-342900">
              <a:spcBef>
                <a:spcPts val="0"/>
              </a:spcBef>
              <a:buFont typeface="Arial" panose="020B0604020202020204" pitchFamily="34" charset="0"/>
              <a:buChar char="•"/>
            </a:pPr>
            <a:r>
              <a:rPr lang="en-US" dirty="0">
                <a:solidFill>
                  <a:srgbClr val="002D73"/>
                </a:solidFill>
              </a:rPr>
              <a:t>The Clerks’ budget process becomes part of the State budget and places the Clerks’ budget on a state fiscal year.</a:t>
            </a:r>
          </a:p>
          <a:p>
            <a:pPr marL="342900" indent="-342900">
              <a:spcBef>
                <a:spcPts val="0"/>
              </a:spcBef>
              <a:buFont typeface="Arial" panose="020B0604020202020204" pitchFamily="34" charset="0"/>
              <a:buChar char="•"/>
            </a:pPr>
            <a:r>
              <a:rPr lang="en-US" dirty="0">
                <a:solidFill>
                  <a:srgbClr val="002D73"/>
                </a:solidFill>
              </a:rPr>
              <a:t>All Clerk revenues are sent to the State, then the Legislature determines the Clerks’ court-related budget.</a:t>
            </a:r>
          </a:p>
          <a:p>
            <a:pPr marL="342900" indent="-342900">
              <a:spcBef>
                <a:spcPts val="0"/>
              </a:spcBef>
              <a:buFont typeface="Arial" panose="020B0604020202020204" pitchFamily="34" charset="0"/>
              <a:buChar char="•"/>
            </a:pPr>
            <a:r>
              <a:rPr lang="en-US" dirty="0">
                <a:solidFill>
                  <a:srgbClr val="002D73"/>
                </a:solidFill>
              </a:rPr>
              <a:t>This is over a $100 million dollar reduction from the previous year.</a:t>
            </a:r>
          </a:p>
        </p:txBody>
      </p:sp>
    </p:spTree>
    <p:extLst>
      <p:ext uri="{BB962C8B-B14F-4D97-AF65-F5344CB8AC3E}">
        <p14:creationId xmlns:p14="http://schemas.microsoft.com/office/powerpoint/2010/main" val="180029714"/>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u="sng" dirty="0">
                <a:solidFill>
                  <a:srgbClr val="002D73"/>
                </a:solidFill>
              </a:rPr>
              <a:t>2009-10 (continued)</a:t>
            </a:r>
          </a:p>
          <a:p>
            <a:pPr marL="342900" indent="-342900">
              <a:spcBef>
                <a:spcPts val="0"/>
              </a:spcBef>
              <a:buFont typeface="Arial" panose="020B0604020202020204" pitchFamily="34" charset="0"/>
              <a:buChar char="•"/>
            </a:pPr>
            <a:r>
              <a:rPr lang="en-US" dirty="0">
                <a:solidFill>
                  <a:srgbClr val="002D73"/>
                </a:solidFill>
              </a:rPr>
              <a:t>Requires additional duties for the CCOC and creates oversight by the Chief Financial Officer, the Supreme Court, and the Legislature</a:t>
            </a:r>
            <a:r>
              <a:rPr lang="en-US" dirty="0"/>
              <a:t>.</a:t>
            </a:r>
            <a:endParaRPr lang="en-US" dirty="0">
              <a:solidFill>
                <a:srgbClr val="002D73"/>
              </a:solidFill>
            </a:endParaRPr>
          </a:p>
          <a:p>
            <a:pPr marL="342900" indent="-342900">
              <a:spcBef>
                <a:spcPts val="0"/>
              </a:spcBef>
              <a:buFont typeface="Arial" panose="020B0604020202020204" pitchFamily="34" charset="0"/>
              <a:buChar char="•"/>
            </a:pPr>
            <a:r>
              <a:rPr lang="en-US" dirty="0">
                <a:solidFill>
                  <a:srgbClr val="002D73"/>
                </a:solidFill>
              </a:rPr>
              <a:t>Requires the CCOC to receive from Clerks their proposed budget using core services and to identify “service units” for each core service.</a:t>
            </a:r>
          </a:p>
          <a:p>
            <a:pPr marL="342900" indent="-342900">
              <a:spcBef>
                <a:spcPts val="0"/>
              </a:spcBef>
              <a:buFont typeface="Arial" panose="020B0604020202020204" pitchFamily="34" charset="0"/>
              <a:buChar char="•"/>
            </a:pPr>
            <a:r>
              <a:rPr lang="en-US" dirty="0">
                <a:solidFill>
                  <a:srgbClr val="002D73"/>
                </a:solidFill>
              </a:rPr>
              <a:t>Requires the CCOC to compare Clerks’ offices having a population of a similar size and a similar number of case filings.</a:t>
            </a:r>
          </a:p>
        </p:txBody>
      </p:sp>
    </p:spTree>
    <p:extLst>
      <p:ext uri="{BB962C8B-B14F-4D97-AF65-F5344CB8AC3E}">
        <p14:creationId xmlns:p14="http://schemas.microsoft.com/office/powerpoint/2010/main" val="2095928254"/>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u="sng" dirty="0">
                <a:solidFill>
                  <a:srgbClr val="002D73"/>
                </a:solidFill>
              </a:rPr>
              <a:t>2013-14</a:t>
            </a:r>
          </a:p>
          <a:p>
            <a:pPr marL="342900" indent="-342900">
              <a:spcBef>
                <a:spcPts val="0"/>
              </a:spcBef>
              <a:buFont typeface="Arial" panose="020B0604020202020204" pitchFamily="34" charset="0"/>
              <a:buChar char="•"/>
            </a:pPr>
            <a:r>
              <a:rPr lang="en-US" dirty="0">
                <a:solidFill>
                  <a:srgbClr val="002D73"/>
                </a:solidFill>
              </a:rPr>
              <a:t>The Clerks’ budget process is removed from the State budget and Clerks return to a county fiscal year.</a:t>
            </a:r>
          </a:p>
          <a:p>
            <a:pPr marL="342900" indent="-342900">
              <a:spcBef>
                <a:spcPts val="0"/>
              </a:spcBef>
              <a:buFont typeface="Arial" panose="020B0604020202020204" pitchFamily="34" charset="0"/>
              <a:buChar char="•"/>
            </a:pPr>
            <a:r>
              <a:rPr lang="en-US" dirty="0">
                <a:solidFill>
                  <a:srgbClr val="002D73"/>
                </a:solidFill>
              </a:rPr>
              <a:t>While the concept of “unit costs” was removed, statute still requires the CCOC to prepare a cost comparison of similarly situated Clerks.</a:t>
            </a:r>
          </a:p>
          <a:p>
            <a:pPr marL="342900" indent="-342900">
              <a:spcBef>
                <a:spcPts val="0"/>
              </a:spcBef>
              <a:buFont typeface="Arial" panose="020B0604020202020204" pitchFamily="34" charset="0"/>
              <a:buChar char="•"/>
            </a:pPr>
            <a:r>
              <a:rPr lang="en-US" dirty="0">
                <a:solidFill>
                  <a:srgbClr val="002D73"/>
                </a:solidFill>
              </a:rPr>
              <a:t>Requires the CCOC to submit the Clerks’ budget to the Legislative Budget Commission (LBC) for their approval.</a:t>
            </a:r>
          </a:p>
        </p:txBody>
      </p:sp>
    </p:spTree>
    <p:extLst>
      <p:ext uri="{BB962C8B-B14F-4D97-AF65-F5344CB8AC3E}">
        <p14:creationId xmlns:p14="http://schemas.microsoft.com/office/powerpoint/2010/main" val="2817893876"/>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u="sng" dirty="0">
                <a:solidFill>
                  <a:srgbClr val="002D73"/>
                </a:solidFill>
              </a:rPr>
              <a:t>2015-16</a:t>
            </a:r>
          </a:p>
          <a:p>
            <a:pPr marL="342900" indent="-342900">
              <a:spcBef>
                <a:spcPts val="0"/>
              </a:spcBef>
              <a:buFont typeface="Arial" panose="020B0604020202020204" pitchFamily="34" charset="0"/>
              <a:buChar char="•"/>
            </a:pPr>
            <a:r>
              <a:rPr lang="en-US" dirty="0">
                <a:solidFill>
                  <a:srgbClr val="002D73"/>
                </a:solidFill>
              </a:rPr>
              <a:t>CCOC contracts with North Highland Consulting Group to conduct an extensive workload analysis which also verifies “case weights.”</a:t>
            </a:r>
          </a:p>
          <a:p>
            <a:pPr marL="655428" lvl="1" indent="-342900">
              <a:spcBef>
                <a:spcPts val="0"/>
              </a:spcBef>
              <a:buFont typeface="Courier New" panose="02070309020205020404" pitchFamily="49" charset="0"/>
              <a:buChar char="o"/>
            </a:pPr>
            <a:r>
              <a:rPr lang="en-US" dirty="0">
                <a:solidFill>
                  <a:srgbClr val="002D73"/>
                </a:solidFill>
              </a:rPr>
              <a:t>Clerks are surveyed on the number of minutes spent on each case type.</a:t>
            </a:r>
          </a:p>
          <a:p>
            <a:pPr marL="655428" lvl="1" indent="-342900">
              <a:spcBef>
                <a:spcPts val="0"/>
              </a:spcBef>
              <a:buFont typeface="Courier New" panose="02070309020205020404" pitchFamily="49" charset="0"/>
              <a:buChar char="o"/>
            </a:pPr>
            <a:r>
              <a:rPr lang="en-US" dirty="0">
                <a:solidFill>
                  <a:srgbClr val="002D73"/>
                </a:solidFill>
              </a:rPr>
              <a:t>The report is provided to the Legislature.</a:t>
            </a:r>
          </a:p>
          <a:p>
            <a:pPr marL="342900" indent="-342900">
              <a:spcBef>
                <a:spcPts val="0"/>
              </a:spcBef>
              <a:buFont typeface="Arial" panose="020B0604020202020204" pitchFamily="34" charset="0"/>
              <a:buChar char="•"/>
            </a:pPr>
            <a:endParaRPr lang="en-US" dirty="0">
              <a:solidFill>
                <a:srgbClr val="002D73"/>
              </a:solidFill>
            </a:endParaRPr>
          </a:p>
        </p:txBody>
      </p:sp>
    </p:spTree>
    <p:extLst>
      <p:ext uri="{BB962C8B-B14F-4D97-AF65-F5344CB8AC3E}">
        <p14:creationId xmlns:p14="http://schemas.microsoft.com/office/powerpoint/2010/main" val="1776373861"/>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u="sng" dirty="0">
                <a:solidFill>
                  <a:srgbClr val="002D73"/>
                </a:solidFill>
              </a:rPr>
              <a:t>2016-17</a:t>
            </a:r>
          </a:p>
          <a:p>
            <a:pPr marL="342900" indent="-342900">
              <a:spcBef>
                <a:spcPts val="0"/>
              </a:spcBef>
              <a:buFont typeface="Arial" panose="020B0604020202020204" pitchFamily="34" charset="0"/>
              <a:buChar char="•"/>
            </a:pPr>
            <a:r>
              <a:rPr lang="en-US" dirty="0">
                <a:solidFill>
                  <a:srgbClr val="002D73"/>
                </a:solidFill>
              </a:rPr>
              <a:t>A workgroup of Clerks’ staff is set up to validate the counting of cases, the Case Counting Workgroup.</a:t>
            </a:r>
          </a:p>
          <a:p>
            <a:pPr marL="342900" indent="-342900">
              <a:spcBef>
                <a:spcPts val="0"/>
              </a:spcBef>
              <a:buFont typeface="Arial" panose="020B0604020202020204" pitchFamily="34" charset="0"/>
              <a:buChar char="•"/>
            </a:pPr>
            <a:r>
              <a:rPr lang="en-US" dirty="0">
                <a:solidFill>
                  <a:srgbClr val="002D73"/>
                </a:solidFill>
              </a:rPr>
              <a:t>The workgroup meets several times to identify more than 70 subcase groupings and provide weights for each of these subcases.</a:t>
            </a:r>
          </a:p>
        </p:txBody>
      </p:sp>
    </p:spTree>
    <p:extLst>
      <p:ext uri="{BB962C8B-B14F-4D97-AF65-F5344CB8AC3E}">
        <p14:creationId xmlns:p14="http://schemas.microsoft.com/office/powerpoint/2010/main" val="1144741361"/>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u="sng" dirty="0">
                <a:solidFill>
                  <a:srgbClr val="002D73"/>
                </a:solidFill>
              </a:rPr>
              <a:t>2017-18</a:t>
            </a:r>
          </a:p>
          <a:p>
            <a:pPr marL="342900" indent="-342900">
              <a:spcBef>
                <a:spcPts val="0"/>
              </a:spcBef>
              <a:buFont typeface="Arial" panose="020B0604020202020204" pitchFamily="34" charset="0"/>
              <a:buChar char="•"/>
            </a:pPr>
            <a:r>
              <a:rPr lang="en-US" dirty="0">
                <a:solidFill>
                  <a:srgbClr val="002D73"/>
                </a:solidFill>
              </a:rPr>
              <a:t>The LBC no longer approves the Clerks’ budget (fully removed from the State budget process).</a:t>
            </a:r>
          </a:p>
          <a:p>
            <a:pPr marL="342900" indent="-342900">
              <a:spcBef>
                <a:spcPts val="0"/>
              </a:spcBef>
              <a:buFont typeface="Arial" panose="020B0604020202020204" pitchFamily="34" charset="0"/>
              <a:buChar char="•"/>
            </a:pPr>
            <a:r>
              <a:rPr lang="en-US" dirty="0">
                <a:solidFill>
                  <a:srgbClr val="002D73"/>
                </a:solidFill>
              </a:rPr>
              <a:t>Statute now requires the total Clerks’ CCOC budget not to exceed the total estimated revenues as determined by the Revenue Estimating Conference (REC).</a:t>
            </a:r>
          </a:p>
          <a:p>
            <a:pPr marL="342900" indent="-342900">
              <a:spcBef>
                <a:spcPts val="0"/>
              </a:spcBef>
              <a:buFont typeface="Arial" panose="020B0604020202020204" pitchFamily="34" charset="0"/>
              <a:buChar char="•"/>
            </a:pPr>
            <a:r>
              <a:rPr lang="en-US" dirty="0">
                <a:solidFill>
                  <a:srgbClr val="002D73"/>
                </a:solidFill>
              </a:rPr>
              <a:t>The Clerks’ total budget is reduced due to REC revenue projections being less than the Clerk’s 2016-17 budget; an across-the-board reduction is implemented.</a:t>
            </a:r>
          </a:p>
          <a:p>
            <a:pPr marL="342900" indent="-342900">
              <a:spcBef>
                <a:spcPts val="0"/>
              </a:spcBef>
              <a:buFont typeface="Arial" panose="020B0604020202020204" pitchFamily="34" charset="0"/>
              <a:buChar char="•"/>
            </a:pPr>
            <a:endParaRPr lang="en-US" dirty="0">
              <a:solidFill>
                <a:srgbClr val="002D73"/>
              </a:solidFill>
            </a:endParaRPr>
          </a:p>
        </p:txBody>
      </p:sp>
    </p:spTree>
    <p:extLst>
      <p:ext uri="{BB962C8B-B14F-4D97-AF65-F5344CB8AC3E}">
        <p14:creationId xmlns:p14="http://schemas.microsoft.com/office/powerpoint/2010/main" val="3911763447"/>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u="sng" dirty="0">
                <a:solidFill>
                  <a:srgbClr val="002D73"/>
                </a:solidFill>
              </a:rPr>
              <a:t>2018-19</a:t>
            </a:r>
          </a:p>
          <a:p>
            <a:pPr marL="342900" indent="-342900">
              <a:spcBef>
                <a:spcPts val="0"/>
              </a:spcBef>
              <a:buFont typeface="Arial" panose="020B0604020202020204" pitchFamily="34" charset="0"/>
              <a:buChar char="•"/>
            </a:pPr>
            <a:r>
              <a:rPr lang="en-US" dirty="0">
                <a:solidFill>
                  <a:srgbClr val="002D73"/>
                </a:solidFill>
              </a:rPr>
              <a:t>During the budget development process, the Budget Committee introduces the concept of using weighted cases as an option for budget development decisions.</a:t>
            </a:r>
          </a:p>
          <a:p>
            <a:pPr marL="342900" indent="-342900">
              <a:spcBef>
                <a:spcPts val="0"/>
              </a:spcBef>
              <a:buFont typeface="Arial" panose="020B0604020202020204" pitchFamily="34" charset="0"/>
              <a:buChar char="•"/>
            </a:pPr>
            <a:r>
              <a:rPr lang="en-US" dirty="0">
                <a:solidFill>
                  <a:srgbClr val="002D73"/>
                </a:solidFill>
              </a:rPr>
              <a:t>Ultimately, an across-the-board percentage methodology is used instead.</a:t>
            </a:r>
          </a:p>
          <a:p>
            <a:pPr marL="342900" indent="-342900">
              <a:spcBef>
                <a:spcPts val="0"/>
              </a:spcBef>
              <a:buFont typeface="Arial" panose="020B0604020202020204" pitchFamily="34" charset="0"/>
              <a:buChar char="•"/>
            </a:pPr>
            <a:endParaRPr lang="en-US" dirty="0">
              <a:solidFill>
                <a:srgbClr val="002D73"/>
              </a:solidFill>
            </a:endParaRPr>
          </a:p>
        </p:txBody>
      </p:sp>
    </p:spTree>
    <p:extLst>
      <p:ext uri="{BB962C8B-B14F-4D97-AF65-F5344CB8AC3E}">
        <p14:creationId xmlns:p14="http://schemas.microsoft.com/office/powerpoint/2010/main" val="2736067663"/>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1974-7AF4-41A2-8549-0FEF814F75E3}"/>
              </a:ext>
            </a:extLst>
          </p:cNvPr>
          <p:cNvSpPr>
            <a:spLocks noGrp="1"/>
          </p:cNvSpPr>
          <p:nvPr>
            <p:ph type="title"/>
          </p:nvPr>
        </p:nvSpPr>
        <p:spPr>
          <a:xfrm>
            <a:off x="457200" y="2500009"/>
            <a:ext cx="8239328" cy="2752927"/>
          </a:xfrm>
          <a:noFill/>
        </p:spPr>
        <p:txBody>
          <a:bodyPr anchor="t" anchorCtr="0">
            <a:noAutofit/>
          </a:bodyPr>
          <a:lstStyle/>
          <a:p>
            <a:r>
              <a:rPr lang="en-US" dirty="0">
                <a:solidFill>
                  <a:srgbClr val="002D73"/>
                </a:solidFill>
                <a:latin typeface="Franklin Gothic Book" panose="020B0503020102020204" pitchFamily="34" charset="0"/>
              </a:rPr>
              <a:t>Marleni Bruner</a:t>
            </a:r>
            <a:br>
              <a:rPr lang="en-US" dirty="0">
                <a:solidFill>
                  <a:srgbClr val="002D73"/>
                </a:solidFill>
                <a:latin typeface="Franklin Gothic Book" panose="020B0503020102020204" pitchFamily="34" charset="0"/>
              </a:rPr>
            </a:br>
            <a:r>
              <a:rPr lang="en-US" sz="3500" dirty="0">
                <a:solidFill>
                  <a:srgbClr val="002D73"/>
                </a:solidFill>
                <a:latin typeface="Franklin Gothic Book" panose="020B0503020102020204" pitchFamily="34" charset="0"/>
              </a:rPr>
              <a:t>CCOC Senior Budget Manager</a:t>
            </a:r>
          </a:p>
        </p:txBody>
      </p:sp>
    </p:spTree>
    <p:extLst>
      <p:ext uri="{BB962C8B-B14F-4D97-AF65-F5344CB8AC3E}">
        <p14:creationId xmlns:p14="http://schemas.microsoft.com/office/powerpoint/2010/main" val="683855923"/>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u="sng" dirty="0">
                <a:solidFill>
                  <a:srgbClr val="002D73"/>
                </a:solidFill>
              </a:rPr>
              <a:t>2019-20</a:t>
            </a:r>
          </a:p>
          <a:p>
            <a:pPr marL="342900" indent="-342900">
              <a:spcBef>
                <a:spcPts val="0"/>
              </a:spcBef>
              <a:buFont typeface="Arial" panose="020B0604020202020204" pitchFamily="34" charset="0"/>
              <a:buChar char="•"/>
            </a:pPr>
            <a:r>
              <a:rPr lang="en-US" dirty="0">
                <a:solidFill>
                  <a:srgbClr val="002D73"/>
                </a:solidFill>
              </a:rPr>
              <a:t>Of the substantial year-over-year budget increase of $34.6 million, $10.7 million was allocated via the weighted workload measure (2.3% of the total budget and 31% of the increase).</a:t>
            </a:r>
          </a:p>
          <a:p>
            <a:pPr marL="342900" indent="-342900">
              <a:spcBef>
                <a:spcPts val="0"/>
              </a:spcBef>
              <a:buFont typeface="Arial" panose="020B0604020202020204" pitchFamily="34" charset="0"/>
              <a:buChar char="•"/>
            </a:pPr>
            <a:r>
              <a:rPr lang="en-US" dirty="0">
                <a:solidFill>
                  <a:srgbClr val="002D73"/>
                </a:solidFill>
              </a:rPr>
              <a:t>The PIE Committee revised the case weight for Civil Traffic down to a 1.5 from a 3.</a:t>
            </a:r>
          </a:p>
          <a:p>
            <a:pPr marL="342900" indent="-342900">
              <a:spcBef>
                <a:spcPts val="0"/>
              </a:spcBef>
              <a:buFont typeface="Arial" panose="020B0604020202020204" pitchFamily="34" charset="0"/>
              <a:buChar char="•"/>
            </a:pPr>
            <a:endParaRPr lang="en-US" dirty="0">
              <a:solidFill>
                <a:srgbClr val="002D73"/>
              </a:solidFill>
            </a:endParaRPr>
          </a:p>
        </p:txBody>
      </p:sp>
    </p:spTree>
    <p:extLst>
      <p:ext uri="{BB962C8B-B14F-4D97-AF65-F5344CB8AC3E}">
        <p14:creationId xmlns:p14="http://schemas.microsoft.com/office/powerpoint/2010/main" val="3156969332"/>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u="sng" dirty="0">
                <a:solidFill>
                  <a:srgbClr val="002D73"/>
                </a:solidFill>
              </a:rPr>
              <a:t>2020-21</a:t>
            </a:r>
          </a:p>
          <a:p>
            <a:pPr marL="342900" indent="-342900">
              <a:spcBef>
                <a:spcPts val="0"/>
              </a:spcBef>
              <a:buFont typeface="Arial" panose="020B0604020202020204" pitchFamily="34" charset="0"/>
              <a:buChar char="•"/>
            </a:pPr>
            <a:r>
              <a:rPr lang="en-US" dirty="0">
                <a:solidFill>
                  <a:srgbClr val="002D73"/>
                </a:solidFill>
              </a:rPr>
              <a:t>The PIE Committee adds new sub-cases as a result of the New Case Counting Business Rules </a:t>
            </a:r>
            <a:r>
              <a:rPr lang="en-US" dirty="0"/>
              <a:t>Workgroup </a:t>
            </a:r>
            <a:r>
              <a:rPr lang="en-US" dirty="0">
                <a:solidFill>
                  <a:srgbClr val="002D73"/>
                </a:solidFill>
              </a:rPr>
              <a:t>with weights and revises the case weights for several sub-cases based on the Workgroup’s audit.</a:t>
            </a:r>
          </a:p>
          <a:p>
            <a:pPr marL="342900" indent="-342900">
              <a:spcBef>
                <a:spcPts val="0"/>
              </a:spcBef>
              <a:buFont typeface="Arial" panose="020B0604020202020204" pitchFamily="34" charset="0"/>
              <a:buChar char="•"/>
            </a:pPr>
            <a:r>
              <a:rPr lang="en-US" dirty="0">
                <a:solidFill>
                  <a:srgbClr val="002D73"/>
                </a:solidFill>
              </a:rPr>
              <a:t>In building the Clerks’ budget last year, a 40% weighted cases calculation and 60% across-the-board reduction was applied to $38.4 million of the $448.4 million total approved requested budget (3.4% of the requested budget before it was reduced)</a:t>
            </a:r>
            <a:r>
              <a:rPr lang="en-US" dirty="0"/>
              <a:t>.</a:t>
            </a:r>
            <a:endParaRPr lang="en-US" dirty="0">
              <a:solidFill>
                <a:srgbClr val="002D73"/>
              </a:solidFill>
            </a:endParaRPr>
          </a:p>
        </p:txBody>
      </p:sp>
    </p:spTree>
    <p:extLst>
      <p:ext uri="{BB962C8B-B14F-4D97-AF65-F5344CB8AC3E}">
        <p14:creationId xmlns:p14="http://schemas.microsoft.com/office/powerpoint/2010/main" val="216864968"/>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CASES IN BUDGET PROCESS</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a:spcBef>
                <a:spcPts val="0"/>
              </a:spcBef>
            </a:pPr>
            <a:r>
              <a:rPr lang="en-US" u="sng" dirty="0">
                <a:solidFill>
                  <a:srgbClr val="002D73"/>
                </a:solidFill>
              </a:rPr>
              <a:t>2021-22</a:t>
            </a:r>
          </a:p>
          <a:p>
            <a:pPr marL="342900" indent="-342900">
              <a:spcBef>
                <a:spcPts val="0"/>
              </a:spcBef>
              <a:buFont typeface="Arial" panose="020B0604020202020204" pitchFamily="34" charset="0"/>
              <a:buChar char="•"/>
            </a:pPr>
            <a:r>
              <a:rPr lang="en-US" dirty="0">
                <a:solidFill>
                  <a:srgbClr val="002D73"/>
                </a:solidFill>
              </a:rPr>
              <a:t>In building the Clerks’ $444.8 million budget, $12.5 million is allocated using a 40% across-the-board increase and a 60% increase based on weighted cases (1.7% of the total budget).</a:t>
            </a:r>
          </a:p>
          <a:p>
            <a:pPr marL="342900" indent="-342900">
              <a:spcBef>
                <a:spcPts val="0"/>
              </a:spcBef>
              <a:buFont typeface="Arial" panose="020B0604020202020204" pitchFamily="34" charset="0"/>
              <a:buChar char="•"/>
            </a:pPr>
            <a:endParaRPr lang="en-US" dirty="0">
              <a:solidFill>
                <a:srgbClr val="002D73"/>
              </a:solidFill>
            </a:endParaRPr>
          </a:p>
        </p:txBody>
      </p:sp>
    </p:spTree>
    <p:extLst>
      <p:ext uri="{BB962C8B-B14F-4D97-AF65-F5344CB8AC3E}">
        <p14:creationId xmlns:p14="http://schemas.microsoft.com/office/powerpoint/2010/main" val="985487562"/>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WORKLOAD MEASURE</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marL="342900" indent="-342900">
              <a:spcBef>
                <a:spcPts val="0"/>
              </a:spcBef>
              <a:buFont typeface="Arial" panose="020B0604020202020204" pitchFamily="34" charset="0"/>
              <a:buChar char="•"/>
            </a:pPr>
            <a:r>
              <a:rPr lang="en-US" dirty="0">
                <a:solidFill>
                  <a:srgbClr val="002D73"/>
                </a:solidFill>
              </a:rPr>
              <a:t>The Budget Committee is striving to increase the utilization of weighted cases in the budget development process.</a:t>
            </a:r>
            <a:br>
              <a:rPr lang="en-US" dirty="0">
                <a:solidFill>
                  <a:srgbClr val="002D73"/>
                </a:solidFill>
              </a:rPr>
            </a:br>
            <a:endParaRPr lang="en-US" dirty="0">
              <a:solidFill>
                <a:srgbClr val="002D73"/>
              </a:solidFill>
            </a:endParaRPr>
          </a:p>
          <a:p>
            <a:pPr marL="342900" indent="-342900">
              <a:spcBef>
                <a:spcPts val="0"/>
              </a:spcBef>
              <a:buFont typeface="Arial" panose="020B0604020202020204" pitchFamily="34" charset="0"/>
              <a:buChar char="•"/>
            </a:pPr>
            <a:r>
              <a:rPr lang="en-US" dirty="0">
                <a:solidFill>
                  <a:srgbClr val="002D73"/>
                </a:solidFill>
              </a:rPr>
              <a:t>As a reference file only, the Budget Committee had weighted cases applied to the entire $444.8 million budget just to see what it would look like.</a:t>
            </a:r>
            <a:br>
              <a:rPr lang="en-US" dirty="0">
                <a:solidFill>
                  <a:srgbClr val="002D73"/>
                </a:solidFill>
              </a:rPr>
            </a:br>
            <a:endParaRPr lang="en-US" dirty="0">
              <a:solidFill>
                <a:srgbClr val="002D73"/>
              </a:solidFill>
            </a:endParaRPr>
          </a:p>
          <a:p>
            <a:pPr marL="342900" indent="-342900">
              <a:spcBef>
                <a:spcPts val="0"/>
              </a:spcBef>
              <a:buFont typeface="Arial" panose="020B0604020202020204" pitchFamily="34" charset="0"/>
              <a:buChar char="•"/>
            </a:pPr>
            <a:r>
              <a:rPr lang="en-US" dirty="0">
                <a:solidFill>
                  <a:srgbClr val="002D73"/>
                </a:solidFill>
              </a:rPr>
              <a:t>Statute requires the CCOC to develop “a uniform system of workload measures and applicable workload standards for court-related functions.”</a:t>
            </a:r>
          </a:p>
          <a:p>
            <a:pPr marL="342900" indent="-342900">
              <a:spcBef>
                <a:spcPts val="0"/>
              </a:spcBef>
              <a:buFont typeface="Arial" panose="020B0604020202020204" pitchFamily="34" charset="0"/>
              <a:buChar char="•"/>
            </a:pPr>
            <a:endParaRPr lang="en-US" dirty="0">
              <a:solidFill>
                <a:srgbClr val="002D73"/>
              </a:solidFill>
            </a:endParaRPr>
          </a:p>
        </p:txBody>
      </p:sp>
    </p:spTree>
    <p:extLst>
      <p:ext uri="{BB962C8B-B14F-4D97-AF65-F5344CB8AC3E}">
        <p14:creationId xmlns:p14="http://schemas.microsoft.com/office/powerpoint/2010/main" val="3811413"/>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CF2B-EFA9-445B-A185-C48D85D418D2}"/>
              </a:ext>
            </a:extLst>
          </p:cNvPr>
          <p:cNvSpPr>
            <a:spLocks noGrp="1"/>
          </p:cNvSpPr>
          <p:nvPr>
            <p:ph type="title"/>
          </p:nvPr>
        </p:nvSpPr>
        <p:spPr/>
        <p:txBody>
          <a:bodyPr/>
          <a:lstStyle/>
          <a:p>
            <a:r>
              <a:rPr lang="en-US" dirty="0"/>
              <a:t>WEIGHTED WORKLOAD MEASURE</a:t>
            </a:r>
          </a:p>
        </p:txBody>
      </p:sp>
      <p:sp>
        <p:nvSpPr>
          <p:cNvPr id="3" name="Text Placeholder 2">
            <a:extLst>
              <a:ext uri="{FF2B5EF4-FFF2-40B4-BE49-F238E27FC236}">
                <a16:creationId xmlns:a16="http://schemas.microsoft.com/office/drawing/2014/main" id="{D424237A-4D27-4922-A1B9-CFA37AB36DD1}"/>
              </a:ext>
            </a:extLst>
          </p:cNvPr>
          <p:cNvSpPr>
            <a:spLocks noGrp="1"/>
          </p:cNvSpPr>
          <p:nvPr>
            <p:ph type="body" idx="1"/>
          </p:nvPr>
        </p:nvSpPr>
        <p:spPr/>
        <p:txBody>
          <a:bodyPr/>
          <a:lstStyle/>
          <a:p>
            <a:pPr marL="342900" indent="-342900">
              <a:spcBef>
                <a:spcPts val="0"/>
              </a:spcBef>
              <a:buFont typeface="Arial" panose="020B0604020202020204" pitchFamily="34" charset="0"/>
              <a:buChar char="•"/>
            </a:pPr>
            <a:r>
              <a:rPr lang="en-US" dirty="0">
                <a:solidFill>
                  <a:srgbClr val="002D73"/>
                </a:solidFill>
              </a:rPr>
              <a:t>Statute defines </a:t>
            </a:r>
            <a:r>
              <a:rPr lang="en-US" b="1" dirty="0">
                <a:solidFill>
                  <a:srgbClr val="002D73"/>
                </a:solidFill>
              </a:rPr>
              <a:t>workload measures </a:t>
            </a:r>
            <a:r>
              <a:rPr lang="en-US" dirty="0">
                <a:solidFill>
                  <a:srgbClr val="002D73"/>
                </a:solidFill>
              </a:rPr>
              <a:t>as “the measurement of the activities and frequency of the work required for the clerk to adequately perform court-related duties.” </a:t>
            </a:r>
          </a:p>
          <a:p>
            <a:pPr marL="342900" indent="-342900">
              <a:spcBef>
                <a:spcPts val="0"/>
              </a:spcBef>
              <a:buFont typeface="Arial" panose="020B0604020202020204" pitchFamily="34" charset="0"/>
              <a:buChar char="•"/>
            </a:pPr>
            <a:endParaRPr lang="en-US" dirty="0">
              <a:solidFill>
                <a:srgbClr val="002D73"/>
              </a:solidFill>
            </a:endParaRPr>
          </a:p>
          <a:p>
            <a:pPr marL="342900" indent="-342900">
              <a:spcBef>
                <a:spcPts val="0"/>
              </a:spcBef>
              <a:buFont typeface="Arial" panose="020B0604020202020204" pitchFamily="34" charset="0"/>
              <a:buChar char="•"/>
            </a:pPr>
            <a:r>
              <a:rPr lang="en-US" dirty="0">
                <a:solidFill>
                  <a:srgbClr val="002D73"/>
                </a:solidFill>
              </a:rPr>
              <a:t>The CCOC is required to develop these standards in consultation with the Legislature.</a:t>
            </a:r>
          </a:p>
          <a:p>
            <a:pPr marL="342900" indent="-342900">
              <a:spcBef>
                <a:spcPts val="0"/>
              </a:spcBef>
              <a:buFont typeface="Arial" panose="020B0604020202020204" pitchFamily="34" charset="0"/>
              <a:buChar char="•"/>
            </a:pPr>
            <a:endParaRPr lang="en-US" dirty="0">
              <a:solidFill>
                <a:srgbClr val="002D73"/>
              </a:solidFill>
            </a:endParaRPr>
          </a:p>
          <a:p>
            <a:pPr marL="342900" indent="-342900">
              <a:spcBef>
                <a:spcPts val="0"/>
              </a:spcBef>
              <a:buFont typeface="Arial" panose="020B0604020202020204" pitchFamily="34" charset="0"/>
              <a:buChar char="•"/>
            </a:pPr>
            <a:r>
              <a:rPr lang="en-US" dirty="0">
                <a:solidFill>
                  <a:srgbClr val="002D73"/>
                </a:solidFill>
              </a:rPr>
              <a:t>When the workload performance standards are not met, the CCOC is required to identify the nature of each deficiency and any applicable corrective action needed</a:t>
            </a:r>
            <a:r>
              <a:rPr lang="en-US" dirty="0"/>
              <a:t>.</a:t>
            </a:r>
            <a:endParaRPr lang="en-US" dirty="0">
              <a:solidFill>
                <a:srgbClr val="002D73"/>
              </a:solidFill>
            </a:endParaRPr>
          </a:p>
        </p:txBody>
      </p:sp>
    </p:spTree>
    <p:extLst>
      <p:ext uri="{BB962C8B-B14F-4D97-AF65-F5344CB8AC3E}">
        <p14:creationId xmlns:p14="http://schemas.microsoft.com/office/powerpoint/2010/main" val="3149066068"/>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CFY 2021-22 BUDGET UPDATE</a:t>
            </a:r>
          </a:p>
        </p:txBody>
      </p:sp>
      <p:sp>
        <p:nvSpPr>
          <p:cNvPr id="5" name="Text Placeholder 4">
            <a:extLst>
              <a:ext uri="{FF2B5EF4-FFF2-40B4-BE49-F238E27FC236}">
                <a16:creationId xmlns:a16="http://schemas.microsoft.com/office/drawing/2014/main" id="{077009A4-C981-42F9-98CC-8755DE9C7A6E}"/>
              </a:ext>
            </a:extLst>
          </p:cNvPr>
          <p:cNvSpPr>
            <a:spLocks noGrp="1"/>
          </p:cNvSpPr>
          <p:nvPr>
            <p:ph type="body" idx="1"/>
          </p:nvPr>
        </p:nvSpPr>
        <p:spPr/>
        <p:txBody>
          <a:bodyPr/>
          <a:lstStyle/>
          <a:p>
            <a:pPr>
              <a:spcBef>
                <a:spcPts val="0"/>
              </a:spcBef>
            </a:pPr>
            <a:r>
              <a:rPr lang="en-US" sz="2500" dirty="0">
                <a:solidFill>
                  <a:srgbClr val="002D73"/>
                </a:solidFill>
                <a:latin typeface="Franklin Gothic Book" panose="020B0503020102020204" pitchFamily="34" charset="0"/>
              </a:rPr>
              <a:t>ss. 28.35(2)(f), F.S., requires the CCOC to “ensure that the total combined budgets of the clerks do not exceed the total estimated revenues from fees, service charges, court costs, and fines for court-related functions available for court-related expenditures as determined by the most recent REC, plus the total of unspent budgeted funds for court-related functions carried forward by the clerks from the previous CFY, plus the balance of funds remaining in the Clerks of the Court Trust Fund after the transfer of funds to GR, and plus any appropriations for court-related functions.”</a:t>
            </a:r>
          </a:p>
        </p:txBody>
      </p:sp>
    </p:spTree>
    <p:extLst>
      <p:ext uri="{BB962C8B-B14F-4D97-AF65-F5344CB8AC3E}">
        <p14:creationId xmlns:p14="http://schemas.microsoft.com/office/powerpoint/2010/main" val="3535231298"/>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CFY 2021-22 BUDGET UPDATE</a:t>
            </a:r>
          </a:p>
        </p:txBody>
      </p:sp>
      <p:sp>
        <p:nvSpPr>
          <p:cNvPr id="5" name="Text Placeholder 4">
            <a:extLst>
              <a:ext uri="{FF2B5EF4-FFF2-40B4-BE49-F238E27FC236}">
                <a16:creationId xmlns:a16="http://schemas.microsoft.com/office/drawing/2014/main" id="{077009A4-C981-42F9-98CC-8755DE9C7A6E}"/>
              </a:ext>
            </a:extLst>
          </p:cNvPr>
          <p:cNvSpPr>
            <a:spLocks noGrp="1"/>
          </p:cNvSpPr>
          <p:nvPr>
            <p:ph type="body" idx="1"/>
          </p:nvPr>
        </p:nvSpPr>
        <p:spPr/>
        <p:txBody>
          <a:bodyPr/>
          <a:lstStyle/>
          <a:p>
            <a:pPr>
              <a:spcBef>
                <a:spcPts val="0"/>
              </a:spcBef>
            </a:pPr>
            <a:r>
              <a:rPr lang="en-US" dirty="0"/>
              <a:t>CFY 2021-22 revenue that makes up the authority used for the budget:</a:t>
            </a:r>
            <a:endParaRPr lang="en-US" sz="2500" dirty="0">
              <a:solidFill>
                <a:srgbClr val="002D73"/>
              </a:solidFill>
              <a:latin typeface="Franklin Gothic Book" panose="020B0503020102020204" pitchFamily="34" charset="0"/>
            </a:endParaRPr>
          </a:p>
        </p:txBody>
      </p:sp>
      <p:graphicFrame>
        <p:nvGraphicFramePr>
          <p:cNvPr id="3" name="Table 2">
            <a:extLst>
              <a:ext uri="{FF2B5EF4-FFF2-40B4-BE49-F238E27FC236}">
                <a16:creationId xmlns:a16="http://schemas.microsoft.com/office/drawing/2014/main" id="{F53B553A-103C-4C4D-AEF7-EB139FBC2092}"/>
              </a:ext>
            </a:extLst>
          </p:cNvPr>
          <p:cNvGraphicFramePr>
            <a:graphicFrameLocks noGrp="1"/>
          </p:cNvGraphicFramePr>
          <p:nvPr>
            <p:extLst>
              <p:ext uri="{D42A27DB-BD31-4B8C-83A1-F6EECF244321}">
                <p14:modId xmlns:p14="http://schemas.microsoft.com/office/powerpoint/2010/main" val="2538376816"/>
              </p:ext>
            </p:extLst>
          </p:nvPr>
        </p:nvGraphicFramePr>
        <p:xfrm>
          <a:off x="926143" y="2514600"/>
          <a:ext cx="7291715" cy="2590567"/>
        </p:xfrm>
        <a:graphic>
          <a:graphicData uri="http://schemas.openxmlformats.org/drawingml/2006/table">
            <a:tbl>
              <a:tblPr>
                <a:tableStyleId>{5C22544A-7EE6-4342-B048-85BDC9FD1C3A}</a:tableStyleId>
              </a:tblPr>
              <a:tblGrid>
                <a:gridCol w="4997450">
                  <a:extLst>
                    <a:ext uri="{9D8B030D-6E8A-4147-A177-3AD203B41FA5}">
                      <a16:colId xmlns:a16="http://schemas.microsoft.com/office/drawing/2014/main" val="1996044411"/>
                    </a:ext>
                  </a:extLst>
                </a:gridCol>
                <a:gridCol w="2294265">
                  <a:extLst>
                    <a:ext uri="{9D8B030D-6E8A-4147-A177-3AD203B41FA5}">
                      <a16:colId xmlns:a16="http://schemas.microsoft.com/office/drawing/2014/main" val="519166546"/>
                    </a:ext>
                  </a:extLst>
                </a:gridCol>
              </a:tblGrid>
              <a:tr h="508861">
                <a:tc>
                  <a:txBody>
                    <a:bodyPr/>
                    <a:lstStyle/>
                    <a:p>
                      <a:pPr algn="l" fontAlgn="b"/>
                      <a:r>
                        <a:rPr lang="en-US" sz="2000" u="none" strike="noStrike" dirty="0">
                          <a:solidFill>
                            <a:srgbClr val="002D73"/>
                          </a:solidFill>
                          <a:effectLst/>
                          <a:latin typeface="Franklin Gothic Book" panose="020B0503020102020204" pitchFamily="34" charset="0"/>
                        </a:rPr>
                        <a:t>REC Revenue (CFY 2021-22) Estimate</a:t>
                      </a:r>
                      <a:endParaRPr lang="en-US" sz="2000" b="0" i="0" u="none" strike="noStrike" dirty="0">
                        <a:solidFill>
                          <a:srgbClr val="002D73"/>
                        </a:solidFill>
                        <a:effectLst/>
                        <a:latin typeface="Franklin Gothic Book" panose="020B0503020102020204" pitchFamily="34" charset="0"/>
                      </a:endParaRPr>
                    </a:p>
                  </a:txBody>
                  <a:tcPr marL="9525" marR="9525" marT="9525" marB="0" anchor="b"/>
                </a:tc>
                <a:tc>
                  <a:txBody>
                    <a:bodyPr/>
                    <a:lstStyle/>
                    <a:p>
                      <a:pPr algn="r" fontAlgn="b"/>
                      <a:r>
                        <a:rPr lang="en-US" sz="2000" u="none" strike="noStrike" dirty="0">
                          <a:solidFill>
                            <a:srgbClr val="002D73"/>
                          </a:solidFill>
                          <a:effectLst/>
                          <a:latin typeface="Franklin Gothic Book" panose="020B0503020102020204" pitchFamily="34" charset="0"/>
                        </a:rPr>
                        <a:t> $ 432,855,670 </a:t>
                      </a:r>
                      <a:endParaRPr lang="en-US" sz="2000" b="0" i="0" u="none" strike="noStrike" dirty="0">
                        <a:solidFill>
                          <a:srgbClr val="002D73"/>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751772733"/>
                  </a:ext>
                </a:extLst>
              </a:tr>
              <a:tr h="508861">
                <a:tc>
                  <a:txBody>
                    <a:bodyPr/>
                    <a:lstStyle/>
                    <a:p>
                      <a:pPr algn="l" fontAlgn="b"/>
                      <a:r>
                        <a:rPr lang="en-US" sz="2000" u="none" strike="noStrike" dirty="0">
                          <a:solidFill>
                            <a:srgbClr val="002D73"/>
                          </a:solidFill>
                          <a:effectLst/>
                          <a:latin typeface="Franklin Gothic Book" panose="020B0503020102020204" pitchFamily="34" charset="0"/>
                        </a:rPr>
                        <a:t>Cumulative Excess (CFY 2020-21) Estimate</a:t>
                      </a:r>
                      <a:endParaRPr lang="en-US" sz="2000" b="0" i="0" u="none" strike="noStrike" dirty="0">
                        <a:solidFill>
                          <a:srgbClr val="002D73"/>
                        </a:solidFill>
                        <a:effectLst/>
                        <a:latin typeface="Franklin Gothic Book" panose="020B0503020102020204" pitchFamily="34" charset="0"/>
                      </a:endParaRPr>
                    </a:p>
                  </a:txBody>
                  <a:tcPr marL="9525" marR="9525" marT="9525" marB="0" anchor="b"/>
                </a:tc>
                <a:tc>
                  <a:txBody>
                    <a:bodyPr/>
                    <a:lstStyle/>
                    <a:p>
                      <a:pPr algn="r" fontAlgn="b"/>
                      <a:r>
                        <a:rPr lang="en-US" sz="2000" u="none" strike="noStrike" dirty="0">
                          <a:solidFill>
                            <a:srgbClr val="002D73"/>
                          </a:solidFill>
                          <a:effectLst/>
                          <a:latin typeface="Franklin Gothic Book" panose="020B0503020102020204" pitchFamily="34" charset="0"/>
                        </a:rPr>
                        <a:t> $ 11,050,000 </a:t>
                      </a:r>
                      <a:endParaRPr lang="en-US" sz="2000" b="0" i="0" u="none" strike="noStrike" dirty="0">
                        <a:solidFill>
                          <a:srgbClr val="002D73"/>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317647284"/>
                  </a:ext>
                </a:extLst>
              </a:tr>
              <a:tr h="508861">
                <a:tc>
                  <a:txBody>
                    <a:bodyPr/>
                    <a:lstStyle/>
                    <a:p>
                      <a:pPr algn="l" fontAlgn="b"/>
                      <a:r>
                        <a:rPr lang="en-US" sz="2000" u="none" strike="noStrike" dirty="0">
                          <a:solidFill>
                            <a:srgbClr val="002D73"/>
                          </a:solidFill>
                          <a:effectLst/>
                          <a:latin typeface="Franklin Gothic Book" panose="020B0503020102020204" pitchFamily="34" charset="0"/>
                        </a:rPr>
                        <a:t>Statutorily Required Amount to Reserve (10%)</a:t>
                      </a:r>
                      <a:endParaRPr lang="en-US" sz="2000" b="0" i="0" u="none" strike="noStrike" dirty="0">
                        <a:solidFill>
                          <a:srgbClr val="002D73"/>
                        </a:solidFill>
                        <a:effectLst/>
                        <a:latin typeface="Franklin Gothic Book" panose="020B0503020102020204" pitchFamily="34" charset="0"/>
                      </a:endParaRPr>
                    </a:p>
                  </a:txBody>
                  <a:tcPr marL="9525" marR="9525" marT="9525" marB="0" anchor="b"/>
                </a:tc>
                <a:tc>
                  <a:txBody>
                    <a:bodyPr/>
                    <a:lstStyle/>
                    <a:p>
                      <a:pPr algn="r" fontAlgn="b"/>
                      <a:r>
                        <a:rPr lang="en-US" sz="2000" u="none" strike="noStrike" dirty="0">
                          <a:solidFill>
                            <a:srgbClr val="002D73"/>
                          </a:solidFill>
                          <a:effectLst/>
                          <a:latin typeface="Franklin Gothic Book" panose="020B0503020102020204" pitchFamily="34" charset="0"/>
                        </a:rPr>
                        <a:t> $ (1,105,000)</a:t>
                      </a:r>
                      <a:endParaRPr lang="en-US" sz="2000" b="0" i="0" u="none" strike="noStrike" dirty="0">
                        <a:solidFill>
                          <a:srgbClr val="002D73"/>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2911083449"/>
                  </a:ext>
                </a:extLst>
              </a:tr>
              <a:tr h="531992">
                <a:tc>
                  <a:txBody>
                    <a:bodyPr/>
                    <a:lstStyle/>
                    <a:p>
                      <a:pPr algn="l" fontAlgn="b"/>
                      <a:r>
                        <a:rPr lang="en-US" sz="2000" u="none" strike="noStrike" dirty="0">
                          <a:solidFill>
                            <a:srgbClr val="002D73"/>
                          </a:solidFill>
                          <a:effectLst/>
                          <a:latin typeface="Franklin Gothic Book" panose="020B0503020102020204" pitchFamily="34" charset="0"/>
                        </a:rPr>
                        <a:t>Unspent Budgeted Funds (CFY 2019-20)</a:t>
                      </a:r>
                      <a:endParaRPr lang="en-US" sz="2000" b="0" i="0" u="none" strike="noStrike" dirty="0">
                        <a:solidFill>
                          <a:srgbClr val="002D73"/>
                        </a:solidFill>
                        <a:effectLst/>
                        <a:latin typeface="Franklin Gothic Book" panose="020B0503020102020204" pitchFamily="34" charset="0"/>
                      </a:endParaRPr>
                    </a:p>
                  </a:txBody>
                  <a:tcPr marL="9525" marR="9525" marT="9525" marB="0" anchor="b"/>
                </a:tc>
                <a:tc>
                  <a:txBody>
                    <a:bodyPr/>
                    <a:lstStyle/>
                    <a:p>
                      <a:pPr algn="r" fontAlgn="b"/>
                      <a:r>
                        <a:rPr lang="en-US" sz="2000" u="none" strike="noStrike" dirty="0">
                          <a:solidFill>
                            <a:srgbClr val="002D73"/>
                          </a:solidFill>
                          <a:effectLst/>
                          <a:latin typeface="Franklin Gothic Book" panose="020B0503020102020204" pitchFamily="34" charset="0"/>
                        </a:rPr>
                        <a:t> $ 2,054,573 </a:t>
                      </a:r>
                      <a:endParaRPr lang="en-US" sz="2000" b="0" i="0" u="none" strike="noStrike" dirty="0">
                        <a:solidFill>
                          <a:srgbClr val="002D73"/>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887080508"/>
                  </a:ext>
                </a:extLst>
              </a:tr>
              <a:tr h="531992">
                <a:tc>
                  <a:txBody>
                    <a:bodyPr/>
                    <a:lstStyle/>
                    <a:p>
                      <a:pPr algn="l" fontAlgn="b"/>
                      <a:endParaRPr lang="en-US" sz="2000" b="0" i="0" u="none" strike="noStrike" dirty="0">
                        <a:solidFill>
                          <a:srgbClr val="002D73"/>
                        </a:solidFill>
                        <a:effectLst/>
                        <a:latin typeface="Franklin Gothic Book" panose="020B0503020102020204" pitchFamily="34" charset="0"/>
                      </a:endParaRPr>
                    </a:p>
                  </a:txBody>
                  <a:tcPr marL="9525" marR="9525" marT="9525" marB="0" anchor="b"/>
                </a:tc>
                <a:tc>
                  <a:txBody>
                    <a:bodyPr/>
                    <a:lstStyle/>
                    <a:p>
                      <a:pPr algn="r" fontAlgn="b"/>
                      <a:r>
                        <a:rPr lang="en-US" sz="2000" b="1" u="none" strike="noStrike" dirty="0">
                          <a:solidFill>
                            <a:srgbClr val="002D73"/>
                          </a:solidFill>
                          <a:effectLst/>
                          <a:latin typeface="Franklin Gothic Book" panose="020B0503020102020204" pitchFamily="34" charset="0"/>
                        </a:rPr>
                        <a:t> $ 444,855,243 </a:t>
                      </a:r>
                      <a:endParaRPr lang="en-US" sz="2000" b="1" i="0" u="none" strike="noStrike" dirty="0">
                        <a:solidFill>
                          <a:srgbClr val="002D73"/>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075702757"/>
                  </a:ext>
                </a:extLst>
              </a:tr>
            </a:tbl>
          </a:graphicData>
        </a:graphic>
      </p:graphicFrame>
    </p:spTree>
    <p:extLst>
      <p:ext uri="{BB962C8B-B14F-4D97-AF65-F5344CB8AC3E}">
        <p14:creationId xmlns:p14="http://schemas.microsoft.com/office/powerpoint/2010/main" val="3290206906"/>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632E-AAAE-41EE-B612-172DE224152C}"/>
              </a:ext>
            </a:extLst>
          </p:cNvPr>
          <p:cNvSpPr>
            <a:spLocks noGrp="1"/>
          </p:cNvSpPr>
          <p:nvPr>
            <p:ph type="title"/>
          </p:nvPr>
        </p:nvSpPr>
        <p:spPr/>
        <p:txBody>
          <a:bodyPr/>
          <a:lstStyle/>
          <a:p>
            <a:r>
              <a:rPr lang="en-US" dirty="0">
                <a:latin typeface="Franklin Gothic Book" panose="020B0503020102020204" pitchFamily="34" charset="0"/>
              </a:rPr>
              <a:t>CFY 2021-22 REVENUE UPDATE</a:t>
            </a:r>
            <a:endParaRPr lang="en-US" dirty="0"/>
          </a:p>
        </p:txBody>
      </p:sp>
      <p:sp>
        <p:nvSpPr>
          <p:cNvPr id="3" name="Text Placeholder 2">
            <a:extLst>
              <a:ext uri="{FF2B5EF4-FFF2-40B4-BE49-F238E27FC236}">
                <a16:creationId xmlns:a16="http://schemas.microsoft.com/office/drawing/2014/main" id="{F267468F-C91E-4478-86AE-32CAF78009F5}"/>
              </a:ext>
            </a:extLst>
          </p:cNvPr>
          <p:cNvSpPr>
            <a:spLocks noGrp="1"/>
          </p:cNvSpPr>
          <p:nvPr>
            <p:ph type="body" idx="1"/>
          </p:nvPr>
        </p:nvSpPr>
        <p:spPr/>
        <p:txBody>
          <a:bodyPr/>
          <a:lstStyle/>
          <a:p>
            <a:pPr marL="342900" indent="-342900">
              <a:buFont typeface="Arial" panose="020B0604020202020204" pitchFamily="34" charset="0"/>
              <a:buChar char="•"/>
            </a:pPr>
            <a:r>
              <a:rPr lang="en-US" dirty="0"/>
              <a:t>The Budget Committee built the CFY 2020-21 budget on the July 2020 Revenue Estimating Conference (REC) estimate totaling $410 million.</a:t>
            </a:r>
          </a:p>
          <a:p>
            <a:pPr marL="342900" indent="-342900">
              <a:buFont typeface="Arial" panose="020B0604020202020204" pitchFamily="34" charset="0"/>
              <a:buChar char="•"/>
            </a:pPr>
            <a:r>
              <a:rPr lang="en-US" dirty="0"/>
              <a:t>Actual revenues totaled $433.9 million which easily exceed the $410 million estimate that the budget was built on.</a:t>
            </a:r>
          </a:p>
        </p:txBody>
      </p:sp>
    </p:spTree>
    <p:extLst>
      <p:ext uri="{BB962C8B-B14F-4D97-AF65-F5344CB8AC3E}">
        <p14:creationId xmlns:p14="http://schemas.microsoft.com/office/powerpoint/2010/main" val="3196676959"/>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CFY 2021-22 BUDGET UPDATE</a:t>
            </a:r>
          </a:p>
        </p:txBody>
      </p:sp>
      <p:sp>
        <p:nvSpPr>
          <p:cNvPr id="5" name="Text Placeholder 4">
            <a:extLst>
              <a:ext uri="{FF2B5EF4-FFF2-40B4-BE49-F238E27FC236}">
                <a16:creationId xmlns:a16="http://schemas.microsoft.com/office/drawing/2014/main" id="{077009A4-C981-42F9-98CC-8755DE9C7A6E}"/>
              </a:ext>
            </a:extLst>
          </p:cNvPr>
          <p:cNvSpPr>
            <a:spLocks noGrp="1"/>
          </p:cNvSpPr>
          <p:nvPr>
            <p:ph type="body" idx="1"/>
          </p:nvPr>
        </p:nvSpPr>
        <p:spPr/>
        <p:txBody>
          <a:bodyPr/>
          <a:lstStyle/>
          <a:p>
            <a:pPr>
              <a:spcBef>
                <a:spcPts val="0"/>
              </a:spcBef>
            </a:pPr>
            <a:r>
              <a:rPr lang="en-US" dirty="0"/>
              <a:t>T</a:t>
            </a:r>
            <a:r>
              <a:rPr lang="en-US" dirty="0">
                <a:solidFill>
                  <a:srgbClr val="002D73"/>
                </a:solidFill>
                <a:latin typeface="Franklin Gothic Book" panose="020B0503020102020204" pitchFamily="34" charset="0"/>
              </a:rPr>
              <a:t>he Budget Committee and Executive Council approved the $444.8 million budget,</a:t>
            </a:r>
            <a:r>
              <a:rPr lang="en-US" dirty="0">
                <a:solidFill>
                  <a:srgbClr val="002D73"/>
                </a:solidFill>
              </a:rPr>
              <a:t> which is a $34.8 million (8.5%) increase over CFY 2020-21.</a:t>
            </a:r>
          </a:p>
          <a:p>
            <a:pPr>
              <a:spcBef>
                <a:spcPts val="0"/>
              </a:spcBef>
            </a:pPr>
            <a:endParaRPr lang="en-US" dirty="0"/>
          </a:p>
          <a:p>
            <a:pPr>
              <a:spcBef>
                <a:spcPts val="0"/>
              </a:spcBef>
            </a:pPr>
            <a:r>
              <a:rPr lang="en-US" dirty="0"/>
              <a:t>This is the budget that was implemented on October 1; </a:t>
            </a:r>
            <a:r>
              <a:rPr lang="en-US" dirty="0">
                <a:solidFill>
                  <a:srgbClr val="002D73"/>
                </a:solidFill>
              </a:rPr>
              <a:t>Budget Letters have been sent out. </a:t>
            </a:r>
          </a:p>
          <a:p>
            <a:pPr>
              <a:spcBef>
                <a:spcPts val="0"/>
              </a:spcBef>
            </a:pPr>
            <a:endParaRPr lang="en-US" dirty="0">
              <a:solidFill>
                <a:srgbClr val="002D73"/>
              </a:solidFill>
            </a:endParaRPr>
          </a:p>
          <a:p>
            <a:pPr>
              <a:spcBef>
                <a:spcPts val="0"/>
              </a:spcBef>
            </a:pPr>
            <a:r>
              <a:rPr lang="en-US" dirty="0">
                <a:solidFill>
                  <a:srgbClr val="002D73"/>
                </a:solidFill>
              </a:rPr>
              <a:t>In addition to this amount, Clerks also have $6.25 million nonrecurring funding for the Pandemic Recovery Plan as well as $14.1 million available for jury reimbursement funding</a:t>
            </a:r>
            <a:r>
              <a:rPr lang="en-US" dirty="0"/>
              <a:t>.</a:t>
            </a:r>
            <a:endParaRPr lang="en-US" dirty="0">
              <a:solidFill>
                <a:srgbClr val="002D73"/>
              </a:solidFill>
            </a:endParaRPr>
          </a:p>
        </p:txBody>
      </p:sp>
    </p:spTree>
    <p:extLst>
      <p:ext uri="{BB962C8B-B14F-4D97-AF65-F5344CB8AC3E}">
        <p14:creationId xmlns:p14="http://schemas.microsoft.com/office/powerpoint/2010/main" val="3080885261"/>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1974-7AF4-41A2-8549-0FEF814F75E3}"/>
              </a:ext>
            </a:extLst>
          </p:cNvPr>
          <p:cNvSpPr>
            <a:spLocks noGrp="1"/>
          </p:cNvSpPr>
          <p:nvPr>
            <p:ph type="title"/>
          </p:nvPr>
        </p:nvSpPr>
        <p:spPr>
          <a:xfrm>
            <a:off x="437745" y="2519464"/>
            <a:ext cx="8278238" cy="2743199"/>
          </a:xfrm>
        </p:spPr>
        <p:txBody>
          <a:bodyPr>
            <a:noAutofit/>
          </a:bodyPr>
          <a:lstStyle/>
          <a:p>
            <a:r>
              <a:rPr lang="en-US" sz="6330" dirty="0">
                <a:solidFill>
                  <a:srgbClr val="002D73"/>
                </a:solidFill>
                <a:latin typeface="Franklin Gothic Book" panose="020B0503020102020204" pitchFamily="34" charset="0"/>
              </a:rPr>
              <a:t>Questions?</a:t>
            </a:r>
          </a:p>
        </p:txBody>
      </p:sp>
    </p:spTree>
    <p:extLst>
      <p:ext uri="{BB962C8B-B14F-4D97-AF65-F5344CB8AC3E}">
        <p14:creationId xmlns:p14="http://schemas.microsoft.com/office/powerpoint/2010/main" val="3689322214"/>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09AD-FAF6-4FCF-8B0D-823ECAFED63E}"/>
              </a:ext>
            </a:extLst>
          </p:cNvPr>
          <p:cNvSpPr>
            <a:spLocks noGrp="1"/>
          </p:cNvSpPr>
          <p:nvPr>
            <p:ph type="title"/>
          </p:nvPr>
        </p:nvSpPr>
        <p:spPr/>
        <p:txBody>
          <a:bodyPr/>
          <a:lstStyle/>
          <a:p>
            <a:r>
              <a:rPr lang="en-US" dirty="0">
                <a:latin typeface="Franklin Gothic Book" panose="020B0503020102020204" pitchFamily="34" charset="0"/>
              </a:rPr>
              <a:t>EXECUTIVE COUNCIL</a:t>
            </a:r>
          </a:p>
        </p:txBody>
      </p:sp>
      <p:sp>
        <p:nvSpPr>
          <p:cNvPr id="3" name="Text Placeholder 2">
            <a:extLst>
              <a:ext uri="{FF2B5EF4-FFF2-40B4-BE49-F238E27FC236}">
                <a16:creationId xmlns:a16="http://schemas.microsoft.com/office/drawing/2014/main" id="{AE94D5BF-95AB-4E2F-9D83-BA3EF800877F}"/>
              </a:ext>
            </a:extLst>
          </p:cNvPr>
          <p:cNvSpPr>
            <a:spLocks noGrp="1"/>
          </p:cNvSpPr>
          <p:nvPr>
            <p:ph type="body" idx="1"/>
          </p:nvPr>
        </p:nvSpPr>
        <p:spPr>
          <a:xfrm>
            <a:off x="411480" y="1393030"/>
            <a:ext cx="8358188" cy="4550569"/>
          </a:xfrm>
        </p:spPr>
        <p:txBody>
          <a:bodyPr/>
          <a:lstStyle/>
          <a:p>
            <a:pPr>
              <a:spcBef>
                <a:spcPts val="0"/>
              </a:spcBef>
            </a:pPr>
            <a:r>
              <a:rPr lang="en-US" sz="2400" dirty="0">
                <a:solidFill>
                  <a:srgbClr val="002D73"/>
                </a:solidFill>
                <a:latin typeface="Franklin Gothic Book" panose="020B0503020102020204" pitchFamily="34" charset="0"/>
              </a:rPr>
              <a:t>JD Peacock, II, Okaloosa, Chair</a:t>
            </a:r>
          </a:p>
          <a:p>
            <a:pPr>
              <a:spcBef>
                <a:spcPts val="0"/>
              </a:spcBef>
            </a:pPr>
            <a:r>
              <a:rPr lang="en-US" sz="2400" dirty="0">
                <a:solidFill>
                  <a:srgbClr val="002D73"/>
                </a:solidFill>
                <a:latin typeface="Franklin Gothic Book" panose="020B0503020102020204" pitchFamily="34" charset="0"/>
              </a:rPr>
              <a:t>Honorable Jeff Smith, Indian River, Vice-Chair</a:t>
            </a:r>
          </a:p>
          <a:p>
            <a:pPr>
              <a:spcBef>
                <a:spcPts val="0"/>
              </a:spcBef>
            </a:pPr>
            <a:r>
              <a:rPr lang="en-US" sz="2400" dirty="0">
                <a:solidFill>
                  <a:srgbClr val="002D73"/>
                </a:solidFill>
                <a:latin typeface="Franklin Gothic Book" panose="020B0503020102020204" pitchFamily="34" charset="0"/>
              </a:rPr>
              <a:t>Tiffany Moore Russell, Orange, Secretary &amp; Treasurer</a:t>
            </a:r>
          </a:p>
          <a:p>
            <a:pPr lvl="2">
              <a:spcBef>
                <a:spcPts val="0"/>
              </a:spcBef>
            </a:pPr>
            <a:endParaRPr lang="en-US" sz="2200" dirty="0">
              <a:solidFill>
                <a:srgbClr val="002D73"/>
              </a:solidFill>
              <a:latin typeface="Franklin Gothic Book" panose="020B0503020102020204" pitchFamily="34" charset="0"/>
            </a:endParaRPr>
          </a:p>
          <a:p>
            <a:pPr lvl="2">
              <a:spcBef>
                <a:spcPts val="0"/>
              </a:spcBef>
            </a:pPr>
            <a:r>
              <a:rPr lang="en-US" sz="2200" dirty="0">
                <a:solidFill>
                  <a:srgbClr val="002D73"/>
                </a:solidFill>
                <a:latin typeface="Franklin Gothic Book" panose="020B0503020102020204" pitchFamily="34" charset="0"/>
              </a:rPr>
              <a:t>Stacy Butterfield, CPA, Polk</a:t>
            </a:r>
          </a:p>
          <a:p>
            <a:pPr lvl="2">
              <a:spcBef>
                <a:spcPts val="0"/>
              </a:spcBef>
            </a:pPr>
            <a:r>
              <a:rPr lang="en-US" sz="2200" dirty="0">
                <a:solidFill>
                  <a:srgbClr val="002D73"/>
                </a:solidFill>
                <a:latin typeface="Franklin Gothic Book" panose="020B0503020102020204" pitchFamily="34" charset="0"/>
              </a:rPr>
              <a:t>John Crawford, Nassau</a:t>
            </a:r>
          </a:p>
          <a:p>
            <a:pPr lvl="2">
              <a:spcBef>
                <a:spcPts val="0"/>
              </a:spcBef>
            </a:pPr>
            <a:r>
              <a:rPr lang="en-US" sz="2200" dirty="0">
                <a:solidFill>
                  <a:srgbClr val="002D73"/>
                </a:solidFill>
                <a:latin typeface="Franklin Gothic Book" panose="020B0503020102020204" pitchFamily="34" charset="0"/>
              </a:rPr>
              <a:t>Todd Newton, Gilchrist</a:t>
            </a:r>
          </a:p>
          <a:p>
            <a:pPr lvl="2">
              <a:spcBef>
                <a:spcPts val="0"/>
              </a:spcBef>
            </a:pPr>
            <a:r>
              <a:rPr lang="en-US" sz="2200" dirty="0">
                <a:solidFill>
                  <a:srgbClr val="002D73"/>
                </a:solidFill>
                <a:latin typeface="Franklin Gothic Book" panose="020B0503020102020204" pitchFamily="34" charset="0"/>
              </a:rPr>
              <a:t>Laura Roth, Esq., Volusia</a:t>
            </a:r>
          </a:p>
          <a:p>
            <a:pPr lvl="2">
              <a:spcBef>
                <a:spcPts val="0"/>
              </a:spcBef>
            </a:pPr>
            <a:r>
              <a:rPr lang="en-US" sz="2200" dirty="0">
                <a:solidFill>
                  <a:srgbClr val="002D73"/>
                </a:solidFill>
                <a:latin typeface="Franklin Gothic Book" panose="020B0503020102020204" pitchFamily="34" charset="0"/>
              </a:rPr>
              <a:t>Harvey Ruvin, Esq., Miami-Dade</a:t>
            </a:r>
          </a:p>
          <a:p>
            <a:pPr lvl="2">
              <a:spcBef>
                <a:spcPts val="0"/>
              </a:spcBef>
            </a:pPr>
            <a:r>
              <a:rPr lang="en-US" sz="2200" dirty="0"/>
              <a:t>Nikki Alvarez-</a:t>
            </a:r>
            <a:r>
              <a:rPr lang="en-US" sz="2200" dirty="0" err="1"/>
              <a:t>Sowles</a:t>
            </a:r>
            <a:r>
              <a:rPr lang="en-US" sz="2200" dirty="0"/>
              <a:t>, Pasco County</a:t>
            </a:r>
            <a:endParaRPr lang="en-US" sz="2200" dirty="0">
              <a:solidFill>
                <a:srgbClr val="002D73"/>
              </a:solidFill>
              <a:latin typeface="Franklin Gothic Book" panose="020B0503020102020204" pitchFamily="34" charset="0"/>
            </a:endParaRPr>
          </a:p>
          <a:p>
            <a:pPr lvl="2">
              <a:spcBef>
                <a:spcPts val="0"/>
              </a:spcBef>
            </a:pPr>
            <a:r>
              <a:rPr lang="en-US" sz="2200" dirty="0">
                <a:solidFill>
                  <a:srgbClr val="002D73"/>
                </a:solidFill>
                <a:latin typeface="Franklin Gothic Book" panose="020B0503020102020204" pitchFamily="34" charset="0"/>
              </a:rPr>
              <a:t>Ken Burke, CPA, Pinellas</a:t>
            </a:r>
          </a:p>
          <a:p>
            <a:pPr lvl="2">
              <a:spcBef>
                <a:spcPts val="0"/>
              </a:spcBef>
            </a:pPr>
            <a:r>
              <a:rPr lang="en-US" sz="2200" dirty="0">
                <a:solidFill>
                  <a:srgbClr val="002D73"/>
                </a:solidFill>
                <a:latin typeface="Franklin Gothic Book" panose="020B0503020102020204" pitchFamily="34" charset="0"/>
              </a:rPr>
              <a:t>Angelina Colonneso, Esq., Manatee</a:t>
            </a:r>
          </a:p>
          <a:p>
            <a:pPr lvl="2">
              <a:spcBef>
                <a:spcPts val="0"/>
              </a:spcBef>
            </a:pPr>
            <a:r>
              <a:rPr lang="en-US" sz="2200" dirty="0">
                <a:solidFill>
                  <a:srgbClr val="002D73"/>
                </a:solidFill>
                <a:latin typeface="Franklin Gothic Book" panose="020B0503020102020204" pitchFamily="34" charset="0"/>
              </a:rPr>
              <a:t>Ronald Ficarrotta, 13th Judicial Circuit</a:t>
            </a:r>
          </a:p>
        </p:txBody>
      </p:sp>
    </p:spTree>
    <p:extLst>
      <p:ext uri="{BB962C8B-B14F-4D97-AF65-F5344CB8AC3E}">
        <p14:creationId xmlns:p14="http://schemas.microsoft.com/office/powerpoint/2010/main" val="3027109615"/>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EXECUTIVE COUNCIL</a:t>
            </a:r>
          </a:p>
        </p:txBody>
      </p:sp>
      <p:sp>
        <p:nvSpPr>
          <p:cNvPr id="5" name="Text Placeholder 4">
            <a:extLst>
              <a:ext uri="{FF2B5EF4-FFF2-40B4-BE49-F238E27FC236}">
                <a16:creationId xmlns:a16="http://schemas.microsoft.com/office/drawing/2014/main" id="{077009A4-C981-42F9-98CC-8755DE9C7A6E}"/>
              </a:ext>
            </a:extLst>
          </p:cNvPr>
          <p:cNvSpPr>
            <a:spLocks noGrp="1"/>
          </p:cNvSpPr>
          <p:nvPr>
            <p:ph type="body" idx="1"/>
          </p:nvPr>
        </p:nvSpPr>
        <p:spPr/>
        <p:txBody>
          <a:bodyPr/>
          <a:lstStyle/>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Last meeting held on August 11</a:t>
            </a:r>
          </a:p>
          <a:p>
            <a:pPr marL="655428" lvl="1" indent="-342900">
              <a:spcBef>
                <a:spcPts val="0"/>
              </a:spcBef>
              <a:buFont typeface="Arial" panose="020B0604020202020204" pitchFamily="34" charset="0"/>
              <a:buChar char="•"/>
            </a:pPr>
            <a:r>
              <a:rPr lang="en-US" dirty="0">
                <a:solidFill>
                  <a:srgbClr val="002D73"/>
                </a:solidFill>
                <a:latin typeface="Franklin Gothic Book" panose="020B0503020102020204" pitchFamily="34" charset="0"/>
              </a:rPr>
              <a:t>Approved the CFY 2021-22 Budget</a:t>
            </a:r>
          </a:p>
          <a:p>
            <a:pPr>
              <a:spcBef>
                <a:spcPts val="0"/>
              </a:spcBef>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Next meeting will be early December</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CCOC Contracts</a:t>
            </a:r>
          </a:p>
          <a:p>
            <a:pPr marL="342900" indent="-342900">
              <a:spcBef>
                <a:spcPts val="0"/>
              </a:spcBef>
              <a:buFont typeface="Arial" panose="020B0604020202020204" pitchFamily="34" charset="0"/>
              <a:buChar char="•"/>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Committee assignments have been updated based on interest requests.</a:t>
            </a:r>
          </a:p>
        </p:txBody>
      </p:sp>
    </p:spTree>
    <p:extLst>
      <p:ext uri="{BB962C8B-B14F-4D97-AF65-F5344CB8AC3E}">
        <p14:creationId xmlns:p14="http://schemas.microsoft.com/office/powerpoint/2010/main" val="4262145379"/>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09AD-FAF6-4FCF-8B0D-823ECAFED63E}"/>
              </a:ext>
            </a:extLst>
          </p:cNvPr>
          <p:cNvSpPr>
            <a:spLocks noGrp="1"/>
          </p:cNvSpPr>
          <p:nvPr>
            <p:ph type="title"/>
          </p:nvPr>
        </p:nvSpPr>
        <p:spPr/>
        <p:txBody>
          <a:bodyPr/>
          <a:lstStyle/>
          <a:p>
            <a:r>
              <a:rPr lang="en-US" dirty="0">
                <a:latin typeface="Franklin Gothic Book" panose="020B0503020102020204" pitchFamily="34" charset="0"/>
              </a:rPr>
              <a:t>LEGISLATIVE COMMITTEE</a:t>
            </a:r>
          </a:p>
        </p:txBody>
      </p:sp>
      <p:sp>
        <p:nvSpPr>
          <p:cNvPr id="3" name="Text Placeholder 2">
            <a:extLst>
              <a:ext uri="{FF2B5EF4-FFF2-40B4-BE49-F238E27FC236}">
                <a16:creationId xmlns:a16="http://schemas.microsoft.com/office/drawing/2014/main" id="{AE94D5BF-95AB-4E2F-9D83-BA3EF800877F}"/>
              </a:ext>
            </a:extLst>
          </p:cNvPr>
          <p:cNvSpPr>
            <a:spLocks noGrp="1"/>
          </p:cNvSpPr>
          <p:nvPr>
            <p:ph type="body" idx="1"/>
          </p:nvPr>
        </p:nvSpPr>
        <p:spPr>
          <a:xfrm>
            <a:off x="677731" y="2108499"/>
            <a:ext cx="8237669" cy="3291840"/>
          </a:xfrm>
        </p:spPr>
        <p:txBody>
          <a:bodyPr numCol="2" spcCol="91440"/>
          <a:lstStyle/>
          <a:p>
            <a:pPr>
              <a:spcBef>
                <a:spcPts val="0"/>
              </a:spcBef>
            </a:pPr>
            <a:r>
              <a:rPr lang="en-US" sz="2000" dirty="0">
                <a:solidFill>
                  <a:srgbClr val="002D73"/>
                </a:solidFill>
                <a:latin typeface="Franklin Gothic Book" panose="020B0503020102020204" pitchFamily="34" charset="0"/>
              </a:rPr>
              <a:t>Joseph Abruzzo, Palm Beach</a:t>
            </a:r>
          </a:p>
          <a:p>
            <a:pPr>
              <a:spcBef>
                <a:spcPts val="0"/>
              </a:spcBef>
            </a:pPr>
            <a:r>
              <a:rPr lang="en-US" sz="2000" dirty="0">
                <a:solidFill>
                  <a:srgbClr val="002D73"/>
                </a:solidFill>
                <a:latin typeface="Franklin Gothic Book" panose="020B0503020102020204" pitchFamily="34" charset="0"/>
              </a:rPr>
              <a:t>Barry Baker, Suwannee</a:t>
            </a:r>
          </a:p>
          <a:p>
            <a:pPr>
              <a:spcBef>
                <a:spcPts val="0"/>
              </a:spcBef>
            </a:pPr>
            <a:r>
              <a:rPr lang="en-US" sz="2000" dirty="0">
                <a:solidFill>
                  <a:srgbClr val="002D73"/>
                </a:solidFill>
                <a:latin typeface="Franklin Gothic Book" panose="020B0503020102020204" pitchFamily="34" charset="0"/>
              </a:rPr>
              <a:t>Tom W. Bexley, Flagler</a:t>
            </a:r>
          </a:p>
          <a:p>
            <a:pPr>
              <a:spcBef>
                <a:spcPts val="0"/>
              </a:spcBef>
            </a:pPr>
            <a:r>
              <a:rPr lang="en-US" sz="2000" dirty="0">
                <a:solidFill>
                  <a:srgbClr val="002D73"/>
                </a:solidFill>
                <a:latin typeface="Franklin Gothic Book" panose="020B0503020102020204" pitchFamily="34" charset="0"/>
              </a:rPr>
              <a:t>Doug Chorvat, Jr., Hernando</a:t>
            </a:r>
          </a:p>
          <a:p>
            <a:pPr>
              <a:spcBef>
                <a:spcPts val="0"/>
              </a:spcBef>
            </a:pPr>
            <a:r>
              <a:rPr lang="en-US" sz="2000" dirty="0">
                <a:solidFill>
                  <a:srgbClr val="002D73"/>
                </a:solidFill>
                <a:latin typeface="Franklin Gothic Book" panose="020B0503020102020204" pitchFamily="34" charset="0"/>
              </a:rPr>
              <a:t>Angelina Colonneso, Esq., Manatee</a:t>
            </a:r>
          </a:p>
          <a:p>
            <a:pPr>
              <a:spcBef>
                <a:spcPts val="0"/>
              </a:spcBef>
            </a:pPr>
            <a:r>
              <a:rPr lang="en-US" sz="2000" dirty="0">
                <a:solidFill>
                  <a:srgbClr val="002D73"/>
                </a:solidFill>
                <a:latin typeface="Franklin Gothic Book" panose="020B0503020102020204" pitchFamily="34" charset="0"/>
              </a:rPr>
              <a:t>Gary J. Cooney, Esq.. Lake</a:t>
            </a:r>
          </a:p>
          <a:p>
            <a:pPr>
              <a:spcBef>
                <a:spcPts val="0"/>
              </a:spcBef>
            </a:pPr>
            <a:r>
              <a:rPr lang="en-US" sz="2000" dirty="0">
                <a:solidFill>
                  <a:srgbClr val="002D73"/>
                </a:solidFill>
                <a:latin typeface="Franklin Gothic Book" panose="020B0503020102020204" pitchFamily="34" charset="0"/>
              </a:rPr>
              <a:t>Nadia K. Daughtrey, DeSoto</a:t>
            </a:r>
          </a:p>
          <a:p>
            <a:pPr>
              <a:spcBef>
                <a:spcPts val="0"/>
              </a:spcBef>
            </a:pPr>
            <a:r>
              <a:rPr lang="en-US" sz="2000" dirty="0">
                <a:solidFill>
                  <a:srgbClr val="002D73"/>
                </a:solidFill>
                <a:latin typeface="Franklin Gothic Book" panose="020B0503020102020204" pitchFamily="34" charset="0"/>
              </a:rPr>
              <a:t>Tara S. Green, Clay</a:t>
            </a:r>
          </a:p>
          <a:p>
            <a:pPr>
              <a:spcBef>
                <a:spcPts val="0"/>
              </a:spcBef>
            </a:pPr>
            <a:r>
              <a:rPr lang="en-US" sz="2000" dirty="0">
                <a:solidFill>
                  <a:srgbClr val="002D73"/>
                </a:solidFill>
              </a:rPr>
              <a:t>Jess Irby, Esq., Alachua</a:t>
            </a:r>
            <a:endParaRPr lang="en-US" sz="2000" dirty="0">
              <a:solidFill>
                <a:srgbClr val="002D73"/>
              </a:solidFill>
              <a:latin typeface="Franklin Gothic Book" panose="020B0503020102020204" pitchFamily="34" charset="0"/>
            </a:endParaRPr>
          </a:p>
          <a:p>
            <a:pPr>
              <a:spcBef>
                <a:spcPts val="0"/>
              </a:spcBef>
            </a:pPr>
            <a:r>
              <a:rPr lang="en-US" sz="2000" dirty="0">
                <a:solidFill>
                  <a:srgbClr val="002D73"/>
                </a:solidFill>
                <a:latin typeface="Franklin Gothic Book" panose="020B0503020102020204" pitchFamily="34" charset="0"/>
              </a:rPr>
              <a:t>Crystal K. Kinzel, Collier</a:t>
            </a:r>
          </a:p>
          <a:p>
            <a:pPr>
              <a:spcBef>
                <a:spcPts val="0"/>
              </a:spcBef>
            </a:pPr>
            <a:r>
              <a:rPr lang="en-US" sz="2000" dirty="0">
                <a:solidFill>
                  <a:srgbClr val="002D73"/>
                </a:solidFill>
                <a:latin typeface="Franklin Gothic Book" panose="020B0503020102020204" pitchFamily="34" charset="0"/>
              </a:rPr>
              <a:t>Kevin Madok, CPA, Monroe</a:t>
            </a:r>
          </a:p>
          <a:p>
            <a:pPr>
              <a:spcBef>
                <a:spcPts val="0"/>
              </a:spcBef>
            </a:pPr>
            <a:r>
              <a:rPr lang="en-US" sz="2000" dirty="0">
                <a:solidFill>
                  <a:srgbClr val="002D73"/>
                </a:solidFill>
                <a:latin typeface="Franklin Gothic Book" panose="020B0503020102020204" pitchFamily="34" charset="0"/>
              </a:rPr>
              <a:t>Michelle R. Miller, Saint Lucie</a:t>
            </a:r>
          </a:p>
          <a:p>
            <a:pPr>
              <a:spcBef>
                <a:spcPts val="0"/>
              </a:spcBef>
            </a:pPr>
            <a:r>
              <a:rPr lang="en-US" sz="2000" dirty="0">
                <a:solidFill>
                  <a:srgbClr val="002D73"/>
                </a:solidFill>
                <a:latin typeface="Franklin Gothic Book" panose="020B0503020102020204" pitchFamily="34" charset="0"/>
              </a:rPr>
              <a:t>Gwendolyn Marshall Knight, Leon</a:t>
            </a:r>
          </a:p>
          <a:p>
            <a:pPr>
              <a:spcBef>
                <a:spcPts val="0"/>
              </a:spcBef>
            </a:pPr>
            <a:r>
              <a:rPr lang="en-US" sz="2000" dirty="0">
                <a:solidFill>
                  <a:srgbClr val="002D73"/>
                </a:solidFill>
                <a:latin typeface="Franklin Gothic Book" panose="020B0503020102020204" pitchFamily="34" charset="0"/>
              </a:rPr>
              <a:t>Victoria L. Rogers, Hardee</a:t>
            </a:r>
          </a:p>
          <a:p>
            <a:pPr>
              <a:spcBef>
                <a:spcPts val="0"/>
              </a:spcBef>
            </a:pPr>
            <a:r>
              <a:rPr lang="en-US" sz="2000" dirty="0">
                <a:solidFill>
                  <a:srgbClr val="002D73"/>
                </a:solidFill>
                <a:latin typeface="Franklin Gothic Book" panose="020B0503020102020204" pitchFamily="34" charset="0"/>
              </a:rPr>
              <a:t>Clayton O. Rooks, III, Jackson</a:t>
            </a:r>
          </a:p>
          <a:p>
            <a:pPr>
              <a:spcBef>
                <a:spcPts val="0"/>
              </a:spcBef>
            </a:pPr>
            <a:r>
              <a:rPr lang="en-US" sz="2000" dirty="0">
                <a:solidFill>
                  <a:srgbClr val="002D73"/>
                </a:solidFill>
                <a:latin typeface="Franklin Gothic Book" panose="020B0503020102020204" pitchFamily="34" charset="0"/>
              </a:rPr>
              <a:t>Laura Roth, Esq., Volusia</a:t>
            </a:r>
          </a:p>
          <a:p>
            <a:pPr>
              <a:spcBef>
                <a:spcPts val="0"/>
              </a:spcBef>
            </a:pPr>
            <a:r>
              <a:rPr lang="en-US" sz="2000" dirty="0">
                <a:solidFill>
                  <a:srgbClr val="002D73"/>
                </a:solidFill>
                <a:latin typeface="Franklin Gothic Book" panose="020B0503020102020204" pitchFamily="34" charset="0"/>
              </a:rPr>
              <a:t>Harvey Ruvin, Esq., Miami-Dade</a:t>
            </a:r>
          </a:p>
          <a:p>
            <a:pPr>
              <a:spcBef>
                <a:spcPts val="0"/>
              </a:spcBef>
            </a:pPr>
            <a:r>
              <a:rPr lang="en-US" sz="2000" dirty="0">
                <a:solidFill>
                  <a:srgbClr val="002D73"/>
                </a:solidFill>
                <a:latin typeface="Franklin Gothic Book" panose="020B0503020102020204" pitchFamily="34" charset="0"/>
              </a:rPr>
              <a:t>Donald Spencer, Santa Rosa</a:t>
            </a:r>
          </a:p>
          <a:p>
            <a:pPr>
              <a:spcBef>
                <a:spcPts val="0"/>
              </a:spcBef>
            </a:pPr>
            <a:r>
              <a:rPr lang="en-US" sz="2000" dirty="0">
                <a:solidFill>
                  <a:srgbClr val="002D73"/>
                </a:solidFill>
                <a:latin typeface="Franklin Gothic Book" panose="020B0503020102020204" pitchFamily="34" charset="0"/>
              </a:rPr>
              <a:t>Cindy Stuart, Hillsborough</a:t>
            </a:r>
          </a:p>
          <a:p>
            <a:pPr>
              <a:spcBef>
                <a:spcPts val="0"/>
              </a:spcBef>
            </a:pPr>
            <a:r>
              <a:rPr lang="en-US" sz="2000" dirty="0">
                <a:solidFill>
                  <a:srgbClr val="002D73"/>
                </a:solidFill>
                <a:latin typeface="Franklin Gothic Book" panose="020B0503020102020204" pitchFamily="34" charset="0"/>
              </a:rPr>
              <a:t>Angela Vick, Citrus</a:t>
            </a:r>
          </a:p>
        </p:txBody>
      </p:sp>
      <p:sp>
        <p:nvSpPr>
          <p:cNvPr id="4" name="TextBox 3">
            <a:extLst>
              <a:ext uri="{FF2B5EF4-FFF2-40B4-BE49-F238E27FC236}">
                <a16:creationId xmlns:a16="http://schemas.microsoft.com/office/drawing/2014/main" id="{84F7AD04-0B19-483D-9900-ED2C51C0F51B}"/>
              </a:ext>
            </a:extLst>
          </p:cNvPr>
          <p:cNvSpPr txBox="1"/>
          <p:nvPr/>
        </p:nvSpPr>
        <p:spPr>
          <a:xfrm>
            <a:off x="322729" y="1544428"/>
            <a:ext cx="844693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defTabSz="410751" hangingPunct="1">
              <a:buSzPct val="75000"/>
            </a:pPr>
            <a:r>
              <a:rPr lang="en-US" sz="2400" dirty="0">
                <a:solidFill>
                  <a:srgbClr val="002D73"/>
                </a:solidFill>
                <a:latin typeface="Franklin Gothic Book" panose="020B0503020102020204" pitchFamily="34" charset="0"/>
              </a:rPr>
              <a:t>Carolyn Timmann, Martin, Chair </a:t>
            </a:r>
          </a:p>
        </p:txBody>
      </p:sp>
    </p:spTree>
    <p:extLst>
      <p:ext uri="{BB962C8B-B14F-4D97-AF65-F5344CB8AC3E}">
        <p14:creationId xmlns:p14="http://schemas.microsoft.com/office/powerpoint/2010/main" val="3339664511"/>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LEGISLATIVE COMMITTEE</a:t>
            </a:r>
          </a:p>
        </p:txBody>
      </p:sp>
      <p:sp>
        <p:nvSpPr>
          <p:cNvPr id="5" name="Text Placeholder 4">
            <a:extLst>
              <a:ext uri="{FF2B5EF4-FFF2-40B4-BE49-F238E27FC236}">
                <a16:creationId xmlns:a16="http://schemas.microsoft.com/office/drawing/2014/main" id="{077009A4-C981-42F9-98CC-8755DE9C7A6E}"/>
              </a:ext>
            </a:extLst>
          </p:cNvPr>
          <p:cNvSpPr>
            <a:spLocks noGrp="1"/>
          </p:cNvSpPr>
          <p:nvPr>
            <p:ph type="body" idx="1"/>
          </p:nvPr>
        </p:nvSpPr>
        <p:spPr/>
        <p:txBody>
          <a:bodyPr/>
          <a:lstStyle/>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Last meeting held on August 12</a:t>
            </a:r>
          </a:p>
          <a:p>
            <a:pPr marL="342900" indent="-342900">
              <a:spcBef>
                <a:spcPts val="0"/>
              </a:spcBef>
              <a:buFont typeface="Arial" panose="020B0604020202020204" pitchFamily="34" charset="0"/>
              <a:buChar char="•"/>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CCOC works in tandem with FCCC to present items for a cohesive legislative agenda.</a:t>
            </a:r>
          </a:p>
          <a:p>
            <a:pPr marL="342900" indent="-342900">
              <a:spcBef>
                <a:spcPts val="0"/>
              </a:spcBef>
              <a:buFont typeface="Arial" panose="020B0604020202020204" pitchFamily="34" charset="0"/>
              <a:buChar char="•"/>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Divide and conquer on a unified front.</a:t>
            </a:r>
          </a:p>
          <a:p>
            <a:pPr marL="342900" indent="-342900">
              <a:spcBef>
                <a:spcPts val="0"/>
              </a:spcBef>
              <a:buFont typeface="Arial" panose="020B0604020202020204" pitchFamily="34" charset="0"/>
              <a:buChar char="•"/>
            </a:pPr>
            <a:endParaRPr lang="en-US" dirty="0">
              <a:solidFill>
                <a:srgbClr val="002D73"/>
              </a:solidFill>
            </a:endParaRPr>
          </a:p>
          <a:p>
            <a:pPr marL="342900" indent="-342900">
              <a:spcBef>
                <a:spcPts val="0"/>
              </a:spcBef>
              <a:buFont typeface="Arial" panose="020B0604020202020204" pitchFamily="34" charset="0"/>
              <a:buChar char="•"/>
            </a:pPr>
            <a:r>
              <a:rPr lang="en-US" dirty="0">
                <a:solidFill>
                  <a:srgbClr val="002D73"/>
                </a:solidFill>
              </a:rPr>
              <a:t>For CFY 2021-22, the </a:t>
            </a:r>
            <a:r>
              <a:rPr lang="en-US" sz="2500" dirty="0">
                <a:solidFill>
                  <a:srgbClr val="002D73"/>
                </a:solidFill>
                <a:latin typeface="Franklin Gothic Book" panose="020B0503020102020204" pitchFamily="34" charset="0"/>
              </a:rPr>
              <a:t>CCOC Revenue Enhancement Committee will meet under the leadership of the Legislative Committee.</a:t>
            </a:r>
          </a:p>
        </p:txBody>
      </p:sp>
    </p:spTree>
    <p:extLst>
      <p:ext uri="{BB962C8B-B14F-4D97-AF65-F5344CB8AC3E}">
        <p14:creationId xmlns:p14="http://schemas.microsoft.com/office/powerpoint/2010/main" val="1786891533"/>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09AD-FAF6-4FCF-8B0D-823ECAFED63E}"/>
              </a:ext>
            </a:extLst>
          </p:cNvPr>
          <p:cNvSpPr>
            <a:spLocks noGrp="1"/>
          </p:cNvSpPr>
          <p:nvPr>
            <p:ph type="title"/>
          </p:nvPr>
        </p:nvSpPr>
        <p:spPr/>
        <p:txBody>
          <a:bodyPr/>
          <a:lstStyle/>
          <a:p>
            <a:r>
              <a:rPr lang="en-US" dirty="0">
                <a:latin typeface="Franklin Gothic Book" panose="020B0503020102020204" pitchFamily="34" charset="0"/>
              </a:rPr>
              <a:t>PIE COMMITTEE</a:t>
            </a:r>
          </a:p>
        </p:txBody>
      </p:sp>
      <p:sp>
        <p:nvSpPr>
          <p:cNvPr id="3" name="Text Placeholder 2">
            <a:extLst>
              <a:ext uri="{FF2B5EF4-FFF2-40B4-BE49-F238E27FC236}">
                <a16:creationId xmlns:a16="http://schemas.microsoft.com/office/drawing/2014/main" id="{AE94D5BF-95AB-4E2F-9D83-BA3EF800877F}"/>
              </a:ext>
            </a:extLst>
          </p:cNvPr>
          <p:cNvSpPr>
            <a:spLocks noGrp="1"/>
          </p:cNvSpPr>
          <p:nvPr>
            <p:ph type="body" idx="1"/>
          </p:nvPr>
        </p:nvSpPr>
        <p:spPr>
          <a:xfrm>
            <a:off x="411480" y="1393030"/>
            <a:ext cx="8358188" cy="4550569"/>
          </a:xfrm>
        </p:spPr>
        <p:txBody>
          <a:bodyPr/>
          <a:lstStyle/>
          <a:p>
            <a:pPr indent="-472446">
              <a:spcBef>
                <a:spcPts val="0"/>
              </a:spcBef>
            </a:pPr>
            <a:r>
              <a:rPr lang="en-US" sz="2400" dirty="0">
                <a:solidFill>
                  <a:srgbClr val="002D73"/>
                </a:solidFill>
                <a:latin typeface="Franklin Gothic Book" panose="020B0503020102020204" pitchFamily="34" charset="0"/>
              </a:rPr>
              <a:t>Laura Roth, Esq., Volusia, Chair</a:t>
            </a:r>
          </a:p>
          <a:p>
            <a:pPr indent="-472446">
              <a:spcBef>
                <a:spcPts val="0"/>
              </a:spcBef>
            </a:pPr>
            <a:endParaRPr lang="en-US" sz="2200" dirty="0">
              <a:solidFill>
                <a:srgbClr val="002D73"/>
              </a:solidFill>
              <a:latin typeface="Franklin Gothic Book" panose="020B0503020102020204" pitchFamily="34" charset="0"/>
            </a:endParaRPr>
          </a:p>
          <a:p>
            <a:pPr lvl="3" indent="-472446">
              <a:spcBef>
                <a:spcPts val="0"/>
              </a:spcBef>
            </a:pPr>
            <a:r>
              <a:rPr lang="en-US" sz="2200" dirty="0">
                <a:solidFill>
                  <a:srgbClr val="002D73"/>
                </a:solidFill>
                <a:latin typeface="Franklin Gothic Book" panose="020B0503020102020204" pitchFamily="34" charset="0"/>
              </a:rPr>
              <a:t>Gary J. Cooney, Esq., Lake</a:t>
            </a:r>
          </a:p>
          <a:p>
            <a:pPr lvl="3" indent="-472446">
              <a:spcBef>
                <a:spcPts val="0"/>
              </a:spcBef>
            </a:pPr>
            <a:r>
              <a:rPr lang="en-US" sz="2200" dirty="0">
                <a:solidFill>
                  <a:srgbClr val="002D73"/>
                </a:solidFill>
                <a:latin typeface="Franklin Gothic Book" panose="020B0503020102020204" pitchFamily="34" charset="0"/>
              </a:rPr>
              <a:t>Linda Doggett, Lee</a:t>
            </a:r>
          </a:p>
          <a:p>
            <a:pPr lvl="3" indent="-472446">
              <a:spcBef>
                <a:spcPts val="0"/>
              </a:spcBef>
            </a:pPr>
            <a:r>
              <a:rPr lang="en-US" sz="2200" dirty="0">
                <a:solidFill>
                  <a:srgbClr val="002D73"/>
                </a:solidFill>
                <a:latin typeface="Franklin Gothic Book" panose="020B0503020102020204" pitchFamily="34" charset="0"/>
              </a:rPr>
              <a:t>Roger D. Eaton, Charlotte</a:t>
            </a:r>
          </a:p>
          <a:p>
            <a:pPr lvl="3" indent="-472446">
              <a:spcBef>
                <a:spcPts val="0"/>
              </a:spcBef>
            </a:pPr>
            <a:r>
              <a:rPr lang="en-US" sz="2200" dirty="0">
                <a:solidFill>
                  <a:srgbClr val="002D73"/>
                </a:solidFill>
                <a:latin typeface="Franklin Gothic Book" panose="020B0503020102020204" pitchFamily="34" charset="0"/>
              </a:rPr>
              <a:t>Brenda D. Forman, Broward</a:t>
            </a:r>
          </a:p>
          <a:p>
            <a:pPr lvl="3" indent="-472446">
              <a:spcBef>
                <a:spcPts val="0"/>
              </a:spcBef>
            </a:pPr>
            <a:r>
              <a:rPr lang="en-US" sz="2200" dirty="0">
                <a:solidFill>
                  <a:srgbClr val="002D73"/>
                </a:solidFill>
                <a:latin typeface="Franklin Gothic Book" panose="020B0503020102020204" pitchFamily="34" charset="0"/>
              </a:rPr>
              <a:t>Tara S. Green, Clay</a:t>
            </a:r>
          </a:p>
          <a:p>
            <a:pPr lvl="3" indent="-472446">
              <a:spcBef>
                <a:spcPts val="0"/>
              </a:spcBef>
            </a:pPr>
            <a:r>
              <a:rPr lang="en-US" sz="2200" dirty="0">
                <a:solidFill>
                  <a:srgbClr val="002D73"/>
                </a:solidFill>
                <a:latin typeface="Franklin Gothic Book" panose="020B0503020102020204" pitchFamily="34" charset="0"/>
              </a:rPr>
              <a:t>Tiffany Moore Russell, Esq., Orange</a:t>
            </a:r>
          </a:p>
          <a:p>
            <a:pPr lvl="3" indent="-472446">
              <a:spcBef>
                <a:spcPts val="0"/>
              </a:spcBef>
            </a:pPr>
            <a:r>
              <a:rPr lang="en-US" sz="2200" dirty="0">
                <a:solidFill>
                  <a:srgbClr val="002D73"/>
                </a:solidFill>
                <a:latin typeface="Franklin Gothic Book" panose="020B0503020102020204" pitchFamily="34" charset="0"/>
              </a:rPr>
              <a:t>Victoria L. Rogers, Hardee</a:t>
            </a:r>
          </a:p>
          <a:p>
            <a:pPr lvl="3" indent="-472446">
              <a:spcBef>
                <a:spcPts val="0"/>
              </a:spcBef>
            </a:pPr>
            <a:r>
              <a:rPr lang="en-US" sz="2200" dirty="0">
                <a:solidFill>
                  <a:srgbClr val="002D73"/>
                </a:solidFill>
                <a:latin typeface="Franklin Gothic Book" panose="020B0503020102020204" pitchFamily="34" charset="0"/>
              </a:rPr>
              <a:t>Clayton O. Rooks, III, Jackson</a:t>
            </a:r>
          </a:p>
          <a:p>
            <a:pPr lvl="3" indent="-472446">
              <a:spcBef>
                <a:spcPts val="0"/>
              </a:spcBef>
            </a:pPr>
            <a:r>
              <a:rPr lang="en-US" sz="2200" dirty="0">
                <a:solidFill>
                  <a:srgbClr val="002D73"/>
                </a:solidFill>
                <a:latin typeface="Franklin Gothic Book" panose="020B0503020102020204" pitchFamily="34" charset="0"/>
              </a:rPr>
              <a:t>Donald Spencer, Santa Rosa</a:t>
            </a:r>
          </a:p>
          <a:p>
            <a:pPr lvl="3" indent="-472446">
              <a:spcBef>
                <a:spcPts val="0"/>
              </a:spcBef>
            </a:pPr>
            <a:r>
              <a:rPr lang="en-US" sz="2200" dirty="0">
                <a:solidFill>
                  <a:srgbClr val="002D73"/>
                </a:solidFill>
                <a:latin typeface="Franklin Gothic Book" panose="020B0503020102020204" pitchFamily="34" charset="0"/>
              </a:rPr>
              <a:t>Carolyn Timmann, Martin</a:t>
            </a:r>
          </a:p>
          <a:p>
            <a:pPr lvl="3" indent="-472446">
              <a:spcBef>
                <a:spcPts val="0"/>
              </a:spcBef>
            </a:pPr>
            <a:r>
              <a:rPr lang="en-US" sz="2200" dirty="0">
                <a:solidFill>
                  <a:srgbClr val="002D73"/>
                </a:solidFill>
                <a:latin typeface="Franklin Gothic Book" panose="020B0503020102020204" pitchFamily="34" charset="0"/>
              </a:rPr>
              <a:t>Angela Vick, Citrus</a:t>
            </a:r>
          </a:p>
        </p:txBody>
      </p:sp>
    </p:spTree>
    <p:extLst>
      <p:ext uri="{BB962C8B-B14F-4D97-AF65-F5344CB8AC3E}">
        <p14:creationId xmlns:p14="http://schemas.microsoft.com/office/powerpoint/2010/main" val="2408933227"/>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36A88-D1CF-4176-ADE1-B8F70743BD5E}"/>
              </a:ext>
            </a:extLst>
          </p:cNvPr>
          <p:cNvSpPr>
            <a:spLocks noGrp="1"/>
          </p:cNvSpPr>
          <p:nvPr>
            <p:ph type="title"/>
          </p:nvPr>
        </p:nvSpPr>
        <p:spPr/>
        <p:txBody>
          <a:bodyPr>
            <a:normAutofit/>
          </a:bodyPr>
          <a:lstStyle/>
          <a:p>
            <a:r>
              <a:rPr lang="en-US" dirty="0">
                <a:latin typeface="Franklin Gothic Book" panose="020B0503020102020204" pitchFamily="34" charset="0"/>
              </a:rPr>
              <a:t>PIE COMMITTEE</a:t>
            </a:r>
          </a:p>
        </p:txBody>
      </p:sp>
      <p:sp>
        <p:nvSpPr>
          <p:cNvPr id="3" name="Text Placeholder 2">
            <a:extLst>
              <a:ext uri="{FF2B5EF4-FFF2-40B4-BE49-F238E27FC236}">
                <a16:creationId xmlns:a16="http://schemas.microsoft.com/office/drawing/2014/main" id="{AD29E389-FB41-40C1-BE25-C61735EDD407}"/>
              </a:ext>
            </a:extLst>
          </p:cNvPr>
          <p:cNvSpPr>
            <a:spLocks noGrp="1"/>
          </p:cNvSpPr>
          <p:nvPr>
            <p:ph type="body" idx="1"/>
          </p:nvPr>
        </p:nvSpPr>
        <p:spPr/>
        <p:txBody>
          <a:bodyPr/>
          <a:lstStyle/>
          <a:p>
            <a:pPr marL="457200" indent="-4572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Florida Statutes require the CCOC to develop a uniform set of workload measures and standards; at a minimum for </a:t>
            </a:r>
            <a:r>
              <a:rPr lang="en-US" sz="2500" u="sng" dirty="0">
                <a:solidFill>
                  <a:srgbClr val="002D73"/>
                </a:solidFill>
                <a:latin typeface="Franklin Gothic Book" panose="020B0503020102020204" pitchFamily="34" charset="0"/>
              </a:rPr>
              <a:t>fiscal management</a:t>
            </a:r>
            <a:r>
              <a:rPr lang="en-US" sz="2500" dirty="0">
                <a:solidFill>
                  <a:srgbClr val="002D73"/>
                </a:solidFill>
                <a:latin typeface="Franklin Gothic Book" panose="020B0503020102020204" pitchFamily="34" charset="0"/>
              </a:rPr>
              <a:t>, </a:t>
            </a:r>
            <a:r>
              <a:rPr lang="en-US" sz="2500" u="sng" dirty="0">
                <a:solidFill>
                  <a:srgbClr val="002D73"/>
                </a:solidFill>
                <a:latin typeface="Franklin Gothic Book" panose="020B0503020102020204" pitchFamily="34" charset="0"/>
              </a:rPr>
              <a:t>operational efficiency</a:t>
            </a:r>
            <a:r>
              <a:rPr lang="en-US" sz="2500" dirty="0">
                <a:solidFill>
                  <a:srgbClr val="002D73"/>
                </a:solidFill>
                <a:latin typeface="Franklin Gothic Book" panose="020B0503020102020204" pitchFamily="34" charset="0"/>
              </a:rPr>
              <a:t>, and </a:t>
            </a:r>
            <a:r>
              <a:rPr lang="en-US" sz="2500" u="sng" dirty="0">
                <a:solidFill>
                  <a:srgbClr val="002D73"/>
                </a:solidFill>
                <a:latin typeface="Franklin Gothic Book" panose="020B0503020102020204" pitchFamily="34" charset="0"/>
              </a:rPr>
              <a:t>collections</a:t>
            </a:r>
            <a:r>
              <a:rPr lang="en-US" sz="2500" dirty="0">
                <a:solidFill>
                  <a:srgbClr val="002D73"/>
                </a:solidFill>
                <a:latin typeface="Franklin Gothic Book" panose="020B0503020102020204" pitchFamily="34" charset="0"/>
              </a:rPr>
              <a:t>.</a:t>
            </a:r>
            <a:br>
              <a:rPr lang="en-US" sz="2500" dirty="0">
                <a:solidFill>
                  <a:srgbClr val="002D73"/>
                </a:solidFill>
                <a:latin typeface="Franklin Gothic Book" panose="020B0503020102020204" pitchFamily="34" charset="0"/>
              </a:rPr>
            </a:br>
            <a:endParaRPr lang="en-US" sz="2500" dirty="0">
              <a:solidFill>
                <a:srgbClr val="002D73"/>
              </a:solidFill>
              <a:latin typeface="Franklin Gothic Book" panose="020B0503020102020204" pitchFamily="34" charset="0"/>
            </a:endParaRPr>
          </a:p>
          <a:p>
            <a:pPr marL="457200" indent="-4572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Continually working towards better measures and data that more closely relates to the Clerks current court-related services.</a:t>
            </a:r>
          </a:p>
        </p:txBody>
      </p:sp>
    </p:spTree>
    <p:extLst>
      <p:ext uri="{BB962C8B-B14F-4D97-AF65-F5344CB8AC3E}">
        <p14:creationId xmlns:p14="http://schemas.microsoft.com/office/powerpoint/2010/main" val="2578015982"/>
      </p:ext>
    </p:extLst>
  </p:cSld>
  <p:clrMapOvr>
    <a:masterClrMapping/>
  </p:clrMapOvr>
  <p:transition>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PPT TEMPLATE.potx" id="{993AD8DE-9D79-491E-987C-98D498D65F75}" vid="{2FCFC6F9-FC10-429C-AC73-E667BF60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14778</TotalTime>
  <Words>2184</Words>
  <Application>Microsoft Office PowerPoint</Application>
  <PresentationFormat>On-screen Show (4:3)</PresentationFormat>
  <Paragraphs>259</Paragraphs>
  <Slides>39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Courier New</vt:lpstr>
      <vt:lpstr>Calibri</vt:lpstr>
      <vt:lpstr>Franklin Gothic Book</vt:lpstr>
      <vt:lpstr>Arial</vt:lpstr>
      <vt:lpstr>CCOC BG1</vt:lpstr>
      <vt:lpstr>CCOC Session I FCCC Fall Conference October 13, 2021</vt:lpstr>
      <vt:lpstr>PRESENTERS</vt:lpstr>
      <vt:lpstr>Marleni Bruner CCOC Senior Budget Manager</vt:lpstr>
      <vt:lpstr>EXECUTIVE COUNCIL</vt:lpstr>
      <vt:lpstr>EXECUTIVE COUNCIL</vt:lpstr>
      <vt:lpstr>LEGISLATIVE COMMITTEE</vt:lpstr>
      <vt:lpstr>LEGISLATIVE COMMITTEE</vt:lpstr>
      <vt:lpstr>PIE COMMITTEE</vt:lpstr>
      <vt:lpstr>PIE COMMITTEE</vt:lpstr>
      <vt:lpstr>PIE COMMITTEE</vt:lpstr>
      <vt:lpstr>PIE COMMITTEE</vt:lpstr>
      <vt:lpstr>PIE COMMITTEE</vt:lpstr>
      <vt:lpstr>PIE COMMITTEE</vt:lpstr>
      <vt:lpstr>PIE COMMITTEE</vt:lpstr>
      <vt:lpstr>CLERK COURT SERVICES FRAMEWORK</vt:lpstr>
      <vt:lpstr>CLERK COURT SERVICES FRAMEWORK</vt:lpstr>
      <vt:lpstr>COMPLIANCE EDUCATION</vt:lpstr>
      <vt:lpstr>Questions?</vt:lpstr>
      <vt:lpstr>Griffin Kolchakian CCOC Budget &amp; Communications Director</vt:lpstr>
      <vt:lpstr>BUDGET COMMITTEE</vt:lpstr>
      <vt:lpstr>WEIGHTED CASES IN BUDGET PROCESS</vt:lpstr>
      <vt:lpstr>WEIGHTED CASES IN BUDGET PROCESS</vt:lpstr>
      <vt:lpstr>WEIGHTED CASES IN BUDGET PROCESS</vt:lpstr>
      <vt:lpstr>WEIGHTED CASES IN BUDGET PROCESS</vt:lpstr>
      <vt:lpstr>WEIGHTED CASES IN BUDGET PROCESS</vt:lpstr>
      <vt:lpstr>WEIGHTED CASES IN BUDGET PROCESS</vt:lpstr>
      <vt:lpstr>WEIGHTED CASES IN BUDGET PROCESS</vt:lpstr>
      <vt:lpstr>WEIGHTED CASES IN BUDGET PROCESS</vt:lpstr>
      <vt:lpstr>WEIGHTED CASES IN BUDGET PROCESS</vt:lpstr>
      <vt:lpstr>WEIGHTED CASES IN BUDGET PROCESS</vt:lpstr>
      <vt:lpstr>WEIGHTED CASES IN BUDGET PROCESS</vt:lpstr>
      <vt:lpstr>WEIGHTED CASES IN BUDGET PROCESS</vt:lpstr>
      <vt:lpstr>WEIGHTED WORKLOAD MEASURE</vt:lpstr>
      <vt:lpstr>WEIGHTED WORKLOAD MEASURE</vt:lpstr>
      <vt:lpstr>CFY 2021-22 BUDGET UPDATE</vt:lpstr>
      <vt:lpstr>CFY 2021-22 BUDGET UPDATE</vt:lpstr>
      <vt:lpstr>CFY 2021-22 REVENUE UPDATE</vt:lpstr>
      <vt:lpstr>CFY 2021-22 BUDGET UPDATE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Marleni Bruner</dc:creator>
  <cp:lastModifiedBy>Marleni Bruner</cp:lastModifiedBy>
  <cp:revision>1286</cp:revision>
  <cp:lastPrinted>2020-06-18T19:19:26Z</cp:lastPrinted>
  <dcterms:created xsi:type="dcterms:W3CDTF">2017-11-06T18:17:40Z</dcterms:created>
  <dcterms:modified xsi:type="dcterms:W3CDTF">2021-10-13T17:21:46Z</dcterms:modified>
</cp:coreProperties>
</file>