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drawings/drawing1.xml" ContentType="application/vnd.openxmlformats-officedocument.drawingml.chartshapes+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drawings/drawing2.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autoCompressPictures="0">
  <p:sldMasterIdLst>
    <p:sldMasterId id="2147483674" r:id="rId1"/>
  </p:sldMasterIdLst>
  <p:notesMasterIdLst>
    <p:notesMasterId r:id="rId61"/>
  </p:notesMasterIdLst>
  <p:sldIdLst>
    <p:sldId id="256" r:id="rId2"/>
    <p:sldId id="305" r:id="rId3"/>
    <p:sldId id="344" r:id="rId4"/>
    <p:sldId id="347" r:id="rId5"/>
    <p:sldId id="350" r:id="rId6"/>
    <p:sldId id="406" r:id="rId7"/>
    <p:sldId id="408" r:id="rId8"/>
    <p:sldId id="412" r:id="rId9"/>
    <p:sldId id="413" r:id="rId10"/>
    <p:sldId id="409" r:id="rId11"/>
    <p:sldId id="410" r:id="rId12"/>
    <p:sldId id="411" r:id="rId13"/>
    <p:sldId id="415" r:id="rId14"/>
    <p:sldId id="426" r:id="rId15"/>
    <p:sldId id="416" r:id="rId16"/>
    <p:sldId id="419" r:id="rId17"/>
    <p:sldId id="420" r:id="rId18"/>
    <p:sldId id="417" r:id="rId19"/>
    <p:sldId id="405" r:id="rId20"/>
    <p:sldId id="401" r:id="rId21"/>
    <p:sldId id="422" r:id="rId22"/>
    <p:sldId id="423" r:id="rId23"/>
    <p:sldId id="421" r:id="rId24"/>
    <p:sldId id="400" r:id="rId25"/>
    <p:sldId id="418" r:id="rId26"/>
    <p:sldId id="425" r:id="rId27"/>
    <p:sldId id="397" r:id="rId28"/>
    <p:sldId id="398" r:id="rId29"/>
    <p:sldId id="392" r:id="rId30"/>
    <p:sldId id="393" r:id="rId31"/>
    <p:sldId id="394" r:id="rId32"/>
    <p:sldId id="395" r:id="rId33"/>
    <p:sldId id="396" r:id="rId34"/>
    <p:sldId id="399" r:id="rId35"/>
    <p:sldId id="404" r:id="rId36"/>
    <p:sldId id="402" r:id="rId37"/>
    <p:sldId id="359" r:id="rId38"/>
    <p:sldId id="403" r:id="rId39"/>
    <p:sldId id="364" r:id="rId40"/>
    <p:sldId id="373" r:id="rId41"/>
    <p:sldId id="369" r:id="rId42"/>
    <p:sldId id="370" r:id="rId43"/>
    <p:sldId id="424" r:id="rId44"/>
    <p:sldId id="427" r:id="rId45"/>
    <p:sldId id="365" r:id="rId46"/>
    <p:sldId id="368" r:id="rId47"/>
    <p:sldId id="366" r:id="rId48"/>
    <p:sldId id="374" r:id="rId49"/>
    <p:sldId id="375" r:id="rId50"/>
    <p:sldId id="343" r:id="rId51"/>
    <p:sldId id="390" r:id="rId52"/>
    <p:sldId id="388" r:id="rId53"/>
    <p:sldId id="361" r:id="rId54"/>
    <p:sldId id="371" r:id="rId55"/>
    <p:sldId id="372" r:id="rId56"/>
    <p:sldId id="362" r:id="rId57"/>
    <p:sldId id="363" r:id="rId58"/>
    <p:sldId id="391" r:id="rId59"/>
    <p:sldId id="302" r:id="rId60"/>
  </p:sldIdLst>
  <p:sldSz cx="9144000" cy="6858000" type="screen4x3"/>
  <p:notesSz cx="7315200" cy="9601200"/>
  <p:embeddedFontLst>
    <p:embeddedFont>
      <p:font typeface="Calibri" panose="020F0502020204030204" pitchFamily="34" charset="0"/>
      <p:regular r:id="rId62"/>
      <p:bold r:id="rId63"/>
      <p:italic r:id="rId64"/>
      <p:boldItalic r:id="rId65"/>
    </p:embeddedFont>
    <p:embeddedFont>
      <p:font typeface="Franklin Gothic Book" panose="020B0503020102020204" pitchFamily="34" charset="0"/>
      <p:regular r:id="rId66"/>
      <p:italic r:id="rId67"/>
    </p:embeddedFont>
    <p:embeddedFont>
      <p:font typeface="Helvetica Light" pitchFamily="50" charset="0"/>
      <p:regular r:id="rId68"/>
    </p:embeddedFont>
  </p:embeddedFontLst>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C162D"/>
    <a:srgbClr val="002D73"/>
    <a:srgbClr val="000000"/>
    <a:srgbClr val="AC162C"/>
    <a:srgbClr val="AC2D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55"/>
    <p:restoredTop sz="94714"/>
  </p:normalViewPr>
  <p:slideViewPr>
    <p:cSldViewPr snapToObjects="1">
      <p:cViewPr varScale="1">
        <p:scale>
          <a:sx n="65" d="100"/>
          <a:sy n="65" d="100"/>
        </p:scale>
        <p:origin x="1452" y="7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font" Target="fonts/font2.fntdata"/><Relationship Id="rId68" Type="http://schemas.openxmlformats.org/officeDocument/2006/relationships/font" Target="fonts/font7.fntdata"/><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font" Target="fonts/font5.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3.fntdata"/><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6.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1.fntdata"/><Relationship Id="rId7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5" Type="http://schemas.openxmlformats.org/officeDocument/2006/relationships/chartUserShapes" Target="../drawings/drawing1.xml"/><Relationship Id="rId4"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5" Type="http://schemas.openxmlformats.org/officeDocument/2006/relationships/chartUserShapes" Target="../drawings/drawing2.xml"/><Relationship Id="rId4"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600" b="1" i="1" u="none" strike="noStrike" kern="1200" spc="0" baseline="0">
                <a:solidFill>
                  <a:schemeClr val="tx1">
                    <a:lumMod val="65000"/>
                    <a:lumOff val="35000"/>
                  </a:schemeClr>
                </a:solidFill>
                <a:latin typeface="+mn-lt"/>
                <a:ea typeface="+mn-ea"/>
                <a:cs typeface="+mn-cs"/>
              </a:defRPr>
            </a:pPr>
            <a:r>
              <a:rPr lang="en-US" sz="1600" b="1" i="0" u="none" dirty="0"/>
              <a:t>Civil Traffic Collection</a:t>
            </a:r>
            <a:r>
              <a:rPr lang="en-US" sz="1600" b="1" i="0" u="none" baseline="0" dirty="0"/>
              <a:t> Performance </a:t>
            </a:r>
            <a:endParaRPr lang="en-US" sz="1600" b="1" i="0" u="none" dirty="0"/>
          </a:p>
        </c:rich>
      </c:tx>
      <c:layout>
        <c:manualLayout>
          <c:xMode val="edge"/>
          <c:yMode val="edge"/>
          <c:x val="0.37332020562152185"/>
          <c:y val="3.234003234003234E-2"/>
        </c:manualLayout>
      </c:layout>
      <c:overlay val="0"/>
      <c:spPr>
        <a:noFill/>
        <a:ln>
          <a:noFill/>
        </a:ln>
        <a:effectLst/>
      </c:spPr>
      <c:txPr>
        <a:bodyPr rot="0" spcFirstLastPara="1" vertOverflow="ellipsis" vert="horz" wrap="square" anchor="ctr" anchorCtr="1"/>
        <a:lstStyle/>
        <a:p>
          <a:pPr>
            <a:defRPr sz="1600" b="1" i="1"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'Civl Traffic'!$A$7</c:f>
              <c:strCache>
                <c:ptCount val="1"/>
                <c:pt idx="0">
                  <c:v>collection peformance</c:v>
                </c:pt>
              </c:strCache>
            </c:strRef>
          </c:tx>
          <c:spPr>
            <a:solidFill>
              <a:schemeClr val="accent1"/>
            </a:solidFill>
            <a:ln>
              <a:noFill/>
            </a:ln>
            <a:effectLst/>
          </c:spPr>
          <c:invertIfNegative val="0"/>
          <c:cat>
            <c:strRef>
              <c:f>'Civl Traffic'!$B$6:$D$6</c:f>
              <c:strCache>
                <c:ptCount val="3"/>
                <c:pt idx="0">
                  <c:v>small</c:v>
                </c:pt>
                <c:pt idx="1">
                  <c:v>medium</c:v>
                </c:pt>
                <c:pt idx="2">
                  <c:v>large</c:v>
                </c:pt>
              </c:strCache>
            </c:strRef>
          </c:cat>
          <c:val>
            <c:numRef>
              <c:f>'Civl Traffic'!$B$7:$D$7</c:f>
              <c:numCache>
                <c:formatCode>0%</c:formatCode>
                <c:ptCount val="3"/>
                <c:pt idx="0">
                  <c:v>0.87</c:v>
                </c:pt>
                <c:pt idx="1">
                  <c:v>0.89</c:v>
                </c:pt>
                <c:pt idx="2">
                  <c:v>0.85</c:v>
                </c:pt>
              </c:numCache>
            </c:numRef>
          </c:val>
          <c:extLst>
            <c:ext xmlns:c16="http://schemas.microsoft.com/office/drawing/2014/chart" uri="{C3380CC4-5D6E-409C-BE32-E72D297353CC}">
              <c16:uniqueId val="{00000000-AAA0-498F-AFAE-A3442A942A26}"/>
            </c:ext>
          </c:extLst>
        </c:ser>
        <c:dLbls>
          <c:showLegendKey val="0"/>
          <c:showVal val="0"/>
          <c:showCatName val="0"/>
          <c:showSerName val="0"/>
          <c:showPercent val="0"/>
          <c:showBubbleSize val="0"/>
        </c:dLbls>
        <c:gapWidth val="219"/>
        <c:overlap val="-27"/>
        <c:axId val="536617352"/>
        <c:axId val="536617680"/>
      </c:barChart>
      <c:catAx>
        <c:axId val="5366173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36617680"/>
        <c:crosses val="autoZero"/>
        <c:auto val="1"/>
        <c:lblAlgn val="ctr"/>
        <c:lblOffset val="100"/>
        <c:noMultiLvlLbl val="0"/>
      </c:catAx>
      <c:valAx>
        <c:axId val="536617680"/>
        <c:scaling>
          <c:orientation val="minMax"/>
          <c:min val="0"/>
        </c:scaling>
        <c:delete val="0"/>
        <c:axPos val="l"/>
        <c:majorGridlines>
          <c:spPr>
            <a:ln w="9525" cap="flat" cmpd="sng" algn="ctr">
              <a:solidFill>
                <a:schemeClr val="tx1">
                  <a:lumMod val="15000"/>
                  <a:lumOff val="85000"/>
                </a:schemeClr>
              </a:solidFill>
              <a:round/>
            </a:ln>
            <a:effectLst/>
          </c:spPr>
        </c:majorGridlines>
        <c:numFmt formatCode="0%" sourceLinked="1"/>
        <c:majorTickMark val="cross"/>
        <c:minorTickMark val="none"/>
        <c:tickLblPos val="nextTo"/>
        <c:spPr>
          <a:noFill/>
          <a:ln>
            <a:solidFill>
              <a:schemeClr val="accent1"/>
            </a:solid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36617352"/>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900" b="0" i="0" u="none" strike="noStrike" kern="1200" baseline="0">
                <a:solidFill>
                  <a:schemeClr val="tx1">
                    <a:lumMod val="65000"/>
                    <a:lumOff val="35000"/>
                  </a:schemeClr>
                </a:solidFill>
                <a:latin typeface="+mn-lt"/>
                <a:ea typeface="+mn-ea"/>
                <a:cs typeface="+mn-cs"/>
              </a:defRPr>
            </a:pPr>
            <a:endParaRPr lang="en-US"/>
          </a:p>
        </c:txPr>
      </c:dTable>
      <c:spPr>
        <a:noFill/>
        <a:ln>
          <a:noFill/>
        </a:ln>
        <a:effectLst/>
      </c:spPr>
    </c:plotArea>
    <c:plotVisOnly val="1"/>
    <c:dispBlanksAs val="gap"/>
    <c:showDLblsOverMax val="0"/>
  </c:chart>
  <c:spPr>
    <a:solidFill>
      <a:schemeClr val="bg1"/>
    </a:solidFill>
    <a:ln w="12700" cap="flat" cmpd="sng" algn="ctr">
      <a:solidFill>
        <a:schemeClr val="tx1"/>
      </a:solidFill>
      <a:round/>
    </a:ln>
    <a:effectLst/>
  </c:spPr>
  <c:txPr>
    <a:bodyPr anchor="b" anchorCtr="1"/>
    <a:lstStyle/>
    <a:p>
      <a:pPr>
        <a:defRPr/>
      </a:pPr>
      <a:endParaRPr lang="en-US"/>
    </a:p>
  </c:txPr>
  <c:externalData r:id="rId4">
    <c:autoUpdate val="0"/>
  </c:externalData>
  <c:userShapes r:id="rId5"/>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1" i="1" u="sng" strike="noStrike" kern="1200" spc="0" baseline="0">
                <a:solidFill>
                  <a:schemeClr val="tx1">
                    <a:lumMod val="65000"/>
                    <a:lumOff val="35000"/>
                  </a:schemeClr>
                </a:solidFill>
                <a:latin typeface="+mn-lt"/>
                <a:ea typeface="+mn-ea"/>
                <a:cs typeface="+mn-cs"/>
              </a:defRPr>
            </a:pPr>
            <a:r>
              <a:rPr lang="en-US" b="1" i="1" u="sng" dirty="0"/>
              <a:t>County criminal collection performance</a:t>
            </a:r>
          </a:p>
          <a:p>
            <a:pPr>
              <a:defRPr b="1" i="1" u="sng"/>
            </a:pPr>
            <a:endParaRPr lang="en-US" sz="1200" b="1" i="1" u="sng" dirty="0"/>
          </a:p>
        </c:rich>
      </c:tx>
      <c:layout>
        <c:manualLayout>
          <c:xMode val="edge"/>
          <c:yMode val="edge"/>
          <c:x val="0.3352682876538422"/>
          <c:y val="3.2103609796331666E-2"/>
        </c:manualLayout>
      </c:layout>
      <c:overlay val="0"/>
      <c:spPr>
        <a:noFill/>
        <a:ln>
          <a:noFill/>
        </a:ln>
        <a:effectLst/>
      </c:spPr>
      <c:txPr>
        <a:bodyPr rot="0" spcFirstLastPara="1" vertOverflow="ellipsis" vert="horz" wrap="square" anchor="ctr" anchorCtr="1"/>
        <a:lstStyle/>
        <a:p>
          <a:pPr>
            <a:defRPr sz="1400" b="1" i="1" u="sng"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5084324823649276"/>
          <c:y val="0.25306816979451163"/>
          <c:w val="0.8265578791936784"/>
          <c:h val="0.59924800273295975"/>
        </c:manualLayout>
      </c:layout>
      <c:barChart>
        <c:barDir val="col"/>
        <c:grouping val="clustered"/>
        <c:varyColors val="0"/>
        <c:ser>
          <c:idx val="0"/>
          <c:order val="0"/>
          <c:tx>
            <c:strRef>
              <c:f>'County Criminal'!$A$7</c:f>
              <c:strCache>
                <c:ptCount val="1"/>
                <c:pt idx="0">
                  <c:v>collection peformance</c:v>
                </c:pt>
              </c:strCache>
            </c:strRef>
          </c:tx>
          <c:spPr>
            <a:solidFill>
              <a:schemeClr val="accent1"/>
            </a:solidFill>
            <a:ln>
              <a:noFill/>
            </a:ln>
            <a:effectLst/>
          </c:spPr>
          <c:invertIfNegative val="0"/>
          <c:cat>
            <c:strRef>
              <c:f>'County Criminal'!$B$6:$D$6</c:f>
              <c:strCache>
                <c:ptCount val="3"/>
                <c:pt idx="0">
                  <c:v>small</c:v>
                </c:pt>
                <c:pt idx="1">
                  <c:v>medium</c:v>
                </c:pt>
                <c:pt idx="2">
                  <c:v>large</c:v>
                </c:pt>
              </c:strCache>
            </c:strRef>
          </c:cat>
          <c:val>
            <c:numRef>
              <c:f>'County Criminal'!$B$7:$D$7</c:f>
              <c:numCache>
                <c:formatCode>0%</c:formatCode>
                <c:ptCount val="3"/>
                <c:pt idx="0">
                  <c:v>0.5</c:v>
                </c:pt>
                <c:pt idx="1">
                  <c:v>0.46</c:v>
                </c:pt>
                <c:pt idx="2">
                  <c:v>0.36</c:v>
                </c:pt>
              </c:numCache>
            </c:numRef>
          </c:val>
          <c:extLst>
            <c:ext xmlns:c16="http://schemas.microsoft.com/office/drawing/2014/chart" uri="{C3380CC4-5D6E-409C-BE32-E72D297353CC}">
              <c16:uniqueId val="{00000000-AF9E-4111-9EBF-529297EC45FA}"/>
            </c:ext>
          </c:extLst>
        </c:ser>
        <c:dLbls>
          <c:showLegendKey val="0"/>
          <c:showVal val="0"/>
          <c:showCatName val="0"/>
          <c:showSerName val="0"/>
          <c:showPercent val="0"/>
          <c:showBubbleSize val="0"/>
        </c:dLbls>
        <c:gapWidth val="219"/>
        <c:overlap val="-27"/>
        <c:axId val="536617352"/>
        <c:axId val="536617680"/>
      </c:barChart>
      <c:catAx>
        <c:axId val="5366173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36617680"/>
        <c:crosses val="autoZero"/>
        <c:auto val="1"/>
        <c:lblAlgn val="ctr"/>
        <c:lblOffset val="100"/>
        <c:noMultiLvlLbl val="0"/>
      </c:catAx>
      <c:valAx>
        <c:axId val="536617680"/>
        <c:scaling>
          <c:orientation val="minMax"/>
          <c:max val="1"/>
          <c:min val="0"/>
        </c:scaling>
        <c:delete val="0"/>
        <c:axPos val="l"/>
        <c:majorGridlines>
          <c:spPr>
            <a:ln w="9525" cap="flat" cmpd="sng" algn="ctr">
              <a:solidFill>
                <a:schemeClr val="tx1">
                  <a:lumMod val="15000"/>
                  <a:lumOff val="85000"/>
                </a:schemeClr>
              </a:solidFill>
              <a:round/>
            </a:ln>
            <a:effectLst/>
          </c:spPr>
        </c:majorGridlines>
        <c:numFmt formatCode="0%" sourceLinked="1"/>
        <c:majorTickMark val="cross"/>
        <c:minorTickMark val="none"/>
        <c:tickLblPos val="nextTo"/>
        <c:spPr>
          <a:noFill/>
          <a:ln>
            <a:solidFill>
              <a:schemeClr val="accent1"/>
            </a:solid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36617352"/>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900" b="0" i="0" u="none" strike="noStrike" kern="1200" baseline="0">
                <a:solidFill>
                  <a:schemeClr val="tx1">
                    <a:lumMod val="65000"/>
                    <a:lumOff val="35000"/>
                  </a:schemeClr>
                </a:solidFill>
                <a:latin typeface="+mn-lt"/>
                <a:ea typeface="+mn-ea"/>
                <a:cs typeface="+mn-cs"/>
              </a:defRPr>
            </a:pPr>
            <a:endParaRPr lang="en-US"/>
          </a:p>
        </c:txPr>
      </c:dTable>
      <c:spPr>
        <a:noFill/>
        <a:ln>
          <a:noFill/>
        </a:ln>
        <a:effectLst/>
      </c:spPr>
    </c:plotArea>
    <c:plotVisOnly val="1"/>
    <c:dispBlanksAs val="gap"/>
    <c:showDLblsOverMax val="0"/>
  </c:chart>
  <c:spPr>
    <a:solidFill>
      <a:schemeClr val="bg1"/>
    </a:solidFill>
    <a:ln w="12700" cap="flat" cmpd="sng" algn="ctr">
      <a:solidFill>
        <a:schemeClr val="tx1"/>
      </a:solidFill>
      <a:round/>
    </a:ln>
    <a:effectLst/>
  </c:spPr>
  <c:txPr>
    <a:bodyPr anchor="b" anchorCtr="1"/>
    <a:lstStyle/>
    <a:p>
      <a:pPr>
        <a:defRPr/>
      </a:pPr>
      <a:endParaRPr lang="en-US"/>
    </a:p>
  </c:txPr>
  <c:externalData r:id="rId4">
    <c:autoUpdate val="0"/>
  </c:externalData>
  <c:userShapes r:id="rId5"/>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13.emf"/></Relationships>
</file>

<file path=ppt/drawings/drawing1.xml><?xml version="1.0" encoding="utf-8"?>
<c:userShapes xmlns:c="http://schemas.openxmlformats.org/drawingml/2006/chart">
  <cdr:relSizeAnchor xmlns:cdr="http://schemas.openxmlformats.org/drawingml/2006/chartDrawing">
    <cdr:from>
      <cdr:x>0.08001</cdr:x>
      <cdr:y>0.23319</cdr:y>
    </cdr:from>
    <cdr:to>
      <cdr:x>1</cdr:x>
      <cdr:y>0.24096</cdr:y>
    </cdr:to>
    <cdr:cxnSp macro="">
      <cdr:nvCxnSpPr>
        <cdr:cNvPr id="3" name="Straight Connector 2">
          <a:extLst xmlns:a="http://schemas.openxmlformats.org/drawingml/2006/main">
            <a:ext uri="{FF2B5EF4-FFF2-40B4-BE49-F238E27FC236}">
              <a16:creationId xmlns:a16="http://schemas.microsoft.com/office/drawing/2014/main" id="{1B4E5992-C865-4C5F-B9E0-67B2209DDDFF}"/>
            </a:ext>
          </a:extLst>
        </cdr:cNvPr>
        <cdr:cNvCxnSpPr/>
      </cdr:nvCxnSpPr>
      <cdr:spPr>
        <a:xfrm xmlns:a="http://schemas.openxmlformats.org/drawingml/2006/main">
          <a:off x="478154" y="641033"/>
          <a:ext cx="5497831" cy="21347"/>
        </a:xfrm>
        <a:prstGeom xmlns:a="http://schemas.openxmlformats.org/drawingml/2006/main" prst="line">
          <a:avLst/>
        </a:prstGeom>
        <a:ln xmlns:a="http://schemas.openxmlformats.org/drawingml/2006/main">
          <a:solidFill>
            <a:srgbClr val="FF0000"/>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drawings/drawing2.xml><?xml version="1.0" encoding="utf-8"?>
<c:userShapes xmlns:c="http://schemas.openxmlformats.org/drawingml/2006/chart">
  <cdr:relSizeAnchor xmlns:cdr="http://schemas.openxmlformats.org/drawingml/2006/chartDrawing">
    <cdr:from>
      <cdr:x>0.24259</cdr:x>
      <cdr:y>0.57277</cdr:y>
    </cdr:from>
    <cdr:to>
      <cdr:x>0.98852</cdr:x>
      <cdr:y>0.5797</cdr:y>
    </cdr:to>
    <cdr:cxnSp macro="">
      <cdr:nvCxnSpPr>
        <cdr:cNvPr id="7" name="Straight Connector 6">
          <a:extLst xmlns:a="http://schemas.openxmlformats.org/drawingml/2006/main">
            <a:ext uri="{FF2B5EF4-FFF2-40B4-BE49-F238E27FC236}">
              <a16:creationId xmlns:a16="http://schemas.microsoft.com/office/drawing/2014/main" id="{68DC63C0-F3F1-4E06-9C8F-D2D9C38DA3B1}"/>
            </a:ext>
          </a:extLst>
        </cdr:cNvPr>
        <cdr:cNvCxnSpPr/>
      </cdr:nvCxnSpPr>
      <cdr:spPr>
        <a:xfrm xmlns:a="http://schemas.openxmlformats.org/drawingml/2006/main" flipV="1">
          <a:off x="1449704" y="1574483"/>
          <a:ext cx="4457700" cy="19050"/>
        </a:xfrm>
        <a:prstGeom xmlns:a="http://schemas.openxmlformats.org/drawingml/2006/main" prst="line">
          <a:avLst/>
        </a:prstGeom>
        <a:ln xmlns:a="http://schemas.openxmlformats.org/drawingml/2006/main">
          <a:solidFill>
            <a:srgbClr val="FF0000"/>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481727"/>
          </a:xfrm>
          <a:prstGeom prst="rect">
            <a:avLst/>
          </a:prstGeom>
        </p:spPr>
        <p:txBody>
          <a:bodyPr vert="horz" lIns="96624" tIns="48313" rIns="96624" bIns="48313" rtlCol="0"/>
          <a:lstStyle>
            <a:lvl1pPr algn="l">
              <a:defRPr sz="1200"/>
            </a:lvl1pPr>
          </a:lstStyle>
          <a:p>
            <a:endParaRPr lang="en-US" dirty="0"/>
          </a:p>
        </p:txBody>
      </p:sp>
      <p:sp>
        <p:nvSpPr>
          <p:cNvPr id="3" name="Date Placeholder 2"/>
          <p:cNvSpPr>
            <a:spLocks noGrp="1"/>
          </p:cNvSpPr>
          <p:nvPr>
            <p:ph type="dt" idx="1"/>
          </p:nvPr>
        </p:nvSpPr>
        <p:spPr>
          <a:xfrm>
            <a:off x="4143587" y="1"/>
            <a:ext cx="3169920" cy="481727"/>
          </a:xfrm>
          <a:prstGeom prst="rect">
            <a:avLst/>
          </a:prstGeom>
        </p:spPr>
        <p:txBody>
          <a:bodyPr vert="horz" lIns="96624" tIns="48313" rIns="96624" bIns="48313" rtlCol="0"/>
          <a:lstStyle>
            <a:lvl1pPr algn="r">
              <a:defRPr sz="1200"/>
            </a:lvl1pPr>
          </a:lstStyle>
          <a:p>
            <a:fld id="{088D3441-DA05-44A0-8A37-6E42E7EC1A88}" type="datetimeFigureOut">
              <a:rPr lang="en-US" smtClean="0"/>
              <a:t>2/26/2020</a:t>
            </a:fld>
            <a:endParaRPr lang="en-US" dirty="0"/>
          </a:p>
        </p:txBody>
      </p:sp>
      <p:sp>
        <p:nvSpPr>
          <p:cNvPr id="4" name="Slide Image Placeholder 3"/>
          <p:cNvSpPr>
            <a:spLocks noGrp="1" noRot="1" noChangeAspect="1"/>
          </p:cNvSpPr>
          <p:nvPr>
            <p:ph type="sldImg" idx="2"/>
          </p:nvPr>
        </p:nvSpPr>
        <p:spPr>
          <a:xfrm>
            <a:off x="1497013" y="1200150"/>
            <a:ext cx="4321175" cy="3240088"/>
          </a:xfrm>
          <a:prstGeom prst="rect">
            <a:avLst/>
          </a:prstGeom>
          <a:noFill/>
          <a:ln w="12700">
            <a:solidFill>
              <a:prstClr val="black"/>
            </a:solidFill>
          </a:ln>
        </p:spPr>
        <p:txBody>
          <a:bodyPr vert="horz" lIns="96624" tIns="48313" rIns="96624" bIns="48313" rtlCol="0" anchor="ctr"/>
          <a:lstStyle/>
          <a:p>
            <a:endParaRPr lang="en-US" dirty="0"/>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24" tIns="48313" rIns="96624" bIns="48313"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7"/>
            <a:ext cx="3169920" cy="481726"/>
          </a:xfrm>
          <a:prstGeom prst="rect">
            <a:avLst/>
          </a:prstGeom>
        </p:spPr>
        <p:txBody>
          <a:bodyPr vert="horz" lIns="96624" tIns="48313" rIns="96624" bIns="48313" rtlCol="0" anchor="b"/>
          <a:lstStyle>
            <a:lvl1pPr algn="l">
              <a:defRPr sz="1200"/>
            </a:lvl1pPr>
          </a:lstStyle>
          <a:p>
            <a:endParaRPr lang="en-US" dirty="0"/>
          </a:p>
        </p:txBody>
      </p:sp>
      <p:sp>
        <p:nvSpPr>
          <p:cNvPr id="7" name="Slide Number Placeholder 6"/>
          <p:cNvSpPr>
            <a:spLocks noGrp="1"/>
          </p:cNvSpPr>
          <p:nvPr>
            <p:ph type="sldNum" sz="quarter" idx="5"/>
          </p:nvPr>
        </p:nvSpPr>
        <p:spPr>
          <a:xfrm>
            <a:off x="4143587" y="9119477"/>
            <a:ext cx="3169920" cy="481726"/>
          </a:xfrm>
          <a:prstGeom prst="rect">
            <a:avLst/>
          </a:prstGeom>
        </p:spPr>
        <p:txBody>
          <a:bodyPr vert="horz" lIns="96624" tIns="48313" rIns="96624" bIns="48313" rtlCol="0" anchor="b"/>
          <a:lstStyle>
            <a:lvl1pPr algn="r">
              <a:defRPr sz="1200"/>
            </a:lvl1pPr>
          </a:lstStyle>
          <a:p>
            <a:fld id="{CA34EDB6-E26E-4A73-98A3-887B30DC9FAF}" type="slidenum">
              <a:rPr lang="en-US" smtClean="0"/>
              <a:t>‹#›</a:t>
            </a:fld>
            <a:endParaRPr lang="en-US" dirty="0"/>
          </a:p>
        </p:txBody>
      </p:sp>
    </p:spTree>
    <p:extLst>
      <p:ext uri="{BB962C8B-B14F-4D97-AF65-F5344CB8AC3E}">
        <p14:creationId xmlns:p14="http://schemas.microsoft.com/office/powerpoint/2010/main" val="24743665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each chart what is the key value or idea you want audience to walk away with?</a:t>
            </a:r>
          </a:p>
        </p:txBody>
      </p:sp>
      <p:sp>
        <p:nvSpPr>
          <p:cNvPr id="4" name="Slide Number Placeholder 3"/>
          <p:cNvSpPr>
            <a:spLocks noGrp="1"/>
          </p:cNvSpPr>
          <p:nvPr>
            <p:ph type="sldNum" sz="quarter" idx="5"/>
          </p:nvPr>
        </p:nvSpPr>
        <p:spPr/>
        <p:txBody>
          <a:bodyPr/>
          <a:lstStyle/>
          <a:p>
            <a:fld id="{CA34EDB6-E26E-4A73-98A3-887B30DC9FAF}" type="slidenum">
              <a:rPr lang="en-US" smtClean="0"/>
              <a:t>50</a:t>
            </a:fld>
            <a:endParaRPr lang="en-US"/>
          </a:p>
        </p:txBody>
      </p:sp>
    </p:spTree>
    <p:extLst>
      <p:ext uri="{BB962C8B-B14F-4D97-AF65-F5344CB8AC3E}">
        <p14:creationId xmlns:p14="http://schemas.microsoft.com/office/powerpoint/2010/main" val="3190690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8110">
              <a:defRPr/>
            </a:pPr>
            <a:r>
              <a:rPr lang="en-US" dirty="0"/>
              <a:t>In each chart what is the key value or idea you want audience to walk away with?</a:t>
            </a:r>
          </a:p>
          <a:p>
            <a:endParaRPr lang="en-US" dirty="0"/>
          </a:p>
        </p:txBody>
      </p:sp>
      <p:sp>
        <p:nvSpPr>
          <p:cNvPr id="4" name="Slide Number Placeholder 3"/>
          <p:cNvSpPr>
            <a:spLocks noGrp="1"/>
          </p:cNvSpPr>
          <p:nvPr>
            <p:ph type="sldNum" sz="quarter" idx="5"/>
          </p:nvPr>
        </p:nvSpPr>
        <p:spPr/>
        <p:txBody>
          <a:bodyPr/>
          <a:lstStyle/>
          <a:p>
            <a:fld id="{CA34EDB6-E26E-4A73-98A3-887B30DC9FAF}" type="slidenum">
              <a:rPr lang="en-US" smtClean="0"/>
              <a:t>51</a:t>
            </a:fld>
            <a:endParaRPr lang="en-US"/>
          </a:p>
        </p:txBody>
      </p:sp>
    </p:spTree>
    <p:extLst>
      <p:ext uri="{BB962C8B-B14F-4D97-AF65-F5344CB8AC3E}">
        <p14:creationId xmlns:p14="http://schemas.microsoft.com/office/powerpoint/2010/main" val="21187678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8110">
              <a:defRPr/>
            </a:pPr>
            <a:r>
              <a:rPr lang="en-US" dirty="0"/>
              <a:t>In each chart what is the key value or idea you want audience to walk away with?</a:t>
            </a:r>
          </a:p>
          <a:p>
            <a:endParaRPr lang="en-US" dirty="0"/>
          </a:p>
        </p:txBody>
      </p:sp>
      <p:sp>
        <p:nvSpPr>
          <p:cNvPr id="4" name="Slide Number Placeholder 3"/>
          <p:cNvSpPr>
            <a:spLocks noGrp="1"/>
          </p:cNvSpPr>
          <p:nvPr>
            <p:ph type="sldNum" sz="quarter" idx="5"/>
          </p:nvPr>
        </p:nvSpPr>
        <p:spPr/>
        <p:txBody>
          <a:bodyPr/>
          <a:lstStyle/>
          <a:p>
            <a:fld id="{CA34EDB6-E26E-4A73-98A3-887B30DC9FAF}" type="slidenum">
              <a:rPr lang="en-US" smtClean="0"/>
              <a:t>52</a:t>
            </a:fld>
            <a:endParaRPr lang="en-US"/>
          </a:p>
        </p:txBody>
      </p:sp>
    </p:spTree>
    <p:extLst>
      <p:ext uri="{BB962C8B-B14F-4D97-AF65-F5344CB8AC3E}">
        <p14:creationId xmlns:p14="http://schemas.microsoft.com/office/powerpoint/2010/main" val="29941053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Photo">
    <p:spTree>
      <p:nvGrpSpPr>
        <p:cNvPr id="1" name=""/>
        <p:cNvGrpSpPr/>
        <p:nvPr/>
      </p:nvGrpSpPr>
      <p:grpSpPr>
        <a:xfrm>
          <a:off x="0" y="0"/>
          <a:ext cx="0" cy="0"/>
          <a:chOff x="0" y="0"/>
          <a:chExt cx="0" cy="0"/>
        </a:xfrm>
      </p:grpSpPr>
      <p:sp>
        <p:nvSpPr>
          <p:cNvPr id="102" name="Shape 102"/>
          <p:cNvSpPr>
            <a:spLocks noGrp="1"/>
          </p:cNvSpPr>
          <p:nvPr>
            <p:ph type="pic" idx="13"/>
          </p:nvPr>
        </p:nvSpPr>
        <p:spPr>
          <a:xfrm>
            <a:off x="411480" y="1393507"/>
            <a:ext cx="8345329" cy="4397693"/>
          </a:xfrm>
          <a:prstGeom prst="rect">
            <a:avLst/>
          </a:prstGeom>
        </p:spPr>
        <p:txBody>
          <a:bodyPr lIns="91439" tIns="45719" rIns="91439" bIns="45719" anchor="t">
            <a:noAutofit/>
          </a:bodyPr>
          <a:lstStyle>
            <a:lvl1pPr>
              <a:defRPr sz="2500">
                <a:solidFill>
                  <a:srgbClr val="002D73"/>
                </a:solidFill>
                <a:latin typeface="Franklin Gothic Book" panose="020B0503020102020204" pitchFamily="34" charset="0"/>
              </a:defRPr>
            </a:lvl1pPr>
          </a:lstStyle>
          <a:p>
            <a:r>
              <a:rPr lang="en-US" dirty="0"/>
              <a:t>Click icon to add picture</a:t>
            </a:r>
            <a:endParaRPr dirty="0"/>
          </a:p>
        </p:txBody>
      </p:sp>
      <p:sp>
        <p:nvSpPr>
          <p:cNvPr id="3" name="Title 1">
            <a:extLst>
              <a:ext uri="{FF2B5EF4-FFF2-40B4-BE49-F238E27FC236}">
                <a16:creationId xmlns:a16="http://schemas.microsoft.com/office/drawing/2014/main" id="{DF5F7A34-ECBF-40E1-8610-14E103909F7C}"/>
              </a:ext>
            </a:extLst>
          </p:cNvPr>
          <p:cNvSpPr>
            <a:spLocks noGrp="1"/>
          </p:cNvSpPr>
          <p:nvPr>
            <p:ph type="title"/>
          </p:nvPr>
        </p:nvSpPr>
        <p:spPr>
          <a:xfrm>
            <a:off x="411480" y="342898"/>
            <a:ext cx="8358188" cy="804999"/>
          </a:xfrm>
        </p:spPr>
        <p:txBody>
          <a:bodyPr>
            <a:normAutofit/>
          </a:bodyPr>
          <a:lstStyle>
            <a:lvl1pPr>
              <a:defRPr sz="3500" b="0">
                <a:solidFill>
                  <a:schemeClr val="bg1"/>
                </a:solidFill>
                <a:latin typeface="Franklin Gothic Book" panose="020B0503020102020204" pitchFamily="34" charset="0"/>
              </a:defRPr>
            </a:lvl1pPr>
          </a:lstStyle>
          <a:p>
            <a:r>
              <a:rPr lang="en-US" dirty="0"/>
              <a:t>Click to edit Master title style</a:t>
            </a:r>
          </a:p>
        </p:txBody>
      </p:sp>
    </p:spTree>
    <p:extLst>
      <p:ext uri="{BB962C8B-B14F-4D97-AF65-F5344CB8AC3E}">
        <p14:creationId xmlns:p14="http://schemas.microsoft.com/office/powerpoint/2010/main" val="2275437290"/>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3" name="Shape 75">
            <a:extLst>
              <a:ext uri="{FF2B5EF4-FFF2-40B4-BE49-F238E27FC236}">
                <a16:creationId xmlns:a16="http://schemas.microsoft.com/office/drawing/2014/main" id="{4EC06F66-CE8C-40D8-95DA-25EC3615EB9D}"/>
              </a:ext>
            </a:extLst>
          </p:cNvPr>
          <p:cNvSpPr>
            <a:spLocks noGrp="1"/>
          </p:cNvSpPr>
          <p:nvPr>
            <p:ph type="body" idx="1"/>
          </p:nvPr>
        </p:nvSpPr>
        <p:spPr>
          <a:xfrm>
            <a:off x="411480" y="1393031"/>
            <a:ext cx="8358188" cy="4393406"/>
          </a:xfrm>
          <a:prstGeom prst="rect">
            <a:avLst/>
          </a:prstGeom>
        </p:spPr>
        <p:txBody>
          <a:bodyPr/>
          <a:lstStyle>
            <a:lvl1pPr>
              <a:defRPr sz="2500">
                <a:solidFill>
                  <a:srgbClr val="090E74"/>
                </a:solidFill>
                <a:latin typeface="Franklin Gothic Book" panose="020B0503020102020204" pitchFamily="34" charset="0"/>
              </a:defRPr>
            </a:lvl1pPr>
            <a:lvl2pPr>
              <a:defRPr sz="2500">
                <a:solidFill>
                  <a:srgbClr val="090E74"/>
                </a:solidFill>
                <a:latin typeface="Franklin Gothic Book" panose="020B0503020102020204" pitchFamily="34" charset="0"/>
              </a:defRPr>
            </a:lvl2pPr>
            <a:lvl3pPr>
              <a:defRPr sz="2500">
                <a:solidFill>
                  <a:srgbClr val="090E74"/>
                </a:solidFill>
                <a:latin typeface="Franklin Gothic Book" panose="020B0503020102020204" pitchFamily="34" charset="0"/>
              </a:defRPr>
            </a:lvl3pPr>
            <a:lvl4pPr>
              <a:defRPr sz="2500">
                <a:solidFill>
                  <a:srgbClr val="090E74"/>
                </a:solidFill>
                <a:latin typeface="Franklin Gothic Book" panose="020B0503020102020204" pitchFamily="34" charset="0"/>
              </a:defRPr>
            </a:lvl4pPr>
            <a:lvl5pPr>
              <a:defRPr sz="2500">
                <a:solidFill>
                  <a:srgbClr val="090E74"/>
                </a:solidFill>
                <a:latin typeface="Franklin Gothic Book" panose="020B05030201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dirty="0"/>
          </a:p>
        </p:txBody>
      </p:sp>
      <p:sp>
        <p:nvSpPr>
          <p:cNvPr id="4" name="Title 1">
            <a:extLst>
              <a:ext uri="{FF2B5EF4-FFF2-40B4-BE49-F238E27FC236}">
                <a16:creationId xmlns:a16="http://schemas.microsoft.com/office/drawing/2014/main" id="{C5D927C1-B032-4CE5-AC58-E9DFBD3576A3}"/>
              </a:ext>
            </a:extLst>
          </p:cNvPr>
          <p:cNvSpPr>
            <a:spLocks noGrp="1"/>
          </p:cNvSpPr>
          <p:nvPr>
            <p:ph type="title"/>
          </p:nvPr>
        </p:nvSpPr>
        <p:spPr>
          <a:xfrm>
            <a:off x="411480" y="342898"/>
            <a:ext cx="8358188" cy="804999"/>
          </a:xfrm>
        </p:spPr>
        <p:txBody>
          <a:bodyPr>
            <a:normAutofit/>
          </a:bodyPr>
          <a:lstStyle>
            <a:lvl1pPr>
              <a:defRPr sz="3500" b="0">
                <a:solidFill>
                  <a:schemeClr val="bg1"/>
                </a:solidFill>
                <a:latin typeface="Franklin Gothic Book" panose="020B0503020102020204" pitchFamily="34" charset="0"/>
              </a:defRPr>
            </a:lvl1pPr>
          </a:lstStyle>
          <a:p>
            <a:r>
              <a:rPr lang="en-US" dirty="0"/>
              <a:t>Click to edit Master title style</a:t>
            </a:r>
          </a:p>
        </p:txBody>
      </p:sp>
    </p:spTree>
    <p:extLst>
      <p:ext uri="{BB962C8B-B14F-4D97-AF65-F5344CB8AC3E}">
        <p14:creationId xmlns:p14="http://schemas.microsoft.com/office/powerpoint/2010/main" val="3248068035"/>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307A870-5CA6-4AC6-9A34-083A60D629B7}"/>
              </a:ext>
            </a:extLst>
          </p:cNvPr>
          <p:cNvSpPr>
            <a:spLocks noGrp="1"/>
          </p:cNvSpPr>
          <p:nvPr>
            <p:ph type="title"/>
          </p:nvPr>
        </p:nvSpPr>
        <p:spPr>
          <a:xfrm>
            <a:off x="411480" y="342898"/>
            <a:ext cx="8358188" cy="804999"/>
          </a:xfrm>
        </p:spPr>
        <p:txBody>
          <a:bodyPr>
            <a:normAutofit/>
          </a:bodyPr>
          <a:lstStyle>
            <a:lvl1pPr>
              <a:defRPr sz="3500" b="0">
                <a:solidFill>
                  <a:schemeClr val="bg1"/>
                </a:solidFill>
                <a:latin typeface="Franklin Gothic Book" panose="020B0503020102020204" pitchFamily="34" charset="0"/>
              </a:defRPr>
            </a:lvl1pPr>
          </a:lstStyle>
          <a:p>
            <a:r>
              <a:rPr lang="en-US" dirty="0"/>
              <a:t>Click to edit Master title style</a:t>
            </a:r>
          </a:p>
        </p:txBody>
      </p:sp>
      <p:sp>
        <p:nvSpPr>
          <p:cNvPr id="5" name="Shape 75">
            <a:extLst>
              <a:ext uri="{FF2B5EF4-FFF2-40B4-BE49-F238E27FC236}">
                <a16:creationId xmlns:a16="http://schemas.microsoft.com/office/drawing/2014/main" id="{0F80FE60-6851-4FD1-BA18-406F80806F61}"/>
              </a:ext>
            </a:extLst>
          </p:cNvPr>
          <p:cNvSpPr>
            <a:spLocks noGrp="1"/>
          </p:cNvSpPr>
          <p:nvPr>
            <p:ph type="body" idx="1"/>
          </p:nvPr>
        </p:nvSpPr>
        <p:spPr>
          <a:xfrm>
            <a:off x="411480" y="1393031"/>
            <a:ext cx="8358188" cy="4393406"/>
          </a:xfrm>
          <a:prstGeom prst="rect">
            <a:avLst/>
          </a:prstGeom>
        </p:spPr>
        <p:txBody>
          <a:bodyPr/>
          <a:lstStyle>
            <a:lvl1pPr marL="0" indent="0">
              <a:buFontTx/>
              <a:buNone/>
              <a:defRPr sz="2500">
                <a:solidFill>
                  <a:srgbClr val="090E74"/>
                </a:solidFill>
                <a:latin typeface="Franklin Gothic Book" panose="020B0503020102020204" pitchFamily="34" charset="0"/>
              </a:defRPr>
            </a:lvl1pPr>
            <a:lvl2pPr marL="312528" indent="0">
              <a:buFontTx/>
              <a:buNone/>
              <a:defRPr sz="2500">
                <a:solidFill>
                  <a:srgbClr val="090E74"/>
                </a:solidFill>
                <a:latin typeface="Franklin Gothic Book" panose="020B0503020102020204" pitchFamily="34" charset="0"/>
              </a:defRPr>
            </a:lvl2pPr>
            <a:lvl3pPr marL="625056" indent="0">
              <a:buFontTx/>
              <a:buNone/>
              <a:defRPr sz="2500">
                <a:solidFill>
                  <a:srgbClr val="090E74"/>
                </a:solidFill>
                <a:latin typeface="Franklin Gothic Book" panose="020B0503020102020204" pitchFamily="34" charset="0"/>
              </a:defRPr>
            </a:lvl3pPr>
            <a:lvl4pPr marL="937584" indent="0">
              <a:buFontTx/>
              <a:buNone/>
              <a:defRPr sz="2500">
                <a:solidFill>
                  <a:srgbClr val="090E74"/>
                </a:solidFill>
                <a:latin typeface="Franklin Gothic Book" panose="020B0503020102020204" pitchFamily="34" charset="0"/>
              </a:defRPr>
            </a:lvl4pPr>
            <a:lvl5pPr marL="1250112" indent="0">
              <a:buFontTx/>
              <a:buNone/>
              <a:defRPr sz="2500">
                <a:solidFill>
                  <a:srgbClr val="090E74"/>
                </a:solidFill>
                <a:latin typeface="Franklin Gothic Book" panose="020B05030201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dirty="0"/>
          </a:p>
        </p:txBody>
      </p:sp>
    </p:spTree>
    <p:extLst>
      <p:ext uri="{BB962C8B-B14F-4D97-AF65-F5344CB8AC3E}">
        <p14:creationId xmlns:p14="http://schemas.microsoft.com/office/powerpoint/2010/main" val="1027314643"/>
      </p:ext>
    </p:extLst>
  </p:cSld>
  <p:clrMapOvr>
    <a:masterClrMapping/>
  </p:clrMapOvr>
  <p:transition>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Closing Slide">
    <p:spTree>
      <p:nvGrpSpPr>
        <p:cNvPr id="1" name=""/>
        <p:cNvGrpSpPr/>
        <p:nvPr/>
      </p:nvGrpSpPr>
      <p:grpSpPr>
        <a:xfrm>
          <a:off x="0" y="0"/>
          <a:ext cx="0" cy="0"/>
          <a:chOff x="0" y="0"/>
          <a:chExt cx="0" cy="0"/>
        </a:xfrm>
      </p:grpSpPr>
      <p:sp>
        <p:nvSpPr>
          <p:cNvPr id="7" name="Title 6"/>
          <p:cNvSpPr>
            <a:spLocks noGrp="1"/>
          </p:cNvSpPr>
          <p:nvPr>
            <p:ph type="title" hasCustomPrompt="1"/>
          </p:nvPr>
        </p:nvSpPr>
        <p:spPr>
          <a:xfrm>
            <a:off x="739009" y="2603829"/>
            <a:ext cx="7886700" cy="1325563"/>
          </a:xfrm>
        </p:spPr>
        <p:txBody>
          <a:bodyPr anchor="ctr" anchorCtr="1"/>
          <a:lstStyle>
            <a:lvl1pPr>
              <a:defRPr>
                <a:solidFill>
                  <a:srgbClr val="002D73"/>
                </a:solidFill>
              </a:defRPr>
            </a:lvl1pPr>
          </a:lstStyle>
          <a:p>
            <a:r>
              <a:rPr lang="en-US" dirty="0"/>
              <a:t>CLOSING SLIDE</a:t>
            </a:r>
          </a:p>
        </p:txBody>
      </p:sp>
    </p:spTree>
    <p:extLst>
      <p:ext uri="{BB962C8B-B14F-4D97-AF65-F5344CB8AC3E}">
        <p14:creationId xmlns:p14="http://schemas.microsoft.com/office/powerpoint/2010/main" val="23088776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itle 6"/>
          <p:cNvSpPr>
            <a:spLocks noGrp="1"/>
          </p:cNvSpPr>
          <p:nvPr>
            <p:ph type="title" hasCustomPrompt="1"/>
          </p:nvPr>
        </p:nvSpPr>
        <p:spPr>
          <a:xfrm>
            <a:off x="739009" y="2603829"/>
            <a:ext cx="7886700" cy="1325563"/>
          </a:xfrm>
        </p:spPr>
        <p:txBody>
          <a:bodyPr anchor="ctr" anchorCtr="1"/>
          <a:lstStyle>
            <a:lvl1pPr>
              <a:defRPr>
                <a:solidFill>
                  <a:srgbClr val="002D73"/>
                </a:solidFill>
              </a:defRPr>
            </a:lvl1pPr>
          </a:lstStyle>
          <a:p>
            <a:r>
              <a:rPr lang="en-US" dirty="0"/>
              <a:t>TITLE</a:t>
            </a:r>
          </a:p>
        </p:txBody>
      </p:sp>
    </p:spTree>
    <p:extLst>
      <p:ext uri="{BB962C8B-B14F-4D97-AF65-F5344CB8AC3E}">
        <p14:creationId xmlns:p14="http://schemas.microsoft.com/office/powerpoint/2010/main" val="1229749736"/>
      </p:ext>
    </p:extLst>
  </p:cSld>
  <p:clrMapOvr>
    <a:masterClrMapping/>
  </p:clrMapOvr>
  <p:transition>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Generic Slide 1">
    <p:spTree>
      <p:nvGrpSpPr>
        <p:cNvPr id="1" name=""/>
        <p:cNvGrpSpPr/>
        <p:nvPr/>
      </p:nvGrpSpPr>
      <p:grpSpPr>
        <a:xfrm>
          <a:off x="0" y="0"/>
          <a:ext cx="0" cy="0"/>
          <a:chOff x="0" y="0"/>
          <a:chExt cx="0" cy="0"/>
        </a:xfrm>
      </p:grpSpPr>
      <p:sp>
        <p:nvSpPr>
          <p:cNvPr id="8" name="Text Placeholder 2"/>
          <p:cNvSpPr>
            <a:spLocks noGrp="1"/>
          </p:cNvSpPr>
          <p:nvPr>
            <p:ph type="body" idx="1" hasCustomPrompt="1"/>
          </p:nvPr>
        </p:nvSpPr>
        <p:spPr>
          <a:xfrm>
            <a:off x="393192" y="1408176"/>
            <a:ext cx="8366760" cy="4306824"/>
          </a:xfrm>
          <a:prstGeom prst="rect">
            <a:avLst/>
          </a:prstGeom>
        </p:spPr>
        <p:txBody>
          <a:bodyPr anchor="t" anchorCtr="0"/>
          <a:lstStyle>
            <a:lvl1pPr marL="0" indent="0">
              <a:buNone/>
              <a:defRPr sz="2500">
                <a:solidFill>
                  <a:srgbClr val="002D73"/>
                </a:solidFill>
                <a:latin typeface="Franklin Gothic Book" panose="020B05030201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Text Box</a:t>
            </a:r>
          </a:p>
        </p:txBody>
      </p:sp>
      <p:sp>
        <p:nvSpPr>
          <p:cNvPr id="4" name="Title 1">
            <a:extLst>
              <a:ext uri="{FF2B5EF4-FFF2-40B4-BE49-F238E27FC236}">
                <a16:creationId xmlns:a16="http://schemas.microsoft.com/office/drawing/2014/main" id="{492E59BA-EE3F-452D-AD54-EE5A0703706A}"/>
              </a:ext>
            </a:extLst>
          </p:cNvPr>
          <p:cNvSpPr>
            <a:spLocks noGrp="1"/>
          </p:cNvSpPr>
          <p:nvPr>
            <p:ph type="title"/>
          </p:nvPr>
        </p:nvSpPr>
        <p:spPr>
          <a:xfrm>
            <a:off x="411480" y="342898"/>
            <a:ext cx="8358188" cy="804999"/>
          </a:xfrm>
        </p:spPr>
        <p:txBody>
          <a:bodyPr>
            <a:normAutofit/>
          </a:bodyPr>
          <a:lstStyle>
            <a:lvl1pPr>
              <a:defRPr sz="3500" b="0">
                <a:solidFill>
                  <a:schemeClr val="bg1"/>
                </a:solidFill>
                <a:latin typeface="Franklin Gothic Book" panose="020B0503020102020204" pitchFamily="34" charset="0"/>
              </a:defRPr>
            </a:lvl1pPr>
          </a:lstStyle>
          <a:p>
            <a:r>
              <a:rPr lang="en-US" dirty="0"/>
              <a:t>Click to edit Master title style</a:t>
            </a:r>
          </a:p>
        </p:txBody>
      </p:sp>
    </p:spTree>
    <p:extLst>
      <p:ext uri="{BB962C8B-B14F-4D97-AF65-F5344CB8AC3E}">
        <p14:creationId xmlns:p14="http://schemas.microsoft.com/office/powerpoint/2010/main" val="1021194224"/>
      </p:ext>
    </p:extLst>
  </p:cSld>
  <p:clrMapOvr>
    <a:masterClrMapping/>
  </p:clrMapOvr>
  <p:transition>
    <p:wipe/>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l="-2000"/>
          </a:stretch>
        </a:blip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57200" y="1752600"/>
            <a:ext cx="8229600" cy="196346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rPr dirty="0"/>
              <a:t>Title Text</a:t>
            </a:r>
          </a:p>
        </p:txBody>
      </p:sp>
    </p:spTree>
    <p:extLst>
      <p:ext uri="{BB962C8B-B14F-4D97-AF65-F5344CB8AC3E}">
        <p14:creationId xmlns:p14="http://schemas.microsoft.com/office/powerpoint/2010/main" val="3885223712"/>
      </p:ext>
    </p:extLst>
  </p:cSld>
  <p:clrMap bg1="lt1" tx1="dk1" bg2="lt2" tx2="dk2" accent1="accent1" accent2="accent2" accent3="accent3" accent4="accent4" accent5="accent5" accent6="accent6" hlink="hlink" folHlink="folHlink"/>
  <p:sldLayoutIdLst>
    <p:sldLayoutId id="2147483676" r:id="rId1"/>
    <p:sldLayoutId id="2147483678" r:id="rId2"/>
    <p:sldLayoutId id="2147483679" r:id="rId3"/>
    <p:sldLayoutId id="2147483682" r:id="rId4"/>
    <p:sldLayoutId id="2147483661" r:id="rId5"/>
    <p:sldLayoutId id="2147483662" r:id="rId6"/>
  </p:sldLayoutIdLst>
  <p:transition>
    <p:wipe/>
  </p:transition>
  <p:hf hdr="0" dt="0"/>
  <p:txStyles>
    <p:titleStyle>
      <a:lvl1pPr marL="0" marR="0" indent="0" algn="ctr" defTabSz="410751" rtl="0" eaLnBrk="1" latinLnBrk="0" hangingPunct="1">
        <a:lnSpc>
          <a:spcPct val="100000"/>
        </a:lnSpc>
        <a:spcBef>
          <a:spcPts val="0"/>
        </a:spcBef>
        <a:spcAft>
          <a:spcPts val="0"/>
        </a:spcAft>
        <a:buClrTx/>
        <a:buSzTx/>
        <a:buFontTx/>
        <a:buNone/>
        <a:tabLst/>
        <a:defRPr sz="6328" b="0" i="0" u="none" strike="noStrike" cap="none" spc="0" baseline="0">
          <a:ln>
            <a:noFill/>
          </a:ln>
          <a:solidFill>
            <a:srgbClr val="090E74"/>
          </a:solidFill>
          <a:uFillTx/>
          <a:latin typeface="Franklin Gothic Book" panose="020B0503020102020204" pitchFamily="34" charset="0"/>
          <a:ea typeface="+mn-ea"/>
          <a:cs typeface="+mn-cs"/>
          <a:sym typeface="Helvetica Light"/>
        </a:defRPr>
      </a:lvl1pPr>
      <a:lvl2pPr marL="0" marR="0" indent="160729" algn="ctr" defTabSz="410751" rtl="0" eaLnBrk="1" latinLnBrk="0" hangingPunct="1">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2pPr>
      <a:lvl3pPr marL="0" marR="0" indent="321457" algn="ctr" defTabSz="410751" rtl="0" eaLnBrk="1" latinLnBrk="0" hangingPunct="1">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3pPr>
      <a:lvl4pPr marL="0" marR="0" indent="482186" algn="ctr" defTabSz="410751" rtl="0" eaLnBrk="1" latinLnBrk="0" hangingPunct="1">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4pPr>
      <a:lvl5pPr marL="0" marR="0" indent="642915" algn="ctr" defTabSz="410751" rtl="0" eaLnBrk="1" latinLnBrk="0" hangingPunct="1">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5pPr>
      <a:lvl6pPr marL="0" marR="0" indent="803643" algn="ctr" defTabSz="410751" rtl="0" eaLnBrk="1" latinLnBrk="0" hangingPunct="1">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6pPr>
      <a:lvl7pPr marL="0" marR="0" indent="964372" algn="ctr" defTabSz="410751" rtl="0" eaLnBrk="1" latinLnBrk="0" hangingPunct="1">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7pPr>
      <a:lvl8pPr marL="0" marR="0" indent="1125101" algn="ctr" defTabSz="410751" rtl="0" eaLnBrk="1" latinLnBrk="0" hangingPunct="1">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8pPr>
      <a:lvl9pPr marL="0" marR="0" indent="1285829" algn="ctr" defTabSz="410751" rtl="0" eaLnBrk="1" latinLnBrk="0" hangingPunct="1">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9pPr>
    </p:titleStyle>
    <p:bodyStyle>
      <a:lvl1pPr marL="312528" marR="0" indent="-312528" algn="l" defTabSz="410751" rtl="0" eaLnBrk="1" latinLnBrk="0" hangingPunct="1">
        <a:lnSpc>
          <a:spcPct val="100000"/>
        </a:lnSpc>
        <a:spcBef>
          <a:spcPts val="2953"/>
        </a:spcBef>
        <a:spcAft>
          <a:spcPts val="0"/>
        </a:spcAft>
        <a:buClrTx/>
        <a:buSzPct val="75000"/>
        <a:buFontTx/>
        <a:buChar char="•"/>
        <a:tabLst/>
        <a:defRPr sz="2531" b="0" i="0" u="none" strike="noStrike" cap="none" spc="0" baseline="0">
          <a:ln>
            <a:noFill/>
          </a:ln>
          <a:solidFill>
            <a:srgbClr val="000000"/>
          </a:solidFill>
          <a:uFillTx/>
          <a:latin typeface="+mn-lt"/>
          <a:ea typeface="+mn-ea"/>
          <a:cs typeface="+mn-cs"/>
          <a:sym typeface="Helvetica Light"/>
        </a:defRPr>
      </a:lvl1pPr>
      <a:lvl2pPr marL="625056" marR="0" indent="-312528" algn="l" defTabSz="410751" rtl="0" eaLnBrk="1" latinLnBrk="0" hangingPunct="1">
        <a:lnSpc>
          <a:spcPct val="100000"/>
        </a:lnSpc>
        <a:spcBef>
          <a:spcPts val="2953"/>
        </a:spcBef>
        <a:spcAft>
          <a:spcPts val="0"/>
        </a:spcAft>
        <a:buClrTx/>
        <a:buSzPct val="75000"/>
        <a:buFontTx/>
        <a:buChar char="•"/>
        <a:tabLst/>
        <a:defRPr sz="2531" b="0" i="0" u="none" strike="noStrike" cap="none" spc="0" baseline="0">
          <a:ln>
            <a:noFill/>
          </a:ln>
          <a:solidFill>
            <a:srgbClr val="000000"/>
          </a:solidFill>
          <a:uFillTx/>
          <a:latin typeface="+mn-lt"/>
          <a:ea typeface="+mn-ea"/>
          <a:cs typeface="+mn-cs"/>
          <a:sym typeface="Helvetica Light"/>
        </a:defRPr>
      </a:lvl2pPr>
      <a:lvl3pPr marL="937584" marR="0" indent="-312528" algn="l" defTabSz="410751" rtl="0" eaLnBrk="1" latinLnBrk="0" hangingPunct="1">
        <a:lnSpc>
          <a:spcPct val="100000"/>
        </a:lnSpc>
        <a:spcBef>
          <a:spcPts val="2953"/>
        </a:spcBef>
        <a:spcAft>
          <a:spcPts val="0"/>
        </a:spcAft>
        <a:buClrTx/>
        <a:buSzPct val="75000"/>
        <a:buFontTx/>
        <a:buChar char="•"/>
        <a:tabLst/>
        <a:defRPr sz="2531" b="0" i="0" u="none" strike="noStrike" cap="none" spc="0" baseline="0">
          <a:ln>
            <a:noFill/>
          </a:ln>
          <a:solidFill>
            <a:srgbClr val="000000"/>
          </a:solidFill>
          <a:uFillTx/>
          <a:latin typeface="+mn-lt"/>
          <a:ea typeface="+mn-ea"/>
          <a:cs typeface="+mn-cs"/>
          <a:sym typeface="Helvetica Light"/>
        </a:defRPr>
      </a:lvl3pPr>
      <a:lvl4pPr marL="1250112" marR="0" indent="-312528" algn="l" defTabSz="410751" rtl="0" eaLnBrk="1" latinLnBrk="0" hangingPunct="1">
        <a:lnSpc>
          <a:spcPct val="100000"/>
        </a:lnSpc>
        <a:spcBef>
          <a:spcPts val="2953"/>
        </a:spcBef>
        <a:spcAft>
          <a:spcPts val="0"/>
        </a:spcAft>
        <a:buClrTx/>
        <a:buSzPct val="75000"/>
        <a:buFontTx/>
        <a:buChar char="•"/>
        <a:tabLst/>
        <a:defRPr sz="2531" b="0" i="0" u="none" strike="noStrike" cap="none" spc="0" baseline="0">
          <a:ln>
            <a:noFill/>
          </a:ln>
          <a:solidFill>
            <a:srgbClr val="000000"/>
          </a:solidFill>
          <a:uFillTx/>
          <a:latin typeface="+mn-lt"/>
          <a:ea typeface="+mn-ea"/>
          <a:cs typeface="+mn-cs"/>
          <a:sym typeface="Helvetica Light"/>
        </a:defRPr>
      </a:lvl4pPr>
      <a:lvl5pPr marL="1562640" marR="0" indent="-312528" algn="l" defTabSz="410751" rtl="0" eaLnBrk="1" latinLnBrk="0" hangingPunct="1">
        <a:lnSpc>
          <a:spcPct val="100000"/>
        </a:lnSpc>
        <a:spcBef>
          <a:spcPts val="2953"/>
        </a:spcBef>
        <a:spcAft>
          <a:spcPts val="0"/>
        </a:spcAft>
        <a:buClrTx/>
        <a:buSzPct val="75000"/>
        <a:buFontTx/>
        <a:buChar char="•"/>
        <a:tabLst/>
        <a:defRPr sz="2531" b="0" i="0" u="none" strike="noStrike" cap="none" spc="0" baseline="0">
          <a:ln>
            <a:noFill/>
          </a:ln>
          <a:solidFill>
            <a:srgbClr val="000000"/>
          </a:solidFill>
          <a:uFillTx/>
          <a:latin typeface="+mn-lt"/>
          <a:ea typeface="+mn-ea"/>
          <a:cs typeface="+mn-cs"/>
          <a:sym typeface="Helvetica Light"/>
        </a:defRPr>
      </a:lvl5pPr>
      <a:lvl6pPr marL="1875168" marR="0" indent="-312528" algn="l" defTabSz="410751" rtl="0" eaLnBrk="1" latinLnBrk="0" hangingPunct="1">
        <a:lnSpc>
          <a:spcPct val="100000"/>
        </a:lnSpc>
        <a:spcBef>
          <a:spcPts val="2953"/>
        </a:spcBef>
        <a:spcAft>
          <a:spcPts val="0"/>
        </a:spcAft>
        <a:buClrTx/>
        <a:buSzPct val="75000"/>
        <a:buFontTx/>
        <a:buChar char="•"/>
        <a:tabLst/>
        <a:defRPr sz="2531" b="0" i="0" u="none" strike="noStrike" cap="none" spc="0" baseline="0">
          <a:ln>
            <a:noFill/>
          </a:ln>
          <a:solidFill>
            <a:srgbClr val="000000"/>
          </a:solidFill>
          <a:uFillTx/>
          <a:latin typeface="+mn-lt"/>
          <a:ea typeface="+mn-ea"/>
          <a:cs typeface="+mn-cs"/>
          <a:sym typeface="Helvetica Light"/>
        </a:defRPr>
      </a:lvl6pPr>
      <a:lvl7pPr marL="2187696" marR="0" indent="-312528" algn="l" defTabSz="410751" rtl="0" eaLnBrk="1" latinLnBrk="0" hangingPunct="1">
        <a:lnSpc>
          <a:spcPct val="100000"/>
        </a:lnSpc>
        <a:spcBef>
          <a:spcPts val="2953"/>
        </a:spcBef>
        <a:spcAft>
          <a:spcPts val="0"/>
        </a:spcAft>
        <a:buClrTx/>
        <a:buSzPct val="75000"/>
        <a:buFontTx/>
        <a:buChar char="•"/>
        <a:tabLst/>
        <a:defRPr sz="2531" b="0" i="0" u="none" strike="noStrike" cap="none" spc="0" baseline="0">
          <a:ln>
            <a:noFill/>
          </a:ln>
          <a:solidFill>
            <a:srgbClr val="000000"/>
          </a:solidFill>
          <a:uFillTx/>
          <a:latin typeface="+mn-lt"/>
          <a:ea typeface="+mn-ea"/>
          <a:cs typeface="+mn-cs"/>
          <a:sym typeface="Helvetica Light"/>
        </a:defRPr>
      </a:lvl7pPr>
      <a:lvl8pPr marL="2500224" marR="0" indent="-312528" algn="l" defTabSz="410751" rtl="0" eaLnBrk="1" latinLnBrk="0" hangingPunct="1">
        <a:lnSpc>
          <a:spcPct val="100000"/>
        </a:lnSpc>
        <a:spcBef>
          <a:spcPts val="2953"/>
        </a:spcBef>
        <a:spcAft>
          <a:spcPts val="0"/>
        </a:spcAft>
        <a:buClrTx/>
        <a:buSzPct val="75000"/>
        <a:buFontTx/>
        <a:buChar char="•"/>
        <a:tabLst/>
        <a:defRPr sz="2531" b="0" i="0" u="none" strike="noStrike" cap="none" spc="0" baseline="0">
          <a:ln>
            <a:noFill/>
          </a:ln>
          <a:solidFill>
            <a:srgbClr val="000000"/>
          </a:solidFill>
          <a:uFillTx/>
          <a:latin typeface="+mn-lt"/>
          <a:ea typeface="+mn-ea"/>
          <a:cs typeface="+mn-cs"/>
          <a:sym typeface="Helvetica Light"/>
        </a:defRPr>
      </a:lvl8pPr>
      <a:lvl9pPr marL="2812752" marR="0" indent="-312528" algn="l" defTabSz="410751" rtl="0" eaLnBrk="1" latinLnBrk="0" hangingPunct="1">
        <a:lnSpc>
          <a:spcPct val="100000"/>
        </a:lnSpc>
        <a:spcBef>
          <a:spcPts val="2953"/>
        </a:spcBef>
        <a:spcAft>
          <a:spcPts val="0"/>
        </a:spcAft>
        <a:buClrTx/>
        <a:buSzPct val="75000"/>
        <a:buFontTx/>
        <a:buChar char="•"/>
        <a:tabLst/>
        <a:defRPr sz="2531"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410751" rtl="0" eaLnBrk="1" latinLnBrk="0" hangingPunct="1">
        <a:lnSpc>
          <a:spcPct val="100000"/>
        </a:lnSpc>
        <a:spcBef>
          <a:spcPts val="0"/>
        </a:spcBef>
        <a:spcAft>
          <a:spcPts val="0"/>
        </a:spcAft>
        <a:buClrTx/>
        <a:buSzTx/>
        <a:buFontTx/>
        <a:buNone/>
        <a:tabLst/>
        <a:defRPr sz="1266" b="0" i="0" u="none" strike="noStrike" cap="none" spc="0" baseline="0">
          <a:ln>
            <a:noFill/>
          </a:ln>
          <a:solidFill>
            <a:schemeClr val="tx1"/>
          </a:solidFill>
          <a:uFillTx/>
          <a:latin typeface="+mn-lt"/>
          <a:ea typeface="+mn-ea"/>
          <a:cs typeface="+mn-cs"/>
          <a:sym typeface="Helvetica Light"/>
        </a:defRPr>
      </a:lvl1pPr>
      <a:lvl2pPr marL="0" marR="0" indent="160729" algn="ctr" defTabSz="410751" rtl="0" eaLnBrk="1" latinLnBrk="0" hangingPunct="1">
        <a:lnSpc>
          <a:spcPct val="100000"/>
        </a:lnSpc>
        <a:spcBef>
          <a:spcPts val="0"/>
        </a:spcBef>
        <a:spcAft>
          <a:spcPts val="0"/>
        </a:spcAft>
        <a:buClrTx/>
        <a:buSzTx/>
        <a:buFontTx/>
        <a:buNone/>
        <a:tabLst/>
        <a:defRPr sz="1266" b="0" i="0" u="none" strike="noStrike" cap="none" spc="0" baseline="0">
          <a:ln>
            <a:noFill/>
          </a:ln>
          <a:solidFill>
            <a:schemeClr val="tx1"/>
          </a:solidFill>
          <a:uFillTx/>
          <a:latin typeface="+mn-lt"/>
          <a:ea typeface="+mn-ea"/>
          <a:cs typeface="+mn-cs"/>
          <a:sym typeface="Helvetica Light"/>
        </a:defRPr>
      </a:lvl2pPr>
      <a:lvl3pPr marL="0" marR="0" indent="321457" algn="ctr" defTabSz="410751" rtl="0" eaLnBrk="1" latinLnBrk="0" hangingPunct="1">
        <a:lnSpc>
          <a:spcPct val="100000"/>
        </a:lnSpc>
        <a:spcBef>
          <a:spcPts val="0"/>
        </a:spcBef>
        <a:spcAft>
          <a:spcPts val="0"/>
        </a:spcAft>
        <a:buClrTx/>
        <a:buSzTx/>
        <a:buFontTx/>
        <a:buNone/>
        <a:tabLst/>
        <a:defRPr sz="1266" b="0" i="0" u="none" strike="noStrike" cap="none" spc="0" baseline="0">
          <a:ln>
            <a:noFill/>
          </a:ln>
          <a:solidFill>
            <a:schemeClr val="tx1"/>
          </a:solidFill>
          <a:uFillTx/>
          <a:latin typeface="+mn-lt"/>
          <a:ea typeface="+mn-ea"/>
          <a:cs typeface="+mn-cs"/>
          <a:sym typeface="Helvetica Light"/>
        </a:defRPr>
      </a:lvl3pPr>
      <a:lvl4pPr marL="0" marR="0" indent="482186" algn="ctr" defTabSz="410751" rtl="0" eaLnBrk="1" latinLnBrk="0" hangingPunct="1">
        <a:lnSpc>
          <a:spcPct val="100000"/>
        </a:lnSpc>
        <a:spcBef>
          <a:spcPts val="0"/>
        </a:spcBef>
        <a:spcAft>
          <a:spcPts val="0"/>
        </a:spcAft>
        <a:buClrTx/>
        <a:buSzTx/>
        <a:buFontTx/>
        <a:buNone/>
        <a:tabLst/>
        <a:defRPr sz="1266" b="0" i="0" u="none" strike="noStrike" cap="none" spc="0" baseline="0">
          <a:ln>
            <a:noFill/>
          </a:ln>
          <a:solidFill>
            <a:schemeClr val="tx1"/>
          </a:solidFill>
          <a:uFillTx/>
          <a:latin typeface="+mn-lt"/>
          <a:ea typeface="+mn-ea"/>
          <a:cs typeface="+mn-cs"/>
          <a:sym typeface="Helvetica Light"/>
        </a:defRPr>
      </a:lvl4pPr>
      <a:lvl5pPr marL="0" marR="0" indent="642915" algn="ctr" defTabSz="410751" rtl="0" eaLnBrk="1" latinLnBrk="0" hangingPunct="1">
        <a:lnSpc>
          <a:spcPct val="100000"/>
        </a:lnSpc>
        <a:spcBef>
          <a:spcPts val="0"/>
        </a:spcBef>
        <a:spcAft>
          <a:spcPts val="0"/>
        </a:spcAft>
        <a:buClrTx/>
        <a:buSzTx/>
        <a:buFontTx/>
        <a:buNone/>
        <a:tabLst/>
        <a:defRPr sz="1266" b="0" i="0" u="none" strike="noStrike" cap="none" spc="0" baseline="0">
          <a:ln>
            <a:noFill/>
          </a:ln>
          <a:solidFill>
            <a:schemeClr val="tx1"/>
          </a:solidFill>
          <a:uFillTx/>
          <a:latin typeface="+mn-lt"/>
          <a:ea typeface="+mn-ea"/>
          <a:cs typeface="+mn-cs"/>
          <a:sym typeface="Helvetica Light"/>
        </a:defRPr>
      </a:lvl5pPr>
      <a:lvl6pPr marL="0" marR="0" indent="803643" algn="ctr" defTabSz="410751" rtl="0" eaLnBrk="1" latinLnBrk="0" hangingPunct="1">
        <a:lnSpc>
          <a:spcPct val="100000"/>
        </a:lnSpc>
        <a:spcBef>
          <a:spcPts val="0"/>
        </a:spcBef>
        <a:spcAft>
          <a:spcPts val="0"/>
        </a:spcAft>
        <a:buClrTx/>
        <a:buSzTx/>
        <a:buFontTx/>
        <a:buNone/>
        <a:tabLst/>
        <a:defRPr sz="1266" b="0" i="0" u="none" strike="noStrike" cap="none" spc="0" baseline="0">
          <a:ln>
            <a:noFill/>
          </a:ln>
          <a:solidFill>
            <a:schemeClr val="tx1"/>
          </a:solidFill>
          <a:uFillTx/>
          <a:latin typeface="+mn-lt"/>
          <a:ea typeface="+mn-ea"/>
          <a:cs typeface="+mn-cs"/>
          <a:sym typeface="Helvetica Light"/>
        </a:defRPr>
      </a:lvl6pPr>
      <a:lvl7pPr marL="0" marR="0" indent="964372" algn="ctr" defTabSz="410751" rtl="0" eaLnBrk="1" latinLnBrk="0" hangingPunct="1">
        <a:lnSpc>
          <a:spcPct val="100000"/>
        </a:lnSpc>
        <a:spcBef>
          <a:spcPts val="0"/>
        </a:spcBef>
        <a:spcAft>
          <a:spcPts val="0"/>
        </a:spcAft>
        <a:buClrTx/>
        <a:buSzTx/>
        <a:buFontTx/>
        <a:buNone/>
        <a:tabLst/>
        <a:defRPr sz="1266" b="0" i="0" u="none" strike="noStrike" cap="none" spc="0" baseline="0">
          <a:ln>
            <a:noFill/>
          </a:ln>
          <a:solidFill>
            <a:schemeClr val="tx1"/>
          </a:solidFill>
          <a:uFillTx/>
          <a:latin typeface="+mn-lt"/>
          <a:ea typeface="+mn-ea"/>
          <a:cs typeface="+mn-cs"/>
          <a:sym typeface="Helvetica Light"/>
        </a:defRPr>
      </a:lvl7pPr>
      <a:lvl8pPr marL="0" marR="0" indent="1125101" algn="ctr" defTabSz="410751" rtl="0" eaLnBrk="1" latinLnBrk="0" hangingPunct="1">
        <a:lnSpc>
          <a:spcPct val="100000"/>
        </a:lnSpc>
        <a:spcBef>
          <a:spcPts val="0"/>
        </a:spcBef>
        <a:spcAft>
          <a:spcPts val="0"/>
        </a:spcAft>
        <a:buClrTx/>
        <a:buSzTx/>
        <a:buFontTx/>
        <a:buNone/>
        <a:tabLst/>
        <a:defRPr sz="1266" b="0" i="0" u="none" strike="noStrike" cap="none" spc="0" baseline="0">
          <a:ln>
            <a:noFill/>
          </a:ln>
          <a:solidFill>
            <a:schemeClr val="tx1"/>
          </a:solidFill>
          <a:uFillTx/>
          <a:latin typeface="+mn-lt"/>
          <a:ea typeface="+mn-ea"/>
          <a:cs typeface="+mn-cs"/>
          <a:sym typeface="Helvetica Light"/>
        </a:defRPr>
      </a:lvl8pPr>
      <a:lvl9pPr marL="0" marR="0" indent="1285829" algn="ctr" defTabSz="410751" rtl="0" eaLnBrk="1" latinLnBrk="0" hangingPunct="1">
        <a:lnSpc>
          <a:spcPct val="100000"/>
        </a:lnSpc>
        <a:spcBef>
          <a:spcPts val="0"/>
        </a:spcBef>
        <a:spcAft>
          <a:spcPts val="0"/>
        </a:spcAft>
        <a:buClrTx/>
        <a:buSzTx/>
        <a:buFontTx/>
        <a:buNone/>
        <a:tabLst/>
        <a:defRPr sz="1266"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hyperlink" Target="mailto:reports@flccoc.org" TargetMode="Externa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hyperlink" Target="mailto:jwelty@flccoc.org" TargetMode="External"/><Relationship Id="rId2" Type="http://schemas.openxmlformats.org/officeDocument/2006/relationships/hyperlink" Target="mailto:mbruner@flccoc.org" TargetMode="Externa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hyperlink" Target="https://flccoc.org/wp-content/uploads/2020/02/BC-PACKET-021920.pdf" TargetMode="External"/><Relationship Id="rId2" Type="http://schemas.openxmlformats.org/officeDocument/2006/relationships/hyperlink" Target="https://flccoc.org/wp-content/uploads/2020/01/BC-Packet-012120.pdf" TargetMode="External"/><Relationship Id="rId1" Type="http://schemas.openxmlformats.org/officeDocument/2006/relationships/slideLayout" Target="../slideLayouts/slideLayout3.xml"/><Relationship Id="rId4" Type="http://schemas.openxmlformats.org/officeDocument/2006/relationships/hyperlink" Target="https://flccoc.org/committees/budget/"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hyperlink" Target="https://flccoc.org/ccoc-reports/#pr" TargetMode="Externa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2.png"/><Relationship Id="rId2" Type="http://schemas.openxmlformats.org/officeDocument/2006/relationships/hyperlink" Target="https://flccoc.org/compliance-corner/" TargetMode="External"/><Relationship Id="rId1" Type="http://schemas.openxmlformats.org/officeDocument/2006/relationships/slideLayout" Target="../slideLayouts/slideLayout3.xml"/><Relationship Id="rId6" Type="http://schemas.openxmlformats.org/officeDocument/2006/relationships/hyperlink" Target="https://the-jackanapes.deviantart.com/art/Daniel-Bryan-YES-297105322" TargetMode="External"/><Relationship Id="rId5" Type="http://schemas.openxmlformats.org/officeDocument/2006/relationships/image" Target="../media/image11.png"/><Relationship Id="rId4" Type="http://schemas.openxmlformats.org/officeDocument/2006/relationships/image" Target="../media/image10.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13.emf"/><Relationship Id="rId4" Type="http://schemas.openxmlformats.org/officeDocument/2006/relationships/package" Target="../embeddings/Microsoft_Excel_Worksheet.xlsx"/></Relationships>
</file>

<file path=ppt/slides/_rels/slide5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hyperlink" Target="https://help.webex.com/landing/onlineclasses/upcomingClass/Webex-Meetings#Conducting-Webex-Meetings-Session" TargetMode="Externa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0CD420D3-8046-4C45-86C6-10776446A0F9}"/>
              </a:ext>
            </a:extLst>
          </p:cNvPr>
          <p:cNvSpPr>
            <a:spLocks noGrp="1"/>
          </p:cNvSpPr>
          <p:nvPr>
            <p:ph type="title"/>
          </p:nvPr>
        </p:nvSpPr>
        <p:spPr>
          <a:xfrm>
            <a:off x="379378" y="2519464"/>
            <a:ext cx="8375515" cy="3119335"/>
          </a:xfrm>
        </p:spPr>
        <p:txBody>
          <a:bodyPr anchor="t">
            <a:noAutofit/>
          </a:bodyPr>
          <a:lstStyle/>
          <a:p>
            <a:r>
              <a:rPr lang="en-US" sz="6330" dirty="0">
                <a:solidFill>
                  <a:srgbClr val="002D73"/>
                </a:solidFill>
                <a:latin typeface="Franklin Gothic Book" panose="020B0503020102020204" pitchFamily="34" charset="0"/>
              </a:rPr>
              <a:t>CCOC Presentation</a:t>
            </a:r>
            <a:br>
              <a:rPr lang="en-US" sz="6330" dirty="0">
                <a:solidFill>
                  <a:srgbClr val="002D73"/>
                </a:solidFill>
                <a:latin typeface="Franklin Gothic Book" panose="020B0503020102020204" pitchFamily="34" charset="0"/>
              </a:rPr>
            </a:br>
            <a:r>
              <a:rPr lang="en-US" sz="3500" dirty="0">
                <a:solidFill>
                  <a:srgbClr val="002D73"/>
                </a:solidFill>
                <a:latin typeface="Franklin Gothic Book" panose="020B0503020102020204" pitchFamily="34" charset="0"/>
              </a:rPr>
              <a:t>FCCC Winter Conference</a:t>
            </a:r>
            <a:br>
              <a:rPr lang="en-US" sz="3500" dirty="0">
                <a:solidFill>
                  <a:srgbClr val="002D73"/>
                </a:solidFill>
                <a:latin typeface="Franklin Gothic Book" panose="020B0503020102020204" pitchFamily="34" charset="0"/>
              </a:rPr>
            </a:br>
            <a:r>
              <a:rPr lang="en-US" sz="3500" dirty="0">
                <a:solidFill>
                  <a:srgbClr val="002D73"/>
                </a:solidFill>
                <a:latin typeface="Franklin Gothic Book" panose="020B0503020102020204" pitchFamily="34" charset="0"/>
              </a:rPr>
              <a:t>February 26, 2020</a:t>
            </a:r>
          </a:p>
        </p:txBody>
      </p:sp>
    </p:spTree>
    <p:extLst>
      <p:ext uri="{BB962C8B-B14F-4D97-AF65-F5344CB8AC3E}">
        <p14:creationId xmlns:p14="http://schemas.microsoft.com/office/powerpoint/2010/main" val="1946440650"/>
      </p:ext>
    </p:extLst>
  </p:cSld>
  <p:clrMapOvr>
    <a:masterClrMapping/>
  </p:clrMapOvr>
  <p:transition>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101E5-A606-4D5B-957C-49137C92939E}"/>
              </a:ext>
            </a:extLst>
          </p:cNvPr>
          <p:cNvSpPr>
            <a:spLocks noGrp="1"/>
          </p:cNvSpPr>
          <p:nvPr>
            <p:ph type="title"/>
          </p:nvPr>
        </p:nvSpPr>
        <p:spPr/>
        <p:txBody>
          <a:bodyPr/>
          <a:lstStyle/>
          <a:p>
            <a:r>
              <a:rPr lang="en-US" dirty="0">
                <a:latin typeface="Franklin Gothic Book" panose="020B0503020102020204" pitchFamily="34" charset="0"/>
              </a:rPr>
              <a:t>WEBEX TRAINING</a:t>
            </a:r>
          </a:p>
        </p:txBody>
      </p:sp>
      <p:pic>
        <p:nvPicPr>
          <p:cNvPr id="5122" name="Picture 2" descr="Click Join Meeting">
            <a:extLst>
              <a:ext uri="{FF2B5EF4-FFF2-40B4-BE49-F238E27FC236}">
                <a16:creationId xmlns:a16="http://schemas.microsoft.com/office/drawing/2014/main" id="{EDD0C97A-3A0D-4DE7-8324-B507EB92EFD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5438" y="1428750"/>
            <a:ext cx="5953125" cy="4286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2868662"/>
      </p:ext>
    </p:extLst>
  </p:cSld>
  <p:clrMapOvr>
    <a:masterClrMapping/>
  </p:clrMapOvr>
  <p:transition>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101E5-A606-4D5B-957C-49137C92939E}"/>
              </a:ext>
            </a:extLst>
          </p:cNvPr>
          <p:cNvSpPr>
            <a:spLocks noGrp="1"/>
          </p:cNvSpPr>
          <p:nvPr>
            <p:ph type="title"/>
          </p:nvPr>
        </p:nvSpPr>
        <p:spPr/>
        <p:txBody>
          <a:bodyPr/>
          <a:lstStyle/>
          <a:p>
            <a:r>
              <a:rPr lang="en-US" dirty="0">
                <a:latin typeface="Franklin Gothic Book" panose="020B0503020102020204" pitchFamily="34" charset="0"/>
              </a:rPr>
              <a:t>WEBEX TRAINING</a:t>
            </a:r>
          </a:p>
        </p:txBody>
      </p:sp>
      <p:pic>
        <p:nvPicPr>
          <p:cNvPr id="6146" name="Picture 2">
            <a:extLst>
              <a:ext uri="{FF2B5EF4-FFF2-40B4-BE49-F238E27FC236}">
                <a16:creationId xmlns:a16="http://schemas.microsoft.com/office/drawing/2014/main" id="{1A25C227-BED3-4A3A-8306-CBE52F6CF0C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62138" y="1752600"/>
            <a:ext cx="5419725" cy="3314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9651937"/>
      </p:ext>
    </p:extLst>
  </p:cSld>
  <p:clrMapOvr>
    <a:masterClrMapping/>
  </p:clrMapOvr>
  <p:transition>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101E5-A606-4D5B-957C-49137C92939E}"/>
              </a:ext>
            </a:extLst>
          </p:cNvPr>
          <p:cNvSpPr>
            <a:spLocks noGrp="1"/>
          </p:cNvSpPr>
          <p:nvPr>
            <p:ph type="title"/>
          </p:nvPr>
        </p:nvSpPr>
        <p:spPr/>
        <p:txBody>
          <a:bodyPr/>
          <a:lstStyle/>
          <a:p>
            <a:r>
              <a:rPr lang="en-US" dirty="0">
                <a:latin typeface="Franklin Gothic Book" panose="020B0503020102020204" pitchFamily="34" charset="0"/>
              </a:rPr>
              <a:t>WEBEX TRAINING</a:t>
            </a:r>
          </a:p>
        </p:txBody>
      </p:sp>
      <p:pic>
        <p:nvPicPr>
          <p:cNvPr id="7170" name="Picture 2">
            <a:extLst>
              <a:ext uri="{FF2B5EF4-FFF2-40B4-BE49-F238E27FC236}">
                <a16:creationId xmlns:a16="http://schemas.microsoft.com/office/drawing/2014/main" id="{1267AA17-68EB-48E8-B49E-F3A9816F810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612900"/>
            <a:ext cx="9144000" cy="387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668705"/>
      </p:ext>
    </p:extLst>
  </p:cSld>
  <p:clrMapOvr>
    <a:masterClrMapping/>
  </p:clrMapOvr>
  <p:transition>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101E5-A606-4D5B-957C-49137C92939E}"/>
              </a:ext>
            </a:extLst>
          </p:cNvPr>
          <p:cNvSpPr>
            <a:spLocks noGrp="1"/>
          </p:cNvSpPr>
          <p:nvPr>
            <p:ph type="title"/>
          </p:nvPr>
        </p:nvSpPr>
        <p:spPr/>
        <p:txBody>
          <a:bodyPr/>
          <a:lstStyle/>
          <a:p>
            <a:r>
              <a:rPr lang="en-US" dirty="0">
                <a:latin typeface="Franklin Gothic Book" panose="020B0503020102020204" pitchFamily="34" charset="0"/>
              </a:rPr>
              <a:t>WEBEX TRAINING</a:t>
            </a:r>
          </a:p>
        </p:txBody>
      </p:sp>
      <p:sp>
        <p:nvSpPr>
          <p:cNvPr id="3" name="Text Placeholder 2">
            <a:extLst>
              <a:ext uri="{FF2B5EF4-FFF2-40B4-BE49-F238E27FC236}">
                <a16:creationId xmlns:a16="http://schemas.microsoft.com/office/drawing/2014/main" id="{BDA2D875-6BD2-412E-8B10-F4EB4C775125}"/>
              </a:ext>
            </a:extLst>
          </p:cNvPr>
          <p:cNvSpPr>
            <a:spLocks noGrp="1"/>
          </p:cNvSpPr>
          <p:nvPr>
            <p:ph type="body" idx="1"/>
          </p:nvPr>
        </p:nvSpPr>
        <p:spPr/>
        <p:txBody>
          <a:bodyPr/>
          <a:lstStyle/>
          <a:p>
            <a:pPr marL="342900" indent="-342900">
              <a:buFont typeface="Arial" panose="020B0604020202020204" pitchFamily="34" charset="0"/>
              <a:buChar char="•"/>
            </a:pPr>
            <a:r>
              <a:rPr lang="en-US" dirty="0"/>
              <a:t>Committee or Council members are requested to login to the meeting 15 minutes prior to the start time so CCOC staff can verify your connection and name. Especially if you are calling from a phone only.</a:t>
            </a:r>
          </a:p>
          <a:p>
            <a:pPr marL="342900" indent="-342900">
              <a:buFont typeface="Arial" panose="020B0604020202020204" pitchFamily="34" charset="0"/>
              <a:buChar char="•"/>
            </a:pPr>
            <a:r>
              <a:rPr lang="en-US" dirty="0"/>
              <a:t>This will ensure you never get auto muted if we have a large crowd attending.</a:t>
            </a:r>
          </a:p>
          <a:p>
            <a:pPr marL="342900" indent="-342900">
              <a:buFont typeface="Arial" panose="020B0604020202020204" pitchFamily="34" charset="0"/>
              <a:buChar char="•"/>
            </a:pPr>
            <a:r>
              <a:rPr lang="en-US" dirty="0"/>
              <a:t>If multiple people in the same office tune in together, this will reduce the number of users and reduce the potential for the auto-mute feature from kicking in.</a:t>
            </a:r>
          </a:p>
        </p:txBody>
      </p:sp>
    </p:spTree>
    <p:extLst>
      <p:ext uri="{BB962C8B-B14F-4D97-AF65-F5344CB8AC3E}">
        <p14:creationId xmlns:p14="http://schemas.microsoft.com/office/powerpoint/2010/main" val="4127916633"/>
      </p:ext>
    </p:extLst>
  </p:cSld>
  <p:clrMapOvr>
    <a:masterClrMapping/>
  </p:clrMapOvr>
  <p:transition>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101E5-A606-4D5B-957C-49137C92939E}"/>
              </a:ext>
            </a:extLst>
          </p:cNvPr>
          <p:cNvSpPr>
            <a:spLocks noGrp="1"/>
          </p:cNvSpPr>
          <p:nvPr>
            <p:ph type="title"/>
          </p:nvPr>
        </p:nvSpPr>
        <p:spPr/>
        <p:txBody>
          <a:bodyPr/>
          <a:lstStyle/>
          <a:p>
            <a:r>
              <a:rPr lang="en-US" dirty="0">
                <a:latin typeface="Franklin Gothic Book" panose="020B0503020102020204" pitchFamily="34" charset="0"/>
              </a:rPr>
              <a:t>DFS - UPDATE</a:t>
            </a:r>
          </a:p>
        </p:txBody>
      </p:sp>
      <p:sp>
        <p:nvSpPr>
          <p:cNvPr id="3" name="Text Placeholder 2">
            <a:extLst>
              <a:ext uri="{FF2B5EF4-FFF2-40B4-BE49-F238E27FC236}">
                <a16:creationId xmlns:a16="http://schemas.microsoft.com/office/drawing/2014/main" id="{BDA2D875-6BD2-412E-8B10-F4EB4C775125}"/>
              </a:ext>
            </a:extLst>
          </p:cNvPr>
          <p:cNvSpPr>
            <a:spLocks noGrp="1"/>
          </p:cNvSpPr>
          <p:nvPr>
            <p:ph type="body" idx="1"/>
          </p:nvPr>
        </p:nvSpPr>
        <p:spPr/>
        <p:txBody>
          <a:bodyPr/>
          <a:lstStyle/>
          <a:p>
            <a:pPr marL="342900" indent="-342900">
              <a:buFont typeface="Arial" panose="020B0604020202020204" pitchFamily="34" charset="0"/>
              <a:buChar char="•"/>
            </a:pPr>
            <a:r>
              <a:rPr lang="en-US" dirty="0"/>
              <a:t>The Department of Financial Services has reached out to the CCOC because they are updating the manual for counties and municipalities.</a:t>
            </a:r>
          </a:p>
          <a:p>
            <a:pPr marL="342900" indent="-342900">
              <a:buFont typeface="Arial" panose="020B0604020202020204" pitchFamily="34" charset="0"/>
              <a:buChar char="•"/>
            </a:pPr>
            <a:r>
              <a:rPr lang="en-US" dirty="0"/>
              <a:t>They wanted to know if there were any expenditure UAS codes that needed to be updated.</a:t>
            </a:r>
          </a:p>
          <a:p>
            <a:pPr marL="342900" indent="-342900">
              <a:buFont typeface="Arial" panose="020B0604020202020204" pitchFamily="34" charset="0"/>
              <a:buChar char="•"/>
            </a:pPr>
            <a:r>
              <a:rPr lang="en-US" dirty="0"/>
              <a:t>Discussion</a:t>
            </a:r>
          </a:p>
        </p:txBody>
      </p:sp>
    </p:spTree>
    <p:extLst>
      <p:ext uri="{BB962C8B-B14F-4D97-AF65-F5344CB8AC3E}">
        <p14:creationId xmlns:p14="http://schemas.microsoft.com/office/powerpoint/2010/main" val="2160128451"/>
      </p:ext>
    </p:extLst>
  </p:cSld>
  <p:clrMapOvr>
    <a:masterClrMapping/>
  </p:clrMapOvr>
  <p:transition>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101E5-A606-4D5B-957C-49137C92939E}"/>
              </a:ext>
            </a:extLst>
          </p:cNvPr>
          <p:cNvSpPr>
            <a:spLocks noGrp="1"/>
          </p:cNvSpPr>
          <p:nvPr>
            <p:ph type="title"/>
          </p:nvPr>
        </p:nvSpPr>
        <p:spPr/>
        <p:txBody>
          <a:bodyPr/>
          <a:lstStyle/>
          <a:p>
            <a:r>
              <a:rPr lang="en-US" dirty="0">
                <a:latin typeface="Franklin Gothic Book" panose="020B0503020102020204" pitchFamily="34" charset="0"/>
              </a:rPr>
              <a:t>CCOC REPORTING</a:t>
            </a:r>
          </a:p>
        </p:txBody>
      </p:sp>
      <p:sp>
        <p:nvSpPr>
          <p:cNvPr id="3" name="Text Placeholder 2">
            <a:extLst>
              <a:ext uri="{FF2B5EF4-FFF2-40B4-BE49-F238E27FC236}">
                <a16:creationId xmlns:a16="http://schemas.microsoft.com/office/drawing/2014/main" id="{BDA2D875-6BD2-412E-8B10-F4EB4C775125}"/>
              </a:ext>
            </a:extLst>
          </p:cNvPr>
          <p:cNvSpPr>
            <a:spLocks noGrp="1"/>
          </p:cNvSpPr>
          <p:nvPr>
            <p:ph type="body" idx="1"/>
          </p:nvPr>
        </p:nvSpPr>
        <p:spPr/>
        <p:txBody>
          <a:bodyPr/>
          <a:lstStyle/>
          <a:p>
            <a:pPr marL="342900" indent="-342900">
              <a:buFont typeface="Arial" panose="020B0604020202020204" pitchFamily="34" charset="0"/>
              <a:buChar char="•"/>
            </a:pPr>
            <a:r>
              <a:rPr lang="en-US" dirty="0"/>
              <a:t>Send files to </a:t>
            </a:r>
            <a:r>
              <a:rPr lang="en-US" dirty="0">
                <a:hlinkClick r:id="rId2"/>
              </a:rPr>
              <a:t>reports@flccoc.org</a:t>
            </a:r>
            <a:r>
              <a:rPr lang="en-US" dirty="0"/>
              <a:t> for proper submission and tracking</a:t>
            </a:r>
          </a:p>
          <a:p>
            <a:pPr marL="342900" indent="-342900">
              <a:buFont typeface="Arial" panose="020B0604020202020204" pitchFamily="34" charset="0"/>
              <a:buChar char="•"/>
            </a:pPr>
            <a:r>
              <a:rPr lang="en-US" dirty="0"/>
              <a:t>DO NOT send reports to individual budget managers or CCOC staff and this will delay the proper tracking.</a:t>
            </a:r>
          </a:p>
          <a:p>
            <a:pPr marL="342900" indent="-342900">
              <a:buFont typeface="Arial" panose="020B0604020202020204" pitchFamily="34" charset="0"/>
              <a:buChar char="•"/>
            </a:pPr>
            <a:r>
              <a:rPr lang="en-US" dirty="0"/>
              <a:t>If we contact you regarding corrections, send corrections to </a:t>
            </a:r>
            <a:r>
              <a:rPr lang="en-US" dirty="0">
                <a:hlinkClick r:id="rId2"/>
              </a:rPr>
              <a:t>reports@flccoc.org</a:t>
            </a:r>
            <a:r>
              <a:rPr lang="en-US" dirty="0"/>
              <a:t> and you DO NOT need to copy staff as this creates a duplicate email on our servers.</a:t>
            </a:r>
          </a:p>
        </p:txBody>
      </p:sp>
    </p:spTree>
    <p:extLst>
      <p:ext uri="{BB962C8B-B14F-4D97-AF65-F5344CB8AC3E}">
        <p14:creationId xmlns:p14="http://schemas.microsoft.com/office/powerpoint/2010/main" val="442682608"/>
      </p:ext>
    </p:extLst>
  </p:cSld>
  <p:clrMapOvr>
    <a:masterClrMapping/>
  </p:clrMapOvr>
  <p:transition>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101E5-A606-4D5B-957C-49137C92939E}"/>
              </a:ext>
            </a:extLst>
          </p:cNvPr>
          <p:cNvSpPr>
            <a:spLocks noGrp="1"/>
          </p:cNvSpPr>
          <p:nvPr>
            <p:ph type="title"/>
          </p:nvPr>
        </p:nvSpPr>
        <p:spPr/>
        <p:txBody>
          <a:bodyPr/>
          <a:lstStyle/>
          <a:p>
            <a:r>
              <a:rPr lang="en-US" dirty="0">
                <a:latin typeface="Franklin Gothic Book" panose="020B0503020102020204" pitchFamily="34" charset="0"/>
              </a:rPr>
              <a:t>CCOC REPORTING</a:t>
            </a:r>
          </a:p>
        </p:txBody>
      </p:sp>
      <p:sp>
        <p:nvSpPr>
          <p:cNvPr id="3" name="Text Placeholder 2">
            <a:extLst>
              <a:ext uri="{FF2B5EF4-FFF2-40B4-BE49-F238E27FC236}">
                <a16:creationId xmlns:a16="http://schemas.microsoft.com/office/drawing/2014/main" id="{BDA2D875-6BD2-412E-8B10-F4EB4C775125}"/>
              </a:ext>
            </a:extLst>
          </p:cNvPr>
          <p:cNvSpPr>
            <a:spLocks noGrp="1"/>
          </p:cNvSpPr>
          <p:nvPr>
            <p:ph type="body" idx="1"/>
          </p:nvPr>
        </p:nvSpPr>
        <p:spPr/>
        <p:txBody>
          <a:bodyPr/>
          <a:lstStyle/>
          <a:p>
            <a:pPr marL="342900" indent="-342900">
              <a:buFont typeface="Arial" panose="020B0604020202020204" pitchFamily="34" charset="0"/>
              <a:buChar char="•"/>
            </a:pPr>
            <a:r>
              <a:rPr lang="en-US" dirty="0"/>
              <a:t>Our data collection process of forms is cumulative so any corrections or revisions to previously submitted information will be overwritten with the newest information provided.</a:t>
            </a:r>
          </a:p>
          <a:p>
            <a:pPr marL="342900" indent="-342900">
              <a:buFont typeface="Arial" panose="020B0604020202020204" pitchFamily="34" charset="0"/>
              <a:buChar char="•"/>
            </a:pPr>
            <a:r>
              <a:rPr lang="en-US" dirty="0"/>
              <a:t>If you delete or leave blank prior fields, previously submitted data will be erased.</a:t>
            </a:r>
          </a:p>
          <a:p>
            <a:pPr marL="342900" indent="-342900">
              <a:buFont typeface="Arial" panose="020B0604020202020204" pitchFamily="34" charset="0"/>
              <a:buChar char="•"/>
            </a:pPr>
            <a:r>
              <a:rPr lang="en-US" dirty="0"/>
              <a:t>Should you need assistance or want verification a report was received, please call and speak with an Intern or Budget Manager.</a:t>
            </a:r>
          </a:p>
        </p:txBody>
      </p:sp>
    </p:spTree>
    <p:extLst>
      <p:ext uri="{BB962C8B-B14F-4D97-AF65-F5344CB8AC3E}">
        <p14:creationId xmlns:p14="http://schemas.microsoft.com/office/powerpoint/2010/main" val="2795015799"/>
      </p:ext>
    </p:extLst>
  </p:cSld>
  <p:clrMapOvr>
    <a:masterClrMapping/>
  </p:clrMapOvr>
  <p:transition>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101E5-A606-4D5B-957C-49137C92939E}"/>
              </a:ext>
            </a:extLst>
          </p:cNvPr>
          <p:cNvSpPr>
            <a:spLocks noGrp="1"/>
          </p:cNvSpPr>
          <p:nvPr>
            <p:ph type="title"/>
          </p:nvPr>
        </p:nvSpPr>
        <p:spPr/>
        <p:txBody>
          <a:bodyPr/>
          <a:lstStyle/>
          <a:p>
            <a:r>
              <a:rPr lang="en-US" dirty="0">
                <a:latin typeface="Franklin Gothic Book" panose="020B0503020102020204" pitchFamily="34" charset="0"/>
              </a:rPr>
              <a:t>CCOC REPORTING</a:t>
            </a:r>
          </a:p>
        </p:txBody>
      </p:sp>
      <p:sp>
        <p:nvSpPr>
          <p:cNvPr id="3" name="Text Placeholder 2">
            <a:extLst>
              <a:ext uri="{FF2B5EF4-FFF2-40B4-BE49-F238E27FC236}">
                <a16:creationId xmlns:a16="http://schemas.microsoft.com/office/drawing/2014/main" id="{BDA2D875-6BD2-412E-8B10-F4EB4C775125}"/>
              </a:ext>
            </a:extLst>
          </p:cNvPr>
          <p:cNvSpPr>
            <a:spLocks noGrp="1"/>
          </p:cNvSpPr>
          <p:nvPr>
            <p:ph type="body" idx="1"/>
          </p:nvPr>
        </p:nvSpPr>
        <p:spPr/>
        <p:txBody>
          <a:bodyPr/>
          <a:lstStyle/>
          <a:p>
            <a:pPr marL="342900" indent="-342900">
              <a:buFont typeface="Arial" panose="020B0604020202020204" pitchFamily="34" charset="0"/>
              <a:buChar char="•"/>
            </a:pPr>
            <a:r>
              <a:rPr lang="en-US" dirty="0"/>
              <a:t>If you need to request an extension prior to the report submission deadline, please send your request in writing to Marleni Bruner, </a:t>
            </a:r>
            <a:r>
              <a:rPr lang="en-US" dirty="0">
                <a:hlinkClick r:id="rId2"/>
              </a:rPr>
              <a:t>mbruner@flccoc.org</a:t>
            </a:r>
            <a:r>
              <a:rPr lang="en-US" dirty="0"/>
              <a:t>, and Jason Welty, </a:t>
            </a:r>
            <a:r>
              <a:rPr lang="en-US" dirty="0">
                <a:hlinkClick r:id="rId3"/>
              </a:rPr>
              <a:t>jwelty@flccoc.org</a:t>
            </a:r>
            <a:r>
              <a:rPr lang="en-US" dirty="0"/>
              <a:t>.</a:t>
            </a:r>
          </a:p>
          <a:p>
            <a:pPr marL="342900" indent="-342900">
              <a:buFont typeface="Arial" panose="020B0604020202020204" pitchFamily="34" charset="0"/>
              <a:buChar char="•"/>
            </a:pPr>
            <a:r>
              <a:rPr lang="en-US" dirty="0"/>
              <a:t>Requests should come from the elected Clerk and include the specific forms that require an extension, and the date the CCOC can expect the reports submitted.</a:t>
            </a:r>
          </a:p>
        </p:txBody>
      </p:sp>
    </p:spTree>
    <p:extLst>
      <p:ext uri="{BB962C8B-B14F-4D97-AF65-F5344CB8AC3E}">
        <p14:creationId xmlns:p14="http://schemas.microsoft.com/office/powerpoint/2010/main" val="1674018490"/>
      </p:ext>
    </p:extLst>
  </p:cSld>
  <p:clrMapOvr>
    <a:masterClrMapping/>
  </p:clrMapOvr>
  <p:transition>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101E5-A606-4D5B-957C-49137C92939E}"/>
              </a:ext>
            </a:extLst>
          </p:cNvPr>
          <p:cNvSpPr>
            <a:spLocks noGrp="1"/>
          </p:cNvSpPr>
          <p:nvPr>
            <p:ph type="title"/>
          </p:nvPr>
        </p:nvSpPr>
        <p:spPr/>
        <p:txBody>
          <a:bodyPr/>
          <a:lstStyle/>
          <a:p>
            <a:r>
              <a:rPr lang="en-US" dirty="0">
                <a:latin typeface="Franklin Gothic Book" panose="020B0503020102020204" pitchFamily="34" charset="0"/>
              </a:rPr>
              <a:t>CCOC STAFFING</a:t>
            </a:r>
          </a:p>
        </p:txBody>
      </p:sp>
      <p:sp>
        <p:nvSpPr>
          <p:cNvPr id="3" name="Text Placeholder 2">
            <a:extLst>
              <a:ext uri="{FF2B5EF4-FFF2-40B4-BE49-F238E27FC236}">
                <a16:creationId xmlns:a16="http://schemas.microsoft.com/office/drawing/2014/main" id="{BDA2D875-6BD2-412E-8B10-F4EB4C775125}"/>
              </a:ext>
            </a:extLst>
          </p:cNvPr>
          <p:cNvSpPr>
            <a:spLocks noGrp="1"/>
          </p:cNvSpPr>
          <p:nvPr>
            <p:ph type="body" idx="1"/>
          </p:nvPr>
        </p:nvSpPr>
        <p:spPr/>
        <p:txBody>
          <a:bodyPr/>
          <a:lstStyle/>
          <a:p>
            <a:pPr marL="342900" indent="-342900">
              <a:spcBef>
                <a:spcPts val="0"/>
              </a:spcBef>
              <a:buFont typeface="Arial" panose="020B0604020202020204" pitchFamily="34" charset="0"/>
              <a:buChar char="•"/>
            </a:pPr>
            <a:r>
              <a:rPr lang="en-US" dirty="0"/>
              <a:t>Mary is working remotely from home and working a few days in the office. If you need her, contact her via e-mail and she will respond as soon as she can.</a:t>
            </a:r>
          </a:p>
          <a:p>
            <a:pPr marL="342900" indent="-342900">
              <a:spcBef>
                <a:spcPts val="0"/>
              </a:spcBef>
              <a:buFont typeface="Arial" panose="020B0604020202020204" pitchFamily="34" charset="0"/>
              <a:buChar char="•"/>
            </a:pPr>
            <a:endParaRPr lang="en-US" dirty="0"/>
          </a:p>
          <a:p>
            <a:pPr marL="342900" indent="-342900">
              <a:spcBef>
                <a:spcPts val="0"/>
              </a:spcBef>
              <a:buFont typeface="Arial" panose="020B0604020202020204" pitchFamily="34" charset="0"/>
              <a:buChar char="•"/>
            </a:pPr>
            <a:r>
              <a:rPr lang="en-US" dirty="0"/>
              <a:t>Two new interns were hired to help process and track report submissions, track correspondence for late submissions, answer phones, and help with special projects as assigned.</a:t>
            </a:r>
            <a:br>
              <a:rPr lang="en-US" dirty="0"/>
            </a:br>
            <a:endParaRPr lang="en-US" sz="1200" dirty="0"/>
          </a:p>
          <a:p>
            <a:pPr marL="655428" lvl="1" indent="-342900">
              <a:spcBef>
                <a:spcPts val="0"/>
              </a:spcBef>
              <a:buFont typeface="Arial" panose="020B0604020202020204" pitchFamily="34" charset="0"/>
              <a:buChar char="•"/>
            </a:pPr>
            <a:r>
              <a:rPr lang="en-US" dirty="0"/>
              <a:t>Brooke Land – High School Senior</a:t>
            </a:r>
          </a:p>
          <a:p>
            <a:pPr marL="655428" lvl="1" indent="-342900">
              <a:spcBef>
                <a:spcPts val="0"/>
              </a:spcBef>
              <a:buFont typeface="Arial" panose="020B0604020202020204" pitchFamily="34" charset="0"/>
              <a:buChar char="•"/>
            </a:pPr>
            <a:r>
              <a:rPr lang="en-US" dirty="0"/>
              <a:t>Onryll Lewis – College Sophomore</a:t>
            </a:r>
          </a:p>
        </p:txBody>
      </p:sp>
    </p:spTree>
    <p:extLst>
      <p:ext uri="{BB962C8B-B14F-4D97-AF65-F5344CB8AC3E}">
        <p14:creationId xmlns:p14="http://schemas.microsoft.com/office/powerpoint/2010/main" val="2148535428"/>
      </p:ext>
    </p:extLst>
  </p:cSld>
  <p:clrMapOvr>
    <a:masterClrMapping/>
  </p:clrMapOvr>
  <p:transition>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101E5-A606-4D5B-957C-49137C92939E}"/>
              </a:ext>
            </a:extLst>
          </p:cNvPr>
          <p:cNvSpPr>
            <a:spLocks noGrp="1"/>
          </p:cNvSpPr>
          <p:nvPr>
            <p:ph type="title"/>
          </p:nvPr>
        </p:nvSpPr>
        <p:spPr/>
        <p:txBody>
          <a:bodyPr/>
          <a:lstStyle/>
          <a:p>
            <a:r>
              <a:rPr lang="en-US" dirty="0">
                <a:latin typeface="Franklin Gothic Book" panose="020B0503020102020204" pitchFamily="34" charset="0"/>
              </a:rPr>
              <a:t>SETTLE-UP UPDATE</a:t>
            </a:r>
          </a:p>
        </p:txBody>
      </p:sp>
      <p:sp>
        <p:nvSpPr>
          <p:cNvPr id="5" name="Text Placeholder 4">
            <a:extLst>
              <a:ext uri="{FF2B5EF4-FFF2-40B4-BE49-F238E27FC236}">
                <a16:creationId xmlns:a16="http://schemas.microsoft.com/office/drawing/2014/main" id="{D009256D-4E2D-4C02-8F1B-BF38DBC4EC4A}"/>
              </a:ext>
            </a:extLst>
          </p:cNvPr>
          <p:cNvSpPr>
            <a:spLocks noGrp="1"/>
          </p:cNvSpPr>
          <p:nvPr>
            <p:ph type="body" idx="1"/>
          </p:nvPr>
        </p:nvSpPr>
        <p:spPr/>
        <p:txBody>
          <a:bodyPr/>
          <a:lstStyle/>
          <a:p>
            <a:pPr marL="342900" indent="-342900">
              <a:spcBef>
                <a:spcPts val="0"/>
              </a:spcBef>
              <a:buFont typeface="Arial" panose="020B0604020202020204" pitchFamily="34" charset="0"/>
              <a:buChar char="•"/>
            </a:pPr>
            <a:r>
              <a:rPr lang="en-US" sz="2500" dirty="0">
                <a:solidFill>
                  <a:srgbClr val="002D73"/>
                </a:solidFill>
                <a:latin typeface="Franklin Gothic Book" panose="020B0503020102020204" pitchFamily="34" charset="0"/>
              </a:rPr>
              <a:t>Information finalized and sent to Department of Revenue</a:t>
            </a:r>
          </a:p>
          <a:p>
            <a:pPr marL="342900" indent="-342900">
              <a:spcBef>
                <a:spcPts val="0"/>
              </a:spcBef>
              <a:buFont typeface="Arial" panose="020B0604020202020204" pitchFamily="34" charset="0"/>
              <a:buChar char="•"/>
            </a:pPr>
            <a:endParaRPr lang="en-US" dirty="0">
              <a:solidFill>
                <a:srgbClr val="002D73"/>
              </a:solidFill>
            </a:endParaRPr>
          </a:p>
          <a:p>
            <a:pPr marL="342900" indent="-342900">
              <a:spcBef>
                <a:spcPts val="0"/>
              </a:spcBef>
              <a:buFont typeface="Arial" panose="020B0604020202020204" pitchFamily="34" charset="0"/>
              <a:buChar char="•"/>
            </a:pPr>
            <a:r>
              <a:rPr lang="en-US" dirty="0">
                <a:solidFill>
                  <a:srgbClr val="002D73"/>
                </a:solidFill>
              </a:rPr>
              <a:t>DOR submitted our budget amendment to Governor’s Office on February 3</a:t>
            </a:r>
          </a:p>
          <a:p>
            <a:pPr marL="342900" indent="-342900">
              <a:spcBef>
                <a:spcPts val="0"/>
              </a:spcBef>
              <a:buFont typeface="Arial" panose="020B0604020202020204" pitchFamily="34" charset="0"/>
              <a:buChar char="•"/>
            </a:pPr>
            <a:endParaRPr lang="en-US" dirty="0">
              <a:solidFill>
                <a:srgbClr val="002D73"/>
              </a:solidFill>
            </a:endParaRPr>
          </a:p>
          <a:p>
            <a:pPr marL="342900" indent="-342900">
              <a:spcBef>
                <a:spcPts val="0"/>
              </a:spcBef>
              <a:buFont typeface="Arial" panose="020B0604020202020204" pitchFamily="34" charset="0"/>
              <a:buChar char="•"/>
            </a:pPr>
            <a:r>
              <a:rPr lang="en-US" dirty="0">
                <a:solidFill>
                  <a:srgbClr val="002D73"/>
                </a:solidFill>
              </a:rPr>
              <a:t>Awaiting acknowledgement of budget amendment submitted for Consultation</a:t>
            </a:r>
          </a:p>
          <a:p>
            <a:pPr marL="342900" indent="-342900">
              <a:spcBef>
                <a:spcPts val="0"/>
              </a:spcBef>
              <a:buFont typeface="Arial" panose="020B0604020202020204" pitchFamily="34" charset="0"/>
              <a:buChar char="•"/>
            </a:pPr>
            <a:endParaRPr lang="en-US" dirty="0">
              <a:solidFill>
                <a:srgbClr val="002D73"/>
              </a:solidFill>
            </a:endParaRPr>
          </a:p>
          <a:p>
            <a:pPr marL="342900" indent="-342900">
              <a:spcBef>
                <a:spcPts val="0"/>
              </a:spcBef>
              <a:buFont typeface="Arial" panose="020B0604020202020204" pitchFamily="34" charset="0"/>
              <a:buChar char="•"/>
            </a:pPr>
            <a:r>
              <a:rPr lang="en-US" dirty="0">
                <a:solidFill>
                  <a:srgbClr val="002D73"/>
                </a:solidFill>
              </a:rPr>
              <a:t>Consultation is 2 weeks, after which, DOR will process remittance (2-3 business days) </a:t>
            </a:r>
            <a:endParaRPr lang="en-US" sz="2500" dirty="0">
              <a:solidFill>
                <a:srgbClr val="002D73"/>
              </a:solidFill>
              <a:latin typeface="Franklin Gothic Book" panose="020B0503020102020204" pitchFamily="34" charset="0"/>
            </a:endParaRPr>
          </a:p>
        </p:txBody>
      </p:sp>
    </p:spTree>
    <p:extLst>
      <p:ext uri="{BB962C8B-B14F-4D97-AF65-F5344CB8AC3E}">
        <p14:creationId xmlns:p14="http://schemas.microsoft.com/office/powerpoint/2010/main" val="2177659415"/>
      </p:ext>
    </p:extLst>
  </p:cSld>
  <p:clrMapOvr>
    <a:masterClrMapping/>
  </p:clrMapOvr>
  <p:transition>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209AD-FAF6-4FCF-8B0D-823ECAFED63E}"/>
              </a:ext>
            </a:extLst>
          </p:cNvPr>
          <p:cNvSpPr>
            <a:spLocks noGrp="1"/>
          </p:cNvSpPr>
          <p:nvPr>
            <p:ph type="title"/>
          </p:nvPr>
        </p:nvSpPr>
        <p:spPr/>
        <p:txBody>
          <a:bodyPr/>
          <a:lstStyle/>
          <a:p>
            <a:r>
              <a:rPr lang="en-US" dirty="0">
                <a:latin typeface="Franklin Gothic Book" panose="020B0503020102020204" pitchFamily="34" charset="0"/>
              </a:rPr>
              <a:t>PRESENTERS</a:t>
            </a:r>
          </a:p>
        </p:txBody>
      </p:sp>
      <p:sp>
        <p:nvSpPr>
          <p:cNvPr id="3" name="Text Placeholder 2">
            <a:extLst>
              <a:ext uri="{FF2B5EF4-FFF2-40B4-BE49-F238E27FC236}">
                <a16:creationId xmlns:a16="http://schemas.microsoft.com/office/drawing/2014/main" id="{AE94D5BF-95AB-4E2F-9D83-BA3EF800877F}"/>
              </a:ext>
            </a:extLst>
          </p:cNvPr>
          <p:cNvSpPr>
            <a:spLocks noGrp="1"/>
          </p:cNvSpPr>
          <p:nvPr>
            <p:ph type="body" idx="1"/>
          </p:nvPr>
        </p:nvSpPr>
        <p:spPr>
          <a:xfrm>
            <a:off x="914400" y="1600200"/>
            <a:ext cx="7315200" cy="4191000"/>
          </a:xfrm>
        </p:spPr>
        <p:txBody>
          <a:bodyPr/>
          <a:lstStyle/>
          <a:p>
            <a:pPr>
              <a:spcBef>
                <a:spcPts val="0"/>
              </a:spcBef>
            </a:pPr>
            <a:r>
              <a:rPr lang="en-US" sz="2500" dirty="0">
                <a:solidFill>
                  <a:srgbClr val="002D73"/>
                </a:solidFill>
                <a:latin typeface="Franklin Gothic Book" panose="020B0503020102020204" pitchFamily="34" charset="0"/>
              </a:rPr>
              <a:t>Honorable JD Peacock, II - Moderator</a:t>
            </a:r>
            <a:br>
              <a:rPr lang="en-US" sz="2500" dirty="0">
                <a:solidFill>
                  <a:srgbClr val="002D73"/>
                </a:solidFill>
                <a:latin typeface="Franklin Gothic Book" panose="020B0503020102020204" pitchFamily="34" charset="0"/>
              </a:rPr>
            </a:br>
            <a:r>
              <a:rPr lang="en-US" sz="2500" dirty="0">
                <a:solidFill>
                  <a:srgbClr val="002D73"/>
                </a:solidFill>
                <a:latin typeface="Franklin Gothic Book" panose="020B0503020102020204" pitchFamily="34" charset="0"/>
              </a:rPr>
              <a:t>Clerk of Court &amp; Comptroller, Okaloosa County</a:t>
            </a:r>
          </a:p>
          <a:p>
            <a:pPr>
              <a:spcBef>
                <a:spcPts val="0"/>
              </a:spcBef>
            </a:pPr>
            <a:r>
              <a:rPr lang="en-US" sz="2500" dirty="0">
                <a:solidFill>
                  <a:srgbClr val="002D73"/>
                </a:solidFill>
                <a:latin typeface="Franklin Gothic Book" panose="020B0503020102020204" pitchFamily="34" charset="0"/>
              </a:rPr>
              <a:t>CCOC Executive Council Chair</a:t>
            </a:r>
          </a:p>
          <a:p>
            <a:pPr>
              <a:spcBef>
                <a:spcPts val="0"/>
              </a:spcBef>
            </a:pPr>
            <a:endParaRPr lang="en-US" sz="2500" dirty="0">
              <a:solidFill>
                <a:srgbClr val="002D73"/>
              </a:solidFill>
              <a:latin typeface="Franklin Gothic Book" panose="020B0503020102020204" pitchFamily="34" charset="0"/>
            </a:endParaRPr>
          </a:p>
          <a:p>
            <a:pPr>
              <a:spcBef>
                <a:spcPts val="0"/>
              </a:spcBef>
            </a:pPr>
            <a:r>
              <a:rPr lang="en-US" sz="2500" dirty="0">
                <a:solidFill>
                  <a:srgbClr val="002D73"/>
                </a:solidFill>
                <a:latin typeface="Franklin Gothic Book" panose="020B0503020102020204" pitchFamily="34" charset="0"/>
              </a:rPr>
              <a:t>Marleni Bruner</a:t>
            </a:r>
          </a:p>
          <a:p>
            <a:pPr>
              <a:spcBef>
                <a:spcPts val="0"/>
              </a:spcBef>
            </a:pPr>
            <a:r>
              <a:rPr lang="en-US" sz="2500" dirty="0">
                <a:solidFill>
                  <a:srgbClr val="002D73"/>
                </a:solidFill>
                <a:latin typeface="Franklin Gothic Book" panose="020B0503020102020204" pitchFamily="34" charset="0"/>
              </a:rPr>
              <a:t>CCOC Senior Budget Manager</a:t>
            </a:r>
          </a:p>
          <a:p>
            <a:pPr>
              <a:spcBef>
                <a:spcPts val="0"/>
              </a:spcBef>
            </a:pPr>
            <a:endParaRPr lang="en-US" sz="2500" dirty="0">
              <a:solidFill>
                <a:srgbClr val="002D73"/>
              </a:solidFill>
              <a:latin typeface="Franklin Gothic Book" panose="020B0503020102020204" pitchFamily="34" charset="0"/>
            </a:endParaRPr>
          </a:p>
          <a:p>
            <a:pPr>
              <a:spcBef>
                <a:spcPts val="0"/>
              </a:spcBef>
            </a:pPr>
            <a:r>
              <a:rPr lang="en-US" sz="2500" dirty="0">
                <a:solidFill>
                  <a:srgbClr val="002D73"/>
                </a:solidFill>
                <a:latin typeface="Franklin Gothic Book" panose="020B0503020102020204" pitchFamily="34" charset="0"/>
              </a:rPr>
              <a:t>Doug Isabelle</a:t>
            </a:r>
          </a:p>
          <a:p>
            <a:pPr>
              <a:spcBef>
                <a:spcPts val="0"/>
              </a:spcBef>
            </a:pPr>
            <a:r>
              <a:rPr lang="en-US" sz="2500" dirty="0">
                <a:solidFill>
                  <a:srgbClr val="002D73"/>
                </a:solidFill>
                <a:latin typeface="Franklin Gothic Book" panose="020B0503020102020204" pitchFamily="34" charset="0"/>
              </a:rPr>
              <a:t>CCOC Deputy Executive Director</a:t>
            </a:r>
          </a:p>
        </p:txBody>
      </p:sp>
    </p:spTree>
    <p:extLst>
      <p:ext uri="{BB962C8B-B14F-4D97-AF65-F5344CB8AC3E}">
        <p14:creationId xmlns:p14="http://schemas.microsoft.com/office/powerpoint/2010/main" val="1866991394"/>
      </p:ext>
    </p:extLst>
  </p:cSld>
  <p:clrMapOvr>
    <a:masterClrMapping/>
  </p:clrMapOvr>
  <p:transition>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101E5-A606-4D5B-957C-49137C92939E}"/>
              </a:ext>
            </a:extLst>
          </p:cNvPr>
          <p:cNvSpPr>
            <a:spLocks noGrp="1"/>
          </p:cNvSpPr>
          <p:nvPr>
            <p:ph type="title"/>
          </p:nvPr>
        </p:nvSpPr>
        <p:spPr/>
        <p:txBody>
          <a:bodyPr/>
          <a:lstStyle/>
          <a:p>
            <a:r>
              <a:rPr lang="en-US" dirty="0">
                <a:latin typeface="Franklin Gothic Book" panose="020B0503020102020204" pitchFamily="34" charset="0"/>
              </a:rPr>
              <a:t>REVISED EC FORM</a:t>
            </a:r>
          </a:p>
        </p:txBody>
      </p:sp>
      <p:sp>
        <p:nvSpPr>
          <p:cNvPr id="5" name="Text Placeholder 4">
            <a:extLst>
              <a:ext uri="{FF2B5EF4-FFF2-40B4-BE49-F238E27FC236}">
                <a16:creationId xmlns:a16="http://schemas.microsoft.com/office/drawing/2014/main" id="{D009256D-4E2D-4C02-8F1B-BF38DBC4EC4A}"/>
              </a:ext>
            </a:extLst>
          </p:cNvPr>
          <p:cNvSpPr>
            <a:spLocks noGrp="1"/>
          </p:cNvSpPr>
          <p:nvPr>
            <p:ph type="body" idx="1"/>
          </p:nvPr>
        </p:nvSpPr>
        <p:spPr/>
        <p:txBody>
          <a:bodyPr/>
          <a:lstStyle/>
          <a:p>
            <a:pPr marL="342900" indent="-342900">
              <a:spcBef>
                <a:spcPts val="0"/>
              </a:spcBef>
              <a:buFont typeface="Arial" panose="020B0604020202020204" pitchFamily="34" charset="0"/>
              <a:buChar char="•"/>
            </a:pPr>
            <a:r>
              <a:rPr lang="en-US" dirty="0">
                <a:solidFill>
                  <a:srgbClr val="002D73"/>
                </a:solidFill>
              </a:rPr>
              <a:t>During budget development process the proration of the $5.8 M from Unspent Budgeted Funds (</a:t>
            </a:r>
            <a:r>
              <a:rPr lang="en-US" dirty="0" err="1">
                <a:solidFill>
                  <a:srgbClr val="002D73"/>
                </a:solidFill>
              </a:rPr>
              <a:t>UBF</a:t>
            </a:r>
            <a:r>
              <a:rPr lang="en-US" dirty="0">
                <a:solidFill>
                  <a:srgbClr val="002D73"/>
                </a:solidFill>
              </a:rPr>
              <a:t>) and the $10 M from Cumulative Excess (CE) were used in addition to the CCOC and jury budget authority.</a:t>
            </a:r>
          </a:p>
          <a:p>
            <a:pPr marL="342900" indent="-342900">
              <a:spcBef>
                <a:spcPts val="0"/>
              </a:spcBef>
              <a:buFont typeface="Arial" panose="020B0604020202020204" pitchFamily="34" charset="0"/>
              <a:buChar char="•"/>
            </a:pPr>
            <a:endParaRPr lang="en-US" dirty="0">
              <a:solidFill>
                <a:srgbClr val="002D73"/>
              </a:solidFill>
            </a:endParaRPr>
          </a:p>
          <a:p>
            <a:pPr marL="342900" indent="-342900">
              <a:spcBef>
                <a:spcPts val="0"/>
              </a:spcBef>
              <a:buFont typeface="Arial" panose="020B0604020202020204" pitchFamily="34" charset="0"/>
              <a:buChar char="•"/>
            </a:pPr>
            <a:r>
              <a:rPr lang="en-US" dirty="0">
                <a:solidFill>
                  <a:srgbClr val="002D73"/>
                </a:solidFill>
              </a:rPr>
              <a:t>CCOC budget authority is supported by the fines, fees, service charges, court costs, etc. from regular collections.</a:t>
            </a:r>
          </a:p>
          <a:p>
            <a:pPr marL="342900" indent="-342900">
              <a:spcBef>
                <a:spcPts val="0"/>
              </a:spcBef>
              <a:buFont typeface="Arial" panose="020B0604020202020204" pitchFamily="34" charset="0"/>
              <a:buChar char="•"/>
            </a:pPr>
            <a:endParaRPr lang="en-US" dirty="0">
              <a:solidFill>
                <a:srgbClr val="002D73"/>
              </a:solidFill>
            </a:endParaRPr>
          </a:p>
          <a:p>
            <a:pPr marL="342900" indent="-342900">
              <a:spcBef>
                <a:spcPts val="0"/>
              </a:spcBef>
              <a:buFont typeface="Arial" panose="020B0604020202020204" pitchFamily="34" charset="0"/>
              <a:buChar char="•"/>
            </a:pPr>
            <a:r>
              <a:rPr lang="en-US" dirty="0">
                <a:solidFill>
                  <a:srgbClr val="002D73"/>
                </a:solidFill>
              </a:rPr>
              <a:t>Jury budget authority is supported by General Revenue disbursed from JAC.</a:t>
            </a:r>
          </a:p>
        </p:txBody>
      </p:sp>
    </p:spTree>
    <p:extLst>
      <p:ext uri="{BB962C8B-B14F-4D97-AF65-F5344CB8AC3E}">
        <p14:creationId xmlns:p14="http://schemas.microsoft.com/office/powerpoint/2010/main" val="92316303"/>
      </p:ext>
    </p:extLst>
  </p:cSld>
  <p:clrMapOvr>
    <a:masterClrMapping/>
  </p:clrMapOvr>
  <p:transition>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101E5-A606-4D5B-957C-49137C92939E}"/>
              </a:ext>
            </a:extLst>
          </p:cNvPr>
          <p:cNvSpPr>
            <a:spLocks noGrp="1"/>
          </p:cNvSpPr>
          <p:nvPr>
            <p:ph type="title"/>
          </p:nvPr>
        </p:nvSpPr>
        <p:spPr/>
        <p:txBody>
          <a:bodyPr/>
          <a:lstStyle/>
          <a:p>
            <a:r>
              <a:rPr lang="en-US" dirty="0">
                <a:latin typeface="Franklin Gothic Book" panose="020B0503020102020204" pitchFamily="34" charset="0"/>
              </a:rPr>
              <a:t>REVISED EC FORM</a:t>
            </a:r>
          </a:p>
        </p:txBody>
      </p:sp>
      <p:sp>
        <p:nvSpPr>
          <p:cNvPr id="5" name="Text Placeholder 4">
            <a:extLst>
              <a:ext uri="{FF2B5EF4-FFF2-40B4-BE49-F238E27FC236}">
                <a16:creationId xmlns:a16="http://schemas.microsoft.com/office/drawing/2014/main" id="{D009256D-4E2D-4C02-8F1B-BF38DBC4EC4A}"/>
              </a:ext>
            </a:extLst>
          </p:cNvPr>
          <p:cNvSpPr>
            <a:spLocks noGrp="1"/>
          </p:cNvSpPr>
          <p:nvPr>
            <p:ph type="body" idx="1"/>
          </p:nvPr>
        </p:nvSpPr>
        <p:spPr/>
        <p:txBody>
          <a:bodyPr/>
          <a:lstStyle/>
          <a:p>
            <a:pPr marL="342900" indent="-342900">
              <a:spcBef>
                <a:spcPts val="0"/>
              </a:spcBef>
              <a:spcAft>
                <a:spcPts val="600"/>
              </a:spcAft>
              <a:buFont typeface="Arial" panose="020B0604020202020204" pitchFamily="34" charset="0"/>
              <a:buChar char="•"/>
            </a:pPr>
            <a:r>
              <a:rPr lang="en-US" sz="2500" dirty="0">
                <a:solidFill>
                  <a:srgbClr val="002D73"/>
                </a:solidFill>
                <a:latin typeface="Franklin Gothic Book" panose="020B0503020102020204" pitchFamily="34" charset="0"/>
              </a:rPr>
              <a:t>The money from </a:t>
            </a:r>
            <a:r>
              <a:rPr lang="en-US" dirty="0">
                <a:solidFill>
                  <a:srgbClr val="002D73"/>
                </a:solidFill>
              </a:rPr>
              <a:t>CFY 2018-19 Additional Revenues, </a:t>
            </a:r>
            <a:r>
              <a:rPr lang="en-US" dirty="0" err="1">
                <a:solidFill>
                  <a:srgbClr val="002D73"/>
                </a:solidFill>
              </a:rPr>
              <a:t>UBF</a:t>
            </a:r>
            <a:r>
              <a:rPr lang="en-US" dirty="0">
                <a:solidFill>
                  <a:srgbClr val="002D73"/>
                </a:solidFill>
              </a:rPr>
              <a:t> and CE, were sitting in the Clerks of Court Trust Fund at Department of Revenue (DOR).</a:t>
            </a:r>
          </a:p>
          <a:p>
            <a:pPr marL="342900" indent="-342900">
              <a:spcBef>
                <a:spcPts val="0"/>
              </a:spcBef>
              <a:spcAft>
                <a:spcPts val="600"/>
              </a:spcAft>
              <a:buFont typeface="Arial" panose="020B0604020202020204" pitchFamily="34" charset="0"/>
              <a:buChar char="•"/>
            </a:pPr>
            <a:r>
              <a:rPr lang="en-US" dirty="0">
                <a:solidFill>
                  <a:srgbClr val="002D73"/>
                </a:solidFill>
              </a:rPr>
              <a:t>In order for counties to support their budgets they would need those funds locally.</a:t>
            </a:r>
          </a:p>
          <a:p>
            <a:pPr marL="342900" indent="-342900">
              <a:spcBef>
                <a:spcPts val="0"/>
              </a:spcBef>
              <a:spcAft>
                <a:spcPts val="600"/>
              </a:spcAft>
              <a:buFont typeface="Arial" panose="020B0604020202020204" pitchFamily="34" charset="0"/>
              <a:buChar char="•"/>
            </a:pPr>
            <a:r>
              <a:rPr lang="en-US" dirty="0">
                <a:solidFill>
                  <a:srgbClr val="002D73"/>
                </a:solidFill>
              </a:rPr>
              <a:t>The settle-up process was used to send those funds to the counties.</a:t>
            </a:r>
          </a:p>
          <a:p>
            <a:pPr marL="342900" indent="-342900">
              <a:spcBef>
                <a:spcPts val="0"/>
              </a:spcBef>
              <a:spcAft>
                <a:spcPts val="600"/>
              </a:spcAft>
              <a:buFont typeface="Arial" panose="020B0604020202020204" pitchFamily="34" charset="0"/>
              <a:buChar char="•"/>
            </a:pPr>
            <a:r>
              <a:rPr lang="en-US" dirty="0">
                <a:solidFill>
                  <a:srgbClr val="002D73"/>
                </a:solidFill>
              </a:rPr>
              <a:t>However, the CCOC did not have the budget authority with DOR to make the settle-up transfer and the CFY 2018-19 Additional Revenue transfer as two separate transmittals</a:t>
            </a:r>
          </a:p>
        </p:txBody>
      </p:sp>
    </p:spTree>
    <p:extLst>
      <p:ext uri="{BB962C8B-B14F-4D97-AF65-F5344CB8AC3E}">
        <p14:creationId xmlns:p14="http://schemas.microsoft.com/office/powerpoint/2010/main" val="1743434685"/>
      </p:ext>
    </p:extLst>
  </p:cSld>
  <p:clrMapOvr>
    <a:masterClrMapping/>
  </p:clrMapOvr>
  <p:transition>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101E5-A606-4D5B-957C-49137C92939E}"/>
              </a:ext>
            </a:extLst>
          </p:cNvPr>
          <p:cNvSpPr>
            <a:spLocks noGrp="1"/>
          </p:cNvSpPr>
          <p:nvPr>
            <p:ph type="title"/>
          </p:nvPr>
        </p:nvSpPr>
        <p:spPr/>
        <p:txBody>
          <a:bodyPr/>
          <a:lstStyle/>
          <a:p>
            <a:r>
              <a:rPr lang="en-US" dirty="0">
                <a:latin typeface="Franklin Gothic Book" panose="020B0503020102020204" pitchFamily="34" charset="0"/>
              </a:rPr>
              <a:t>REVISED EC FORM</a:t>
            </a:r>
          </a:p>
        </p:txBody>
      </p:sp>
      <p:sp>
        <p:nvSpPr>
          <p:cNvPr id="5" name="Text Placeholder 4">
            <a:extLst>
              <a:ext uri="{FF2B5EF4-FFF2-40B4-BE49-F238E27FC236}">
                <a16:creationId xmlns:a16="http://schemas.microsoft.com/office/drawing/2014/main" id="{D009256D-4E2D-4C02-8F1B-BF38DBC4EC4A}"/>
              </a:ext>
            </a:extLst>
          </p:cNvPr>
          <p:cNvSpPr>
            <a:spLocks noGrp="1"/>
          </p:cNvSpPr>
          <p:nvPr>
            <p:ph type="body" idx="1"/>
          </p:nvPr>
        </p:nvSpPr>
        <p:spPr/>
        <p:txBody>
          <a:bodyPr/>
          <a:lstStyle/>
          <a:p>
            <a:pPr marL="342900" indent="-342900">
              <a:spcBef>
                <a:spcPts val="0"/>
              </a:spcBef>
              <a:spcAft>
                <a:spcPts val="600"/>
              </a:spcAft>
              <a:buFont typeface="Arial" panose="020B0604020202020204" pitchFamily="34" charset="0"/>
              <a:buChar char="•"/>
            </a:pPr>
            <a:r>
              <a:rPr lang="en-US" sz="2500" dirty="0">
                <a:solidFill>
                  <a:srgbClr val="002D73"/>
                </a:solidFill>
                <a:latin typeface="Franklin Gothic Book" panose="020B0503020102020204" pitchFamily="34" charset="0"/>
              </a:rPr>
              <a:t>The amounts from settle-up and CFY 2018-19 additional revenues were netted against each other and a email communication was sent statewide on January 15.</a:t>
            </a:r>
          </a:p>
          <a:p>
            <a:pPr marL="342900" indent="-342900">
              <a:spcBef>
                <a:spcPts val="0"/>
              </a:spcBef>
              <a:spcAft>
                <a:spcPts val="600"/>
              </a:spcAft>
              <a:buFont typeface="Arial" panose="020B0604020202020204" pitchFamily="34" charset="0"/>
              <a:buChar char="•"/>
            </a:pPr>
            <a:endParaRPr lang="en-US" sz="2500" dirty="0">
              <a:solidFill>
                <a:srgbClr val="002D73"/>
              </a:solidFill>
              <a:latin typeface="Franklin Gothic Book" panose="020B0503020102020204" pitchFamily="34" charset="0"/>
            </a:endParaRPr>
          </a:p>
          <a:p>
            <a:pPr marL="342900" indent="-342900">
              <a:spcBef>
                <a:spcPts val="0"/>
              </a:spcBef>
              <a:spcAft>
                <a:spcPts val="600"/>
              </a:spcAft>
              <a:buFont typeface="Arial" panose="020B0604020202020204" pitchFamily="34" charset="0"/>
              <a:buChar char="•"/>
            </a:pPr>
            <a:r>
              <a:rPr lang="en-US" dirty="0">
                <a:solidFill>
                  <a:srgbClr val="002D73"/>
                </a:solidFill>
              </a:rPr>
              <a:t>The amounts from Column E, Distribution Total, is the amounts that needs to be entered on Line 136 of the revised EC form. </a:t>
            </a:r>
          </a:p>
          <a:p>
            <a:pPr marL="342900" indent="-342900">
              <a:spcBef>
                <a:spcPts val="0"/>
              </a:spcBef>
              <a:spcAft>
                <a:spcPts val="600"/>
              </a:spcAft>
              <a:buFont typeface="Arial" panose="020B0604020202020204" pitchFamily="34" charset="0"/>
              <a:buChar char="•"/>
            </a:pPr>
            <a:endParaRPr lang="en-US" dirty="0">
              <a:solidFill>
                <a:srgbClr val="002D73"/>
              </a:solidFill>
            </a:endParaRPr>
          </a:p>
          <a:p>
            <a:pPr marL="342900" indent="-342900">
              <a:spcBef>
                <a:spcPts val="0"/>
              </a:spcBef>
              <a:spcAft>
                <a:spcPts val="600"/>
              </a:spcAft>
              <a:buFont typeface="Arial" panose="020B0604020202020204" pitchFamily="34" charset="0"/>
              <a:buChar char="•"/>
            </a:pPr>
            <a:r>
              <a:rPr lang="en-US" dirty="0">
                <a:solidFill>
                  <a:srgbClr val="002D73"/>
                </a:solidFill>
              </a:rPr>
              <a:t>E-mail communication was sent on February 10.</a:t>
            </a:r>
          </a:p>
        </p:txBody>
      </p:sp>
    </p:spTree>
    <p:extLst>
      <p:ext uri="{BB962C8B-B14F-4D97-AF65-F5344CB8AC3E}">
        <p14:creationId xmlns:p14="http://schemas.microsoft.com/office/powerpoint/2010/main" val="898850199"/>
      </p:ext>
    </p:extLst>
  </p:cSld>
  <p:clrMapOvr>
    <a:masterClrMapping/>
  </p:clrMapOvr>
  <p:transition>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101E5-A606-4D5B-957C-49137C92939E}"/>
              </a:ext>
            </a:extLst>
          </p:cNvPr>
          <p:cNvSpPr>
            <a:spLocks noGrp="1"/>
          </p:cNvSpPr>
          <p:nvPr>
            <p:ph type="title"/>
          </p:nvPr>
        </p:nvSpPr>
        <p:spPr/>
        <p:txBody>
          <a:bodyPr/>
          <a:lstStyle/>
          <a:p>
            <a:r>
              <a:rPr lang="en-US" dirty="0">
                <a:latin typeface="Franklin Gothic Book" panose="020B0503020102020204" pitchFamily="34" charset="0"/>
              </a:rPr>
              <a:t>REVISED EC FORM</a:t>
            </a:r>
          </a:p>
        </p:txBody>
      </p:sp>
      <p:sp>
        <p:nvSpPr>
          <p:cNvPr id="5" name="Text Placeholder 4">
            <a:extLst>
              <a:ext uri="{FF2B5EF4-FFF2-40B4-BE49-F238E27FC236}">
                <a16:creationId xmlns:a16="http://schemas.microsoft.com/office/drawing/2014/main" id="{D009256D-4E2D-4C02-8F1B-BF38DBC4EC4A}"/>
              </a:ext>
            </a:extLst>
          </p:cNvPr>
          <p:cNvSpPr>
            <a:spLocks noGrp="1"/>
          </p:cNvSpPr>
          <p:nvPr>
            <p:ph type="body" idx="1"/>
          </p:nvPr>
        </p:nvSpPr>
        <p:spPr/>
        <p:txBody>
          <a:bodyPr/>
          <a:lstStyle/>
          <a:p>
            <a:pPr marL="342900" indent="-342900">
              <a:spcBef>
                <a:spcPts val="0"/>
              </a:spcBef>
              <a:buFont typeface="Arial" panose="020B0604020202020204" pitchFamily="34" charset="0"/>
              <a:buChar char="•"/>
            </a:pPr>
            <a:r>
              <a:rPr lang="en-US" dirty="0">
                <a:solidFill>
                  <a:srgbClr val="002D73"/>
                </a:solidFill>
              </a:rPr>
              <a:t>CFY 2018-19 Additional Revenues will would not be included in the 1/12</a:t>
            </a:r>
            <a:r>
              <a:rPr lang="en-US" baseline="30000" dirty="0">
                <a:solidFill>
                  <a:srgbClr val="002D73"/>
                </a:solidFill>
              </a:rPr>
              <a:t>th</a:t>
            </a:r>
            <a:r>
              <a:rPr lang="en-US" dirty="0">
                <a:solidFill>
                  <a:srgbClr val="002D73"/>
                </a:solidFill>
              </a:rPr>
              <a:t> calculation.</a:t>
            </a:r>
          </a:p>
          <a:p>
            <a:pPr marL="342900" indent="-342900">
              <a:spcBef>
                <a:spcPts val="0"/>
              </a:spcBef>
              <a:buFont typeface="Arial" panose="020B0604020202020204" pitchFamily="34" charset="0"/>
              <a:buChar char="•"/>
            </a:pPr>
            <a:endParaRPr lang="en-US" dirty="0">
              <a:solidFill>
                <a:srgbClr val="002D73"/>
              </a:solidFill>
            </a:endParaRPr>
          </a:p>
          <a:p>
            <a:pPr marL="342900" indent="-342900">
              <a:spcBef>
                <a:spcPts val="0"/>
              </a:spcBef>
              <a:buFont typeface="Arial" panose="020B0604020202020204" pitchFamily="34" charset="0"/>
              <a:buChar char="•"/>
            </a:pPr>
            <a:r>
              <a:rPr lang="en-US" dirty="0">
                <a:solidFill>
                  <a:srgbClr val="002D73"/>
                </a:solidFill>
              </a:rPr>
              <a:t>Amount received may be off by $1 from amount listed on Line 136 due to Excel rounding but will be taken care of in CFY 2019-20 Settle-up.</a:t>
            </a:r>
          </a:p>
          <a:p>
            <a:pPr marL="342900" indent="-342900">
              <a:spcBef>
                <a:spcPts val="0"/>
              </a:spcBef>
              <a:buFont typeface="Arial" panose="020B0604020202020204" pitchFamily="34" charset="0"/>
              <a:buChar char="•"/>
            </a:pPr>
            <a:endParaRPr lang="en-US" dirty="0">
              <a:solidFill>
                <a:srgbClr val="002D73"/>
              </a:solidFill>
            </a:endParaRPr>
          </a:p>
          <a:p>
            <a:pPr marL="342900" indent="-342900">
              <a:spcBef>
                <a:spcPts val="0"/>
              </a:spcBef>
              <a:buFont typeface="Arial" panose="020B0604020202020204" pitchFamily="34" charset="0"/>
              <a:buChar char="•"/>
            </a:pPr>
            <a:r>
              <a:rPr lang="en-US" dirty="0">
                <a:solidFill>
                  <a:srgbClr val="002D73"/>
                </a:solidFill>
              </a:rPr>
              <a:t>Your approved Budget Authority is not affected by this distribution of cash.</a:t>
            </a:r>
          </a:p>
        </p:txBody>
      </p:sp>
    </p:spTree>
    <p:extLst>
      <p:ext uri="{BB962C8B-B14F-4D97-AF65-F5344CB8AC3E}">
        <p14:creationId xmlns:p14="http://schemas.microsoft.com/office/powerpoint/2010/main" val="2650211721"/>
      </p:ext>
    </p:extLst>
  </p:cSld>
  <p:clrMapOvr>
    <a:masterClrMapping/>
  </p:clrMapOvr>
  <p:transition>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101E5-A606-4D5B-957C-49137C92939E}"/>
              </a:ext>
            </a:extLst>
          </p:cNvPr>
          <p:cNvSpPr>
            <a:spLocks noGrp="1"/>
          </p:cNvSpPr>
          <p:nvPr>
            <p:ph type="title"/>
          </p:nvPr>
        </p:nvSpPr>
        <p:spPr/>
        <p:txBody>
          <a:bodyPr/>
          <a:lstStyle/>
          <a:p>
            <a:r>
              <a:rPr lang="en-US" dirty="0">
                <a:latin typeface="Franklin Gothic Book" panose="020B0503020102020204" pitchFamily="34" charset="0"/>
              </a:rPr>
              <a:t>CFY 2019-20 OPERATIONAL BUDGET</a:t>
            </a:r>
          </a:p>
        </p:txBody>
      </p:sp>
      <p:sp>
        <p:nvSpPr>
          <p:cNvPr id="5" name="Text Placeholder 4">
            <a:extLst>
              <a:ext uri="{FF2B5EF4-FFF2-40B4-BE49-F238E27FC236}">
                <a16:creationId xmlns:a16="http://schemas.microsoft.com/office/drawing/2014/main" id="{D009256D-4E2D-4C02-8F1B-BF38DBC4EC4A}"/>
              </a:ext>
            </a:extLst>
          </p:cNvPr>
          <p:cNvSpPr>
            <a:spLocks noGrp="1"/>
          </p:cNvSpPr>
          <p:nvPr>
            <p:ph type="body" idx="1"/>
          </p:nvPr>
        </p:nvSpPr>
        <p:spPr/>
        <p:txBody>
          <a:bodyPr/>
          <a:lstStyle/>
          <a:p>
            <a:pPr marL="342900" indent="-342900">
              <a:spcBef>
                <a:spcPts val="0"/>
              </a:spcBef>
              <a:buFont typeface="Arial" panose="020B0604020202020204" pitchFamily="34" charset="0"/>
              <a:buChar char="•"/>
            </a:pPr>
            <a:r>
              <a:rPr lang="en-US" sz="2500" dirty="0">
                <a:solidFill>
                  <a:srgbClr val="002D73"/>
                </a:solidFill>
                <a:latin typeface="Franklin Gothic Book" panose="020B0503020102020204" pitchFamily="34" charset="0"/>
              </a:rPr>
              <a:t>CFY 2019-20 Operational Budget Technical Review</a:t>
            </a:r>
          </a:p>
          <a:p>
            <a:pPr marL="655428" lvl="1" indent="-342900">
              <a:spcBef>
                <a:spcPts val="0"/>
              </a:spcBef>
              <a:buFont typeface="Arial" panose="020B0604020202020204" pitchFamily="34" charset="0"/>
              <a:buChar char="•"/>
            </a:pPr>
            <a:r>
              <a:rPr lang="en-US" sz="2500" dirty="0">
                <a:solidFill>
                  <a:srgbClr val="002D73"/>
                </a:solidFill>
                <a:latin typeface="Franklin Gothic Book" panose="020B0503020102020204" pitchFamily="34" charset="0"/>
              </a:rPr>
              <a:t>Round 1 review complete</a:t>
            </a:r>
          </a:p>
          <a:p>
            <a:pPr marL="655428" lvl="1" indent="-342900">
              <a:spcBef>
                <a:spcPts val="0"/>
              </a:spcBef>
              <a:buFont typeface="Arial" panose="020B0604020202020204" pitchFamily="34" charset="0"/>
              <a:buChar char="•"/>
            </a:pPr>
            <a:r>
              <a:rPr lang="en-US" sz="2500" dirty="0">
                <a:solidFill>
                  <a:srgbClr val="002D73"/>
                </a:solidFill>
                <a:latin typeface="Franklin Gothic Book" panose="020B0503020102020204" pitchFamily="34" charset="0"/>
              </a:rPr>
              <a:t>About halfway through Round 2 review</a:t>
            </a:r>
          </a:p>
          <a:p>
            <a:pPr marL="655428" lvl="1" indent="-342900">
              <a:spcBef>
                <a:spcPts val="0"/>
              </a:spcBef>
              <a:buFont typeface="Arial" panose="020B0604020202020204" pitchFamily="34" charset="0"/>
              <a:buChar char="•"/>
            </a:pPr>
            <a:r>
              <a:rPr lang="en-US" sz="2500" dirty="0">
                <a:solidFill>
                  <a:srgbClr val="002D73"/>
                </a:solidFill>
                <a:latin typeface="Franklin Gothic Book" panose="020B0503020102020204" pitchFamily="34" charset="0"/>
              </a:rPr>
              <a:t>Communication has been sent to those with completed Round 2 review</a:t>
            </a:r>
          </a:p>
          <a:p>
            <a:pPr marL="655428" lvl="1" indent="-342900">
              <a:spcBef>
                <a:spcPts val="0"/>
              </a:spcBef>
              <a:buFont typeface="Arial" panose="020B0604020202020204" pitchFamily="34" charset="0"/>
              <a:buChar char="•"/>
            </a:pPr>
            <a:r>
              <a:rPr lang="en-US" sz="2500" dirty="0">
                <a:solidFill>
                  <a:srgbClr val="002D73"/>
                </a:solidFill>
                <a:latin typeface="Franklin Gothic Book" panose="020B0503020102020204" pitchFamily="34" charset="0"/>
              </a:rPr>
              <a:t>Should be finished in the next two weeks</a:t>
            </a:r>
          </a:p>
          <a:p>
            <a:pPr marL="655428" lvl="1" indent="-342900">
              <a:spcBef>
                <a:spcPts val="0"/>
              </a:spcBef>
              <a:buFont typeface="Arial" panose="020B0604020202020204" pitchFamily="34" charset="0"/>
              <a:buChar char="•"/>
            </a:pPr>
            <a:r>
              <a:rPr lang="en-US" dirty="0">
                <a:solidFill>
                  <a:srgbClr val="002D73"/>
                </a:solidFill>
              </a:rPr>
              <a:t>More information will be presented at the March Budget Committee Meeting (details will be included in meeting packet).</a:t>
            </a:r>
            <a:endParaRPr lang="en-US" sz="2500" dirty="0">
              <a:solidFill>
                <a:srgbClr val="002D73"/>
              </a:solidFill>
              <a:latin typeface="Franklin Gothic Book" panose="020B0503020102020204" pitchFamily="34" charset="0"/>
            </a:endParaRPr>
          </a:p>
        </p:txBody>
      </p:sp>
    </p:spTree>
    <p:extLst>
      <p:ext uri="{BB962C8B-B14F-4D97-AF65-F5344CB8AC3E}">
        <p14:creationId xmlns:p14="http://schemas.microsoft.com/office/powerpoint/2010/main" val="2683773962"/>
      </p:ext>
    </p:extLst>
  </p:cSld>
  <p:clrMapOvr>
    <a:masterClrMapping/>
  </p:clrMapOvr>
  <p:transition>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101E5-A606-4D5B-957C-49137C92939E}"/>
              </a:ext>
            </a:extLst>
          </p:cNvPr>
          <p:cNvSpPr>
            <a:spLocks noGrp="1"/>
          </p:cNvSpPr>
          <p:nvPr>
            <p:ph type="title"/>
          </p:nvPr>
        </p:nvSpPr>
        <p:spPr/>
        <p:txBody>
          <a:bodyPr/>
          <a:lstStyle/>
          <a:p>
            <a:r>
              <a:rPr lang="en-US" dirty="0"/>
              <a:t>CFY 2019-20 OPERATIONAL BUDGET</a:t>
            </a:r>
            <a:endParaRPr lang="en-US" dirty="0">
              <a:latin typeface="Franklin Gothic Book" panose="020B0503020102020204" pitchFamily="34" charset="0"/>
            </a:endParaRPr>
          </a:p>
        </p:txBody>
      </p:sp>
      <p:sp>
        <p:nvSpPr>
          <p:cNvPr id="5" name="Text Placeholder 4">
            <a:extLst>
              <a:ext uri="{FF2B5EF4-FFF2-40B4-BE49-F238E27FC236}">
                <a16:creationId xmlns:a16="http://schemas.microsoft.com/office/drawing/2014/main" id="{D009256D-4E2D-4C02-8F1B-BF38DBC4EC4A}"/>
              </a:ext>
            </a:extLst>
          </p:cNvPr>
          <p:cNvSpPr>
            <a:spLocks noGrp="1"/>
          </p:cNvSpPr>
          <p:nvPr>
            <p:ph type="body" idx="1"/>
          </p:nvPr>
        </p:nvSpPr>
        <p:spPr/>
        <p:txBody>
          <a:bodyPr/>
          <a:lstStyle/>
          <a:p>
            <a:pPr marL="342900" indent="-342900">
              <a:spcBef>
                <a:spcPts val="0"/>
              </a:spcBef>
              <a:buFont typeface="Arial" panose="020B0604020202020204" pitchFamily="34" charset="0"/>
              <a:buChar char="•"/>
            </a:pPr>
            <a:r>
              <a:rPr lang="en-US" sz="2500" dirty="0">
                <a:solidFill>
                  <a:srgbClr val="002D73"/>
                </a:solidFill>
                <a:latin typeface="Franklin Gothic Book" panose="020B0503020102020204" pitchFamily="34" charset="0"/>
              </a:rPr>
              <a:t>Total Gross FTE</a:t>
            </a:r>
            <a:r>
              <a:rPr lang="en-US" dirty="0">
                <a:solidFill>
                  <a:srgbClr val="002D73"/>
                </a:solidFill>
              </a:rPr>
              <a:t>							</a:t>
            </a:r>
            <a:r>
              <a:rPr lang="en-US" sz="2500" dirty="0">
                <a:solidFill>
                  <a:srgbClr val="002D73"/>
                </a:solidFill>
                <a:latin typeface="Franklin Gothic Book" panose="020B0503020102020204" pitchFamily="34" charset="0"/>
              </a:rPr>
              <a:t>7,077.22</a:t>
            </a:r>
          </a:p>
          <a:p>
            <a:pPr marL="655428" lvl="1" indent="-342900">
              <a:spcBef>
                <a:spcPts val="0"/>
              </a:spcBef>
              <a:buFont typeface="Arial" panose="020B0604020202020204" pitchFamily="34" charset="0"/>
              <a:buChar char="•"/>
            </a:pPr>
            <a:r>
              <a:rPr lang="en-US" dirty="0">
                <a:solidFill>
                  <a:srgbClr val="002D73"/>
                </a:solidFill>
              </a:rPr>
              <a:t>Title IV-D FTE							304.82</a:t>
            </a:r>
          </a:p>
          <a:p>
            <a:pPr marL="655428" lvl="1" indent="-342900">
              <a:spcBef>
                <a:spcPts val="0"/>
              </a:spcBef>
              <a:buFont typeface="Arial" panose="020B0604020202020204" pitchFamily="34" charset="0"/>
              <a:buChar char="•"/>
            </a:pPr>
            <a:r>
              <a:rPr lang="en-US" dirty="0">
                <a:solidFill>
                  <a:srgbClr val="002D73"/>
                </a:solidFill>
                <a:latin typeface="Franklin Gothic Book" panose="020B0503020102020204" pitchFamily="34" charset="0"/>
              </a:rPr>
              <a:t>Jury FTE								9</a:t>
            </a:r>
            <a:r>
              <a:rPr lang="en-US" dirty="0">
                <a:solidFill>
                  <a:srgbClr val="002D73"/>
                </a:solidFill>
              </a:rPr>
              <a:t>6.65</a:t>
            </a:r>
          </a:p>
          <a:p>
            <a:pPr marL="655428" lvl="1" indent="-342900">
              <a:spcBef>
                <a:spcPts val="0"/>
              </a:spcBef>
              <a:buFont typeface="Arial" panose="020B0604020202020204" pitchFamily="34" charset="0"/>
              <a:buChar char="•"/>
            </a:pPr>
            <a:r>
              <a:rPr lang="en-US" dirty="0">
                <a:solidFill>
                  <a:srgbClr val="002D73"/>
                </a:solidFill>
                <a:latin typeface="Franklin Gothic Book" panose="020B0503020102020204" pitchFamily="34" charset="0"/>
              </a:rPr>
              <a:t>Non-CCOC Funded					30.40</a:t>
            </a:r>
          </a:p>
          <a:p>
            <a:pPr marL="655428" lvl="1" indent="-342900">
              <a:spcBef>
                <a:spcPts val="0"/>
              </a:spcBef>
              <a:buFont typeface="Arial" panose="020B0604020202020204" pitchFamily="34" charset="0"/>
              <a:buChar char="•"/>
            </a:pPr>
            <a:r>
              <a:rPr lang="en-US" dirty="0">
                <a:solidFill>
                  <a:srgbClr val="002D73"/>
                </a:solidFill>
                <a:latin typeface="Franklin Gothic Book" panose="020B0503020102020204" pitchFamily="34" charset="0"/>
              </a:rPr>
              <a:t>CCOC Funded IT						7.63</a:t>
            </a:r>
          </a:p>
          <a:p>
            <a:pPr marL="655428" lvl="1" indent="-342900">
              <a:spcBef>
                <a:spcPts val="0"/>
              </a:spcBef>
              <a:buFont typeface="Arial" panose="020B0604020202020204" pitchFamily="34" charset="0"/>
              <a:buChar char="•"/>
            </a:pPr>
            <a:endParaRPr lang="en-US" dirty="0">
              <a:solidFill>
                <a:srgbClr val="002D73"/>
              </a:solidFill>
              <a:latin typeface="Franklin Gothic Book" panose="020B0503020102020204" pitchFamily="34" charset="0"/>
            </a:endParaRPr>
          </a:p>
          <a:p>
            <a:pPr marL="342900" indent="-342900">
              <a:spcBef>
                <a:spcPts val="0"/>
              </a:spcBef>
              <a:buFont typeface="Arial" panose="020B0604020202020204" pitchFamily="34" charset="0"/>
              <a:buChar char="•"/>
            </a:pPr>
            <a:r>
              <a:rPr lang="en-US" dirty="0">
                <a:solidFill>
                  <a:srgbClr val="002D73"/>
                </a:solidFill>
              </a:rPr>
              <a:t>Total Net FTE							6,652.98</a:t>
            </a:r>
            <a:endParaRPr lang="en-US" dirty="0">
              <a:solidFill>
                <a:srgbClr val="002D73"/>
              </a:solidFill>
              <a:latin typeface="Franklin Gothic Book" panose="020B0503020102020204" pitchFamily="34" charset="0"/>
            </a:endParaRPr>
          </a:p>
        </p:txBody>
      </p:sp>
    </p:spTree>
    <p:extLst>
      <p:ext uri="{BB962C8B-B14F-4D97-AF65-F5344CB8AC3E}">
        <p14:creationId xmlns:p14="http://schemas.microsoft.com/office/powerpoint/2010/main" val="2351782802"/>
      </p:ext>
    </p:extLst>
  </p:cSld>
  <p:clrMapOvr>
    <a:masterClrMapping/>
  </p:clrMapOvr>
  <p:transition>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101E5-A606-4D5B-957C-49137C92939E}"/>
              </a:ext>
            </a:extLst>
          </p:cNvPr>
          <p:cNvSpPr>
            <a:spLocks noGrp="1"/>
          </p:cNvSpPr>
          <p:nvPr>
            <p:ph type="title"/>
          </p:nvPr>
        </p:nvSpPr>
        <p:spPr/>
        <p:txBody>
          <a:bodyPr/>
          <a:lstStyle/>
          <a:p>
            <a:r>
              <a:rPr lang="en-US" dirty="0"/>
              <a:t>CFY 2019-20 OPERATIONAL BUDGET</a:t>
            </a:r>
            <a:endParaRPr lang="en-US" dirty="0">
              <a:latin typeface="Franklin Gothic Book" panose="020B0503020102020204" pitchFamily="34" charset="0"/>
            </a:endParaRPr>
          </a:p>
        </p:txBody>
      </p:sp>
      <p:sp>
        <p:nvSpPr>
          <p:cNvPr id="5" name="Text Placeholder 4">
            <a:extLst>
              <a:ext uri="{FF2B5EF4-FFF2-40B4-BE49-F238E27FC236}">
                <a16:creationId xmlns:a16="http://schemas.microsoft.com/office/drawing/2014/main" id="{D009256D-4E2D-4C02-8F1B-BF38DBC4EC4A}"/>
              </a:ext>
            </a:extLst>
          </p:cNvPr>
          <p:cNvSpPr>
            <a:spLocks noGrp="1"/>
          </p:cNvSpPr>
          <p:nvPr>
            <p:ph type="body" idx="1"/>
          </p:nvPr>
        </p:nvSpPr>
        <p:spPr/>
        <p:txBody>
          <a:bodyPr/>
          <a:lstStyle/>
          <a:p>
            <a:pPr marL="342900" indent="-342900">
              <a:spcBef>
                <a:spcPts val="0"/>
              </a:spcBef>
              <a:buFont typeface="Arial" panose="020B0604020202020204" pitchFamily="34" charset="0"/>
              <a:buChar char="•"/>
            </a:pPr>
            <a:r>
              <a:rPr lang="en-US" sz="2500" dirty="0">
                <a:solidFill>
                  <a:srgbClr val="002D73"/>
                </a:solidFill>
                <a:latin typeface="Franklin Gothic Book" panose="020B0503020102020204" pitchFamily="34" charset="0"/>
              </a:rPr>
              <a:t>Total Gross Expenditures				$479,092,333</a:t>
            </a:r>
          </a:p>
          <a:p>
            <a:pPr marL="655428" lvl="1" indent="-342900">
              <a:spcBef>
                <a:spcPts val="0"/>
              </a:spcBef>
              <a:buFont typeface="Arial" panose="020B0604020202020204" pitchFamily="34" charset="0"/>
              <a:buChar char="•"/>
            </a:pPr>
            <a:r>
              <a:rPr lang="en-US" dirty="0">
                <a:solidFill>
                  <a:srgbClr val="002D73"/>
                </a:solidFill>
              </a:rPr>
              <a:t>Title IV-D								$19,992,252</a:t>
            </a:r>
          </a:p>
          <a:p>
            <a:pPr marL="655428" lvl="1" indent="-342900">
              <a:spcBef>
                <a:spcPts val="0"/>
              </a:spcBef>
              <a:buFont typeface="Arial" panose="020B0604020202020204" pitchFamily="34" charset="0"/>
              <a:buChar char="•"/>
            </a:pPr>
            <a:r>
              <a:rPr lang="en-US" dirty="0">
                <a:solidFill>
                  <a:srgbClr val="002D73"/>
                </a:solidFill>
                <a:latin typeface="Franklin Gothic Book" panose="020B0503020102020204" pitchFamily="34" charset="0"/>
              </a:rPr>
              <a:t>Jury FTE								$12,670,477</a:t>
            </a:r>
            <a:endParaRPr lang="en-US" dirty="0">
              <a:solidFill>
                <a:srgbClr val="002D73"/>
              </a:solidFill>
            </a:endParaRPr>
          </a:p>
          <a:p>
            <a:pPr marL="655428" lvl="1" indent="-342900">
              <a:spcBef>
                <a:spcPts val="0"/>
              </a:spcBef>
              <a:buFont typeface="Arial" panose="020B0604020202020204" pitchFamily="34" charset="0"/>
              <a:buChar char="•"/>
            </a:pPr>
            <a:r>
              <a:rPr lang="en-US" dirty="0">
                <a:solidFill>
                  <a:srgbClr val="002D73"/>
                </a:solidFill>
                <a:latin typeface="Franklin Gothic Book" panose="020B0503020102020204" pitchFamily="34" charset="0"/>
              </a:rPr>
              <a:t>County Funded						$3,125,129</a:t>
            </a:r>
          </a:p>
          <a:p>
            <a:pPr marL="655428" lvl="1" indent="-342900">
              <a:spcBef>
                <a:spcPts val="0"/>
              </a:spcBef>
              <a:buFont typeface="Arial" panose="020B0604020202020204" pitchFamily="34" charset="0"/>
              <a:buChar char="•"/>
            </a:pPr>
            <a:r>
              <a:rPr lang="en-US" dirty="0">
                <a:solidFill>
                  <a:srgbClr val="002D73"/>
                </a:solidFill>
              </a:rPr>
              <a:t>Non-CCOC Funded					$643,004</a:t>
            </a:r>
          </a:p>
          <a:p>
            <a:pPr marL="655428" lvl="1" indent="-342900">
              <a:spcBef>
                <a:spcPts val="0"/>
              </a:spcBef>
              <a:buFont typeface="Arial" panose="020B0604020202020204" pitchFamily="34" charset="0"/>
              <a:buChar char="•"/>
            </a:pPr>
            <a:r>
              <a:rPr lang="en-US" dirty="0">
                <a:solidFill>
                  <a:srgbClr val="002D73"/>
                </a:solidFill>
                <a:latin typeface="Franklin Gothic Book" panose="020B0503020102020204" pitchFamily="34" charset="0"/>
              </a:rPr>
              <a:t>CCOC Funded IT						$3,164,483</a:t>
            </a:r>
          </a:p>
          <a:p>
            <a:pPr marL="655428" lvl="1" indent="-342900">
              <a:spcBef>
                <a:spcPts val="0"/>
              </a:spcBef>
              <a:buFont typeface="Arial" panose="020B0604020202020204" pitchFamily="34" charset="0"/>
              <a:buChar char="•"/>
            </a:pPr>
            <a:endParaRPr lang="en-US" dirty="0">
              <a:solidFill>
                <a:srgbClr val="002D73"/>
              </a:solidFill>
              <a:latin typeface="Franklin Gothic Book" panose="020B0503020102020204" pitchFamily="34" charset="0"/>
            </a:endParaRPr>
          </a:p>
          <a:p>
            <a:pPr marL="342900" indent="-342900">
              <a:spcBef>
                <a:spcPts val="0"/>
              </a:spcBef>
              <a:buFont typeface="Arial" panose="020B0604020202020204" pitchFamily="34" charset="0"/>
              <a:buChar char="•"/>
            </a:pPr>
            <a:r>
              <a:rPr lang="en-US" dirty="0">
                <a:solidFill>
                  <a:srgbClr val="002D73"/>
                </a:solidFill>
              </a:rPr>
              <a:t>Total Net Expenditures				$445,825,954</a:t>
            </a:r>
            <a:endParaRPr lang="en-US" dirty="0">
              <a:solidFill>
                <a:srgbClr val="002D73"/>
              </a:solidFill>
              <a:latin typeface="Franklin Gothic Book" panose="020B0503020102020204" pitchFamily="34" charset="0"/>
            </a:endParaRPr>
          </a:p>
        </p:txBody>
      </p:sp>
    </p:spTree>
    <p:extLst>
      <p:ext uri="{BB962C8B-B14F-4D97-AF65-F5344CB8AC3E}">
        <p14:creationId xmlns:p14="http://schemas.microsoft.com/office/powerpoint/2010/main" val="4125771293"/>
      </p:ext>
    </p:extLst>
  </p:cSld>
  <p:clrMapOvr>
    <a:masterClrMapping/>
  </p:clrMapOvr>
  <p:transition>
    <p:wip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101E5-A606-4D5B-957C-49137C92939E}"/>
              </a:ext>
            </a:extLst>
          </p:cNvPr>
          <p:cNvSpPr>
            <a:spLocks noGrp="1"/>
          </p:cNvSpPr>
          <p:nvPr>
            <p:ph type="title"/>
          </p:nvPr>
        </p:nvSpPr>
        <p:spPr/>
        <p:txBody>
          <a:bodyPr/>
          <a:lstStyle/>
          <a:p>
            <a:r>
              <a:rPr lang="en-US" dirty="0">
                <a:latin typeface="Franklin Gothic Book" panose="020B0503020102020204" pitchFamily="34" charset="0"/>
              </a:rPr>
              <a:t>LEGISLATIVE UPDATE</a:t>
            </a:r>
          </a:p>
        </p:txBody>
      </p:sp>
      <p:sp>
        <p:nvSpPr>
          <p:cNvPr id="5" name="Text Placeholder 4">
            <a:extLst>
              <a:ext uri="{FF2B5EF4-FFF2-40B4-BE49-F238E27FC236}">
                <a16:creationId xmlns:a16="http://schemas.microsoft.com/office/drawing/2014/main" id="{D009256D-4E2D-4C02-8F1B-BF38DBC4EC4A}"/>
              </a:ext>
            </a:extLst>
          </p:cNvPr>
          <p:cNvSpPr>
            <a:spLocks noGrp="1"/>
          </p:cNvSpPr>
          <p:nvPr>
            <p:ph type="body" idx="1"/>
          </p:nvPr>
        </p:nvSpPr>
        <p:spPr/>
        <p:txBody>
          <a:bodyPr/>
          <a:lstStyle/>
          <a:p>
            <a:pPr marL="342900" indent="-342900">
              <a:spcBef>
                <a:spcPts val="0"/>
              </a:spcBef>
              <a:buFont typeface="Arial" panose="020B0604020202020204" pitchFamily="34" charset="0"/>
              <a:buChar char="•"/>
            </a:pPr>
            <a:r>
              <a:rPr lang="en-US" sz="2500" dirty="0">
                <a:solidFill>
                  <a:srgbClr val="002D73"/>
                </a:solidFill>
                <a:latin typeface="Franklin Gothic Book" panose="020B0503020102020204" pitchFamily="34" charset="0"/>
              </a:rPr>
              <a:t>Legislative Session began on January 14 and is scheduled to end on March 13</a:t>
            </a:r>
          </a:p>
          <a:p>
            <a:pPr marL="342900" indent="-342900">
              <a:spcBef>
                <a:spcPts val="0"/>
              </a:spcBef>
              <a:buFont typeface="Arial" panose="020B0604020202020204" pitchFamily="34" charset="0"/>
              <a:buChar char="•"/>
            </a:pPr>
            <a:endParaRPr lang="en-US" sz="2500" dirty="0">
              <a:solidFill>
                <a:srgbClr val="002D73"/>
              </a:solidFill>
              <a:latin typeface="Franklin Gothic Book" panose="020B0503020102020204" pitchFamily="34" charset="0"/>
            </a:endParaRPr>
          </a:p>
          <a:p>
            <a:pPr marL="342900" indent="-342900">
              <a:spcBef>
                <a:spcPts val="0"/>
              </a:spcBef>
              <a:buFont typeface="Arial" panose="020B0604020202020204" pitchFamily="34" charset="0"/>
              <a:buChar char="•"/>
            </a:pPr>
            <a:r>
              <a:rPr lang="en-US" dirty="0">
                <a:solidFill>
                  <a:srgbClr val="002D73"/>
                </a:solidFill>
              </a:rPr>
              <a:t>CCOC Legislative Bill Analysis team, comprised of CCOC staff and clerk staff, has responded to many requests for fiscal impact analysis</a:t>
            </a:r>
          </a:p>
          <a:p>
            <a:pPr marL="342900" indent="-342900">
              <a:spcBef>
                <a:spcPts val="0"/>
              </a:spcBef>
              <a:buFont typeface="Arial" panose="020B0604020202020204" pitchFamily="34" charset="0"/>
              <a:buChar char="•"/>
            </a:pPr>
            <a:endParaRPr lang="en-US" dirty="0">
              <a:solidFill>
                <a:srgbClr val="002D73"/>
              </a:solidFill>
            </a:endParaRPr>
          </a:p>
          <a:p>
            <a:pPr marL="342900" indent="-342900">
              <a:spcBef>
                <a:spcPts val="0"/>
              </a:spcBef>
              <a:buFont typeface="Arial" panose="020B0604020202020204" pitchFamily="34" charset="0"/>
              <a:buChar char="•"/>
            </a:pPr>
            <a:r>
              <a:rPr lang="en-US" sz="2500" dirty="0">
                <a:solidFill>
                  <a:srgbClr val="002D73"/>
                </a:solidFill>
                <a:latin typeface="Franklin Gothic Book" panose="020B0503020102020204" pitchFamily="34" charset="0"/>
              </a:rPr>
              <a:t>Jason Welty, CCOC Budget and Communications </a:t>
            </a:r>
            <a:r>
              <a:rPr lang="en-US" dirty="0">
                <a:solidFill>
                  <a:srgbClr val="002D73"/>
                </a:solidFill>
              </a:rPr>
              <a:t>Director, compiles information and submits formal Bill Analyses to the Legislature.</a:t>
            </a:r>
            <a:endParaRPr lang="en-US" sz="2500" dirty="0">
              <a:solidFill>
                <a:srgbClr val="002D73"/>
              </a:solidFill>
              <a:latin typeface="Franklin Gothic Book" panose="020B0503020102020204" pitchFamily="34" charset="0"/>
            </a:endParaRPr>
          </a:p>
        </p:txBody>
      </p:sp>
    </p:spTree>
    <p:extLst>
      <p:ext uri="{BB962C8B-B14F-4D97-AF65-F5344CB8AC3E}">
        <p14:creationId xmlns:p14="http://schemas.microsoft.com/office/powerpoint/2010/main" val="2763872003"/>
      </p:ext>
    </p:extLst>
  </p:cSld>
  <p:clrMapOvr>
    <a:masterClrMapping/>
  </p:clrMapOvr>
  <p:transition>
    <p:wip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101E5-A606-4D5B-957C-49137C92939E}"/>
              </a:ext>
            </a:extLst>
          </p:cNvPr>
          <p:cNvSpPr>
            <a:spLocks noGrp="1"/>
          </p:cNvSpPr>
          <p:nvPr>
            <p:ph type="title"/>
          </p:nvPr>
        </p:nvSpPr>
        <p:spPr/>
        <p:txBody>
          <a:bodyPr/>
          <a:lstStyle/>
          <a:p>
            <a:r>
              <a:rPr lang="en-US" dirty="0">
                <a:latin typeface="Franklin Gothic Book" panose="020B0503020102020204" pitchFamily="34" charset="0"/>
              </a:rPr>
              <a:t>LEGISLATIVE UPDATE</a:t>
            </a:r>
          </a:p>
        </p:txBody>
      </p:sp>
      <p:sp>
        <p:nvSpPr>
          <p:cNvPr id="5" name="Text Placeholder 4">
            <a:extLst>
              <a:ext uri="{FF2B5EF4-FFF2-40B4-BE49-F238E27FC236}">
                <a16:creationId xmlns:a16="http://schemas.microsoft.com/office/drawing/2014/main" id="{D009256D-4E2D-4C02-8F1B-BF38DBC4EC4A}"/>
              </a:ext>
            </a:extLst>
          </p:cNvPr>
          <p:cNvSpPr>
            <a:spLocks noGrp="1"/>
          </p:cNvSpPr>
          <p:nvPr>
            <p:ph type="body" idx="1"/>
          </p:nvPr>
        </p:nvSpPr>
        <p:spPr/>
        <p:txBody>
          <a:bodyPr/>
          <a:lstStyle/>
          <a:p>
            <a:pPr marL="342900" indent="-342900">
              <a:spcBef>
                <a:spcPts val="0"/>
              </a:spcBef>
              <a:buFont typeface="Arial" panose="020B0604020202020204" pitchFamily="34" charset="0"/>
              <a:buChar char="•"/>
            </a:pPr>
            <a:r>
              <a:rPr lang="en-US" dirty="0">
                <a:solidFill>
                  <a:srgbClr val="002D73"/>
                </a:solidFill>
              </a:rPr>
              <a:t>Priority Bills</a:t>
            </a:r>
          </a:p>
          <a:p>
            <a:pPr marL="655428" lvl="1" indent="-342900">
              <a:spcBef>
                <a:spcPts val="0"/>
              </a:spcBef>
              <a:buFont typeface="Arial" panose="020B0604020202020204" pitchFamily="34" charset="0"/>
              <a:buChar char="•"/>
            </a:pPr>
            <a:r>
              <a:rPr lang="en-US" dirty="0">
                <a:solidFill>
                  <a:srgbClr val="002D73"/>
                </a:solidFill>
              </a:rPr>
              <a:t>SB 790 – Clerks of the Circuit Court/HB 591 – Court Service Charges</a:t>
            </a:r>
          </a:p>
          <a:p>
            <a:pPr marL="655428" lvl="1" indent="-342900">
              <a:spcBef>
                <a:spcPts val="0"/>
              </a:spcBef>
              <a:buFont typeface="Arial" panose="020B0604020202020204" pitchFamily="34" charset="0"/>
              <a:buChar char="•"/>
            </a:pPr>
            <a:r>
              <a:rPr lang="en-US" dirty="0">
                <a:solidFill>
                  <a:srgbClr val="002D73"/>
                </a:solidFill>
              </a:rPr>
              <a:t>SB 590/HB 967 – Clerks of the Court</a:t>
            </a:r>
          </a:p>
          <a:p>
            <a:pPr marL="342900" indent="-342900">
              <a:spcBef>
                <a:spcPts val="0"/>
              </a:spcBef>
              <a:buFont typeface="Arial" panose="020B0604020202020204" pitchFamily="34" charset="0"/>
              <a:buChar char="•"/>
            </a:pPr>
            <a:endParaRPr lang="en-US" dirty="0">
              <a:solidFill>
                <a:srgbClr val="002D73"/>
              </a:solidFill>
            </a:endParaRPr>
          </a:p>
          <a:p>
            <a:pPr marL="342900" indent="-342900">
              <a:spcBef>
                <a:spcPts val="0"/>
              </a:spcBef>
              <a:buFont typeface="Arial" panose="020B0604020202020204" pitchFamily="34" charset="0"/>
              <a:buChar char="•"/>
            </a:pPr>
            <a:r>
              <a:rPr lang="en-US" dirty="0">
                <a:solidFill>
                  <a:srgbClr val="002D73"/>
                </a:solidFill>
              </a:rPr>
              <a:t>Other Bills</a:t>
            </a:r>
          </a:p>
          <a:p>
            <a:pPr marL="655428" lvl="1" indent="-342900">
              <a:spcBef>
                <a:spcPts val="0"/>
              </a:spcBef>
              <a:buFont typeface="Arial" panose="020B0604020202020204" pitchFamily="34" charset="0"/>
              <a:buChar char="•"/>
            </a:pPr>
            <a:r>
              <a:rPr lang="en-US" dirty="0">
                <a:solidFill>
                  <a:srgbClr val="002D73"/>
                </a:solidFill>
              </a:rPr>
              <a:t>SB 1328/HB 903 – Fines and Fees </a:t>
            </a:r>
          </a:p>
          <a:p>
            <a:pPr marL="655428" lvl="1" indent="-342900">
              <a:spcBef>
                <a:spcPts val="0"/>
              </a:spcBef>
              <a:buFont typeface="Arial" panose="020B0604020202020204" pitchFamily="34" charset="0"/>
              <a:buChar char="•"/>
            </a:pPr>
            <a:r>
              <a:rPr lang="en-US" dirty="0">
                <a:solidFill>
                  <a:srgbClr val="002D73"/>
                </a:solidFill>
              </a:rPr>
              <a:t>SB 1510/HB 7059 – Appellate Court Filing Fees</a:t>
            </a:r>
          </a:p>
          <a:p>
            <a:pPr marL="655428" lvl="1" indent="-342900">
              <a:spcBef>
                <a:spcPts val="0"/>
              </a:spcBef>
              <a:buFont typeface="Arial" panose="020B0604020202020204" pitchFamily="34" charset="0"/>
              <a:buChar char="•"/>
            </a:pPr>
            <a:endParaRPr lang="en-US" dirty="0">
              <a:solidFill>
                <a:srgbClr val="002D73"/>
              </a:solidFill>
            </a:endParaRPr>
          </a:p>
        </p:txBody>
      </p:sp>
    </p:spTree>
    <p:extLst>
      <p:ext uri="{BB962C8B-B14F-4D97-AF65-F5344CB8AC3E}">
        <p14:creationId xmlns:p14="http://schemas.microsoft.com/office/powerpoint/2010/main" val="1773550016"/>
      </p:ext>
    </p:extLst>
  </p:cSld>
  <p:clrMapOvr>
    <a:masterClrMapping/>
  </p:clrMapOvr>
  <p:transition>
    <p:wip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101E5-A606-4D5B-957C-49137C92939E}"/>
              </a:ext>
            </a:extLst>
          </p:cNvPr>
          <p:cNvSpPr>
            <a:spLocks noGrp="1"/>
          </p:cNvSpPr>
          <p:nvPr>
            <p:ph type="title"/>
          </p:nvPr>
        </p:nvSpPr>
        <p:spPr/>
        <p:txBody>
          <a:bodyPr/>
          <a:lstStyle/>
          <a:p>
            <a:r>
              <a:rPr lang="en-US" dirty="0">
                <a:latin typeface="Franklin Gothic Book" panose="020B0503020102020204" pitchFamily="34" charset="0"/>
              </a:rPr>
              <a:t>BUDGET COMMITTEE UPDATE</a:t>
            </a:r>
          </a:p>
        </p:txBody>
      </p:sp>
      <p:sp>
        <p:nvSpPr>
          <p:cNvPr id="5" name="Text Placeholder 4">
            <a:extLst>
              <a:ext uri="{FF2B5EF4-FFF2-40B4-BE49-F238E27FC236}">
                <a16:creationId xmlns:a16="http://schemas.microsoft.com/office/drawing/2014/main" id="{D009256D-4E2D-4C02-8F1B-BF38DBC4EC4A}"/>
              </a:ext>
            </a:extLst>
          </p:cNvPr>
          <p:cNvSpPr>
            <a:spLocks noGrp="1"/>
          </p:cNvSpPr>
          <p:nvPr>
            <p:ph type="body" idx="1"/>
          </p:nvPr>
        </p:nvSpPr>
        <p:spPr/>
        <p:txBody>
          <a:bodyPr/>
          <a:lstStyle/>
          <a:p>
            <a:pPr marL="342900" indent="-342900">
              <a:spcBef>
                <a:spcPts val="0"/>
              </a:spcBef>
              <a:buFont typeface="Arial" panose="020B0604020202020204" pitchFamily="34" charset="0"/>
              <a:buChar char="•"/>
            </a:pPr>
            <a:r>
              <a:rPr lang="en-US" sz="2500" dirty="0">
                <a:solidFill>
                  <a:srgbClr val="002D73"/>
                </a:solidFill>
                <a:latin typeface="Franklin Gothic Book" panose="020B0503020102020204" pitchFamily="34" charset="0"/>
              </a:rPr>
              <a:t>All meetings and workshops will be supported by WebEx in their entirety, even if held in person</a:t>
            </a:r>
            <a:br>
              <a:rPr lang="en-US" sz="2500" dirty="0">
                <a:solidFill>
                  <a:srgbClr val="002D73"/>
                </a:solidFill>
                <a:latin typeface="Franklin Gothic Book" panose="020B0503020102020204" pitchFamily="34" charset="0"/>
              </a:rPr>
            </a:br>
            <a:endParaRPr lang="en-US" sz="2500" dirty="0">
              <a:solidFill>
                <a:srgbClr val="002D73"/>
              </a:solidFill>
              <a:latin typeface="Franklin Gothic Book" panose="020B0503020102020204" pitchFamily="34" charset="0"/>
            </a:endParaRPr>
          </a:p>
          <a:p>
            <a:pPr marL="342900" indent="-342900">
              <a:spcBef>
                <a:spcPts val="0"/>
              </a:spcBef>
              <a:spcAft>
                <a:spcPts val="600"/>
              </a:spcAft>
              <a:buFont typeface="Arial" panose="020B0604020202020204" pitchFamily="34" charset="0"/>
              <a:buChar char="•"/>
            </a:pPr>
            <a:r>
              <a:rPr lang="en-US" sz="2500" dirty="0">
                <a:solidFill>
                  <a:srgbClr val="002D73"/>
                </a:solidFill>
                <a:latin typeface="Franklin Gothic Book" panose="020B0503020102020204" pitchFamily="34" charset="0"/>
              </a:rPr>
              <a:t>Organizational meeting held </a:t>
            </a:r>
            <a:r>
              <a:rPr lang="en-US" sz="2500" dirty="0">
                <a:solidFill>
                  <a:srgbClr val="002D73"/>
                </a:solidFill>
                <a:latin typeface="Franklin Gothic Book" panose="020B0503020102020204" pitchFamily="34" charset="0"/>
                <a:hlinkClick r:id="rId2"/>
              </a:rPr>
              <a:t>January 21, 2020</a:t>
            </a:r>
            <a:r>
              <a:rPr lang="en-US" sz="2500" dirty="0">
                <a:solidFill>
                  <a:srgbClr val="002D73"/>
                </a:solidFill>
                <a:latin typeface="Franklin Gothic Book" panose="020B0503020102020204" pitchFamily="34" charset="0"/>
              </a:rPr>
              <a:t> in Orlando</a:t>
            </a:r>
          </a:p>
          <a:p>
            <a:pPr marL="342900" indent="-342900">
              <a:spcBef>
                <a:spcPts val="0"/>
              </a:spcBef>
              <a:spcAft>
                <a:spcPts val="600"/>
              </a:spcAft>
              <a:buFont typeface="Arial" panose="020B0604020202020204" pitchFamily="34" charset="0"/>
              <a:buChar char="•"/>
            </a:pPr>
            <a:r>
              <a:rPr lang="en-US" sz="2500" dirty="0">
                <a:solidFill>
                  <a:srgbClr val="002D73"/>
                </a:solidFill>
                <a:latin typeface="Franklin Gothic Book" panose="020B0503020102020204" pitchFamily="34" charset="0"/>
              </a:rPr>
              <a:t>Most recent meeting held </a:t>
            </a:r>
            <a:r>
              <a:rPr lang="en-US" sz="2500" dirty="0">
                <a:solidFill>
                  <a:srgbClr val="002D73"/>
                </a:solidFill>
                <a:latin typeface="Franklin Gothic Book" panose="020B0503020102020204" pitchFamily="34" charset="0"/>
                <a:hlinkClick r:id="rId3"/>
              </a:rPr>
              <a:t>February 19, 2020 </a:t>
            </a:r>
            <a:r>
              <a:rPr lang="en-US" sz="2500" dirty="0">
                <a:solidFill>
                  <a:srgbClr val="002D73"/>
                </a:solidFill>
                <a:latin typeface="Franklin Gothic Book" panose="020B0503020102020204" pitchFamily="34" charset="0"/>
              </a:rPr>
              <a:t>via WebEx</a:t>
            </a:r>
          </a:p>
          <a:p>
            <a:pPr marL="342900" indent="-342900">
              <a:spcBef>
                <a:spcPts val="0"/>
              </a:spcBef>
              <a:spcAft>
                <a:spcPts val="600"/>
              </a:spcAft>
              <a:buFont typeface="Arial" panose="020B0604020202020204" pitchFamily="34" charset="0"/>
              <a:buChar char="•"/>
            </a:pPr>
            <a:r>
              <a:rPr lang="en-US" sz="2500" dirty="0">
                <a:solidFill>
                  <a:srgbClr val="002D73"/>
                </a:solidFill>
                <a:latin typeface="Franklin Gothic Book" panose="020B0503020102020204" pitchFamily="34" charset="0"/>
              </a:rPr>
              <a:t>Upcoming meeting on March 25, 2020 at the Florida Hotel and Convention Center, Orlando</a:t>
            </a:r>
          </a:p>
          <a:p>
            <a:pPr marL="342900" indent="-342900">
              <a:spcBef>
                <a:spcPts val="0"/>
              </a:spcBef>
              <a:buFont typeface="Arial" panose="020B0604020202020204" pitchFamily="34" charset="0"/>
              <a:buChar char="•"/>
            </a:pPr>
            <a:r>
              <a:rPr lang="en-US" sz="2500" dirty="0">
                <a:solidFill>
                  <a:srgbClr val="002D73"/>
                </a:solidFill>
                <a:latin typeface="Franklin Gothic Book" panose="020B0503020102020204" pitchFamily="34" charset="0"/>
              </a:rPr>
              <a:t>Visit our website for up-to-date information: </a:t>
            </a:r>
            <a:r>
              <a:rPr lang="en-US" sz="2500" dirty="0">
                <a:latin typeface="Franklin Gothic Book" panose="020B0503020102020204" pitchFamily="34" charset="0"/>
                <a:hlinkClick r:id="rId4"/>
              </a:rPr>
              <a:t>https://flccoc.org/committees/budget/</a:t>
            </a:r>
            <a:endParaRPr lang="en-US" sz="2500" dirty="0">
              <a:solidFill>
                <a:srgbClr val="002D73"/>
              </a:solidFill>
              <a:latin typeface="Franklin Gothic Book" panose="020B0503020102020204" pitchFamily="34" charset="0"/>
            </a:endParaRPr>
          </a:p>
        </p:txBody>
      </p:sp>
    </p:spTree>
    <p:extLst>
      <p:ext uri="{BB962C8B-B14F-4D97-AF65-F5344CB8AC3E}">
        <p14:creationId xmlns:p14="http://schemas.microsoft.com/office/powerpoint/2010/main" val="72737036"/>
      </p:ext>
    </p:extLst>
  </p:cSld>
  <p:clrMapOvr>
    <a:masterClrMapping/>
  </p:clrMapOvr>
  <p:transition>
    <p:wipe/>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281974-7AF4-41A2-8549-0FEF814F75E3}"/>
              </a:ext>
            </a:extLst>
          </p:cNvPr>
          <p:cNvSpPr>
            <a:spLocks noGrp="1"/>
          </p:cNvSpPr>
          <p:nvPr>
            <p:ph type="title"/>
          </p:nvPr>
        </p:nvSpPr>
        <p:spPr>
          <a:xfrm>
            <a:off x="457200" y="2500009"/>
            <a:ext cx="8239328" cy="2752927"/>
          </a:xfrm>
          <a:noFill/>
        </p:spPr>
        <p:txBody>
          <a:bodyPr anchor="t" anchorCtr="0">
            <a:noAutofit/>
          </a:bodyPr>
          <a:lstStyle/>
          <a:p>
            <a:r>
              <a:rPr lang="en-US" dirty="0">
                <a:solidFill>
                  <a:srgbClr val="002D73"/>
                </a:solidFill>
                <a:latin typeface="Franklin Gothic Book" panose="020B0503020102020204" pitchFamily="34" charset="0"/>
              </a:rPr>
              <a:t>JD Peacock</a:t>
            </a:r>
            <a:br>
              <a:rPr lang="en-US" dirty="0">
                <a:solidFill>
                  <a:srgbClr val="002D73"/>
                </a:solidFill>
                <a:latin typeface="Franklin Gothic Book" panose="020B0503020102020204" pitchFamily="34" charset="0"/>
              </a:rPr>
            </a:br>
            <a:r>
              <a:rPr lang="en-US" sz="3500" dirty="0">
                <a:solidFill>
                  <a:srgbClr val="002D73"/>
                </a:solidFill>
                <a:latin typeface="Franklin Gothic Book" panose="020B0503020102020204" pitchFamily="34" charset="0"/>
              </a:rPr>
              <a:t>CCOC Executive Council Chair</a:t>
            </a:r>
          </a:p>
        </p:txBody>
      </p:sp>
    </p:spTree>
    <p:extLst>
      <p:ext uri="{BB962C8B-B14F-4D97-AF65-F5344CB8AC3E}">
        <p14:creationId xmlns:p14="http://schemas.microsoft.com/office/powerpoint/2010/main" val="973532201"/>
      </p:ext>
    </p:extLst>
  </p:cSld>
  <p:clrMapOvr>
    <a:masterClrMapping/>
  </p:clrMapOvr>
  <p:transition>
    <p:wip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101E5-A606-4D5B-957C-49137C92939E}"/>
              </a:ext>
            </a:extLst>
          </p:cNvPr>
          <p:cNvSpPr>
            <a:spLocks noGrp="1"/>
          </p:cNvSpPr>
          <p:nvPr>
            <p:ph type="title"/>
          </p:nvPr>
        </p:nvSpPr>
        <p:spPr/>
        <p:txBody>
          <a:bodyPr/>
          <a:lstStyle/>
          <a:p>
            <a:r>
              <a:rPr lang="en-US" dirty="0">
                <a:latin typeface="Franklin Gothic Book" panose="020B0503020102020204" pitchFamily="34" charset="0"/>
              </a:rPr>
              <a:t>BUDGET COMMITTEE UPDATE</a:t>
            </a:r>
          </a:p>
        </p:txBody>
      </p:sp>
      <p:sp>
        <p:nvSpPr>
          <p:cNvPr id="5" name="Text Placeholder 4">
            <a:extLst>
              <a:ext uri="{FF2B5EF4-FFF2-40B4-BE49-F238E27FC236}">
                <a16:creationId xmlns:a16="http://schemas.microsoft.com/office/drawing/2014/main" id="{D009256D-4E2D-4C02-8F1B-BF38DBC4EC4A}"/>
              </a:ext>
            </a:extLst>
          </p:cNvPr>
          <p:cNvSpPr>
            <a:spLocks noGrp="1"/>
          </p:cNvSpPr>
          <p:nvPr>
            <p:ph type="body" idx="1"/>
          </p:nvPr>
        </p:nvSpPr>
        <p:spPr/>
        <p:txBody>
          <a:bodyPr/>
          <a:lstStyle/>
          <a:p>
            <a:pPr marL="342900" indent="-342900">
              <a:spcBef>
                <a:spcPts val="0"/>
              </a:spcBef>
              <a:buFont typeface="Arial" panose="020B0604020202020204" pitchFamily="34" charset="0"/>
              <a:buChar char="•"/>
            </a:pPr>
            <a:r>
              <a:rPr lang="en-US" sz="2500" dirty="0">
                <a:solidFill>
                  <a:srgbClr val="002D73"/>
                </a:solidFill>
                <a:latin typeface="Franklin Gothic Book" panose="020B0503020102020204" pitchFamily="34" charset="0"/>
              </a:rPr>
              <a:t>WebEx only meetings will be treated as workshops with limited items being brought for a vote.</a:t>
            </a:r>
          </a:p>
          <a:p>
            <a:pPr marL="342900" indent="-342900">
              <a:spcBef>
                <a:spcPts val="0"/>
              </a:spcBef>
              <a:buFont typeface="Arial" panose="020B0604020202020204" pitchFamily="34" charset="0"/>
              <a:buChar char="•"/>
            </a:pPr>
            <a:endParaRPr lang="en-US" sz="2500" dirty="0">
              <a:solidFill>
                <a:srgbClr val="002D73"/>
              </a:solidFill>
              <a:latin typeface="Franklin Gothic Book" panose="020B0503020102020204" pitchFamily="34" charset="0"/>
            </a:endParaRPr>
          </a:p>
          <a:p>
            <a:pPr marL="342900" indent="-342900">
              <a:spcBef>
                <a:spcPts val="0"/>
              </a:spcBef>
              <a:buFont typeface="Arial" panose="020B0604020202020204" pitchFamily="34" charset="0"/>
              <a:buChar char="•"/>
            </a:pPr>
            <a:r>
              <a:rPr lang="en-US" sz="2500" dirty="0">
                <a:solidFill>
                  <a:srgbClr val="002D73"/>
                </a:solidFill>
                <a:latin typeface="Franklin Gothic Book" panose="020B0503020102020204" pitchFamily="34" charset="0"/>
              </a:rPr>
              <a:t>In-person meetings will be used to debate and vote on items presented.</a:t>
            </a:r>
          </a:p>
          <a:p>
            <a:pPr marL="342900" indent="-342900">
              <a:spcBef>
                <a:spcPts val="0"/>
              </a:spcBef>
              <a:buFont typeface="Arial" panose="020B0604020202020204" pitchFamily="34" charset="0"/>
              <a:buChar char="•"/>
            </a:pPr>
            <a:endParaRPr lang="en-US" sz="2500" dirty="0">
              <a:solidFill>
                <a:srgbClr val="002D73"/>
              </a:solidFill>
              <a:latin typeface="Franklin Gothic Book" panose="020B0503020102020204" pitchFamily="34" charset="0"/>
            </a:endParaRPr>
          </a:p>
          <a:p>
            <a:pPr marL="342900" indent="-342900">
              <a:spcBef>
                <a:spcPts val="0"/>
              </a:spcBef>
              <a:buFont typeface="Arial" panose="020B0604020202020204" pitchFamily="34" charset="0"/>
              <a:buChar char="•"/>
            </a:pPr>
            <a:r>
              <a:rPr lang="en-US" sz="2500" dirty="0">
                <a:solidFill>
                  <a:srgbClr val="002D73"/>
                </a:solidFill>
                <a:latin typeface="Franklin Gothic Book" panose="020B0503020102020204" pitchFamily="34" charset="0"/>
              </a:rPr>
              <a:t>Calendar of meetings, topics, and the budget process adopted at January meeting and will be continually updated and revised during the process.</a:t>
            </a:r>
          </a:p>
        </p:txBody>
      </p:sp>
    </p:spTree>
    <p:extLst>
      <p:ext uri="{BB962C8B-B14F-4D97-AF65-F5344CB8AC3E}">
        <p14:creationId xmlns:p14="http://schemas.microsoft.com/office/powerpoint/2010/main" val="360803943"/>
      </p:ext>
    </p:extLst>
  </p:cSld>
  <p:clrMapOvr>
    <a:masterClrMapping/>
  </p:clrMapOvr>
  <p:transition>
    <p:wip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101E5-A606-4D5B-957C-49137C92939E}"/>
              </a:ext>
            </a:extLst>
          </p:cNvPr>
          <p:cNvSpPr>
            <a:spLocks noGrp="1"/>
          </p:cNvSpPr>
          <p:nvPr>
            <p:ph type="title"/>
          </p:nvPr>
        </p:nvSpPr>
        <p:spPr/>
        <p:txBody>
          <a:bodyPr/>
          <a:lstStyle/>
          <a:p>
            <a:r>
              <a:rPr lang="en-US" dirty="0">
                <a:latin typeface="Franklin Gothic Book" panose="020B0503020102020204" pitchFamily="34" charset="0"/>
              </a:rPr>
              <a:t>BUDGET COMMITTEE UPDATE</a:t>
            </a:r>
          </a:p>
        </p:txBody>
      </p:sp>
      <p:sp>
        <p:nvSpPr>
          <p:cNvPr id="5" name="Text Placeholder 4">
            <a:extLst>
              <a:ext uri="{FF2B5EF4-FFF2-40B4-BE49-F238E27FC236}">
                <a16:creationId xmlns:a16="http://schemas.microsoft.com/office/drawing/2014/main" id="{D009256D-4E2D-4C02-8F1B-BF38DBC4EC4A}"/>
              </a:ext>
            </a:extLst>
          </p:cNvPr>
          <p:cNvSpPr>
            <a:spLocks noGrp="1"/>
          </p:cNvSpPr>
          <p:nvPr>
            <p:ph type="body" idx="1"/>
          </p:nvPr>
        </p:nvSpPr>
        <p:spPr/>
        <p:txBody>
          <a:bodyPr/>
          <a:lstStyle/>
          <a:p>
            <a:pPr marL="342900" indent="-342900">
              <a:spcBef>
                <a:spcPts val="0"/>
              </a:spcBef>
              <a:buFont typeface="Arial" panose="020B0604020202020204" pitchFamily="34" charset="0"/>
              <a:buChar char="•"/>
            </a:pPr>
            <a:r>
              <a:rPr lang="en-US" sz="2500" dirty="0">
                <a:solidFill>
                  <a:srgbClr val="002D73"/>
                </a:solidFill>
                <a:latin typeface="Franklin Gothic Book" panose="020B0503020102020204" pitchFamily="34" charset="0"/>
              </a:rPr>
              <a:t>Proposed Base Budget Development</a:t>
            </a:r>
            <a:br>
              <a:rPr lang="en-US" sz="2500" dirty="0">
                <a:solidFill>
                  <a:srgbClr val="002D73"/>
                </a:solidFill>
                <a:latin typeface="Franklin Gothic Book" panose="020B0503020102020204" pitchFamily="34" charset="0"/>
              </a:rPr>
            </a:br>
            <a:endParaRPr lang="en-US" sz="2500" dirty="0">
              <a:solidFill>
                <a:srgbClr val="002D73"/>
              </a:solidFill>
              <a:latin typeface="Franklin Gothic Book" panose="020B0503020102020204" pitchFamily="34" charset="0"/>
            </a:endParaRPr>
          </a:p>
          <a:p>
            <a:pPr marL="655428" lvl="1" indent="-342900">
              <a:spcBef>
                <a:spcPts val="0"/>
              </a:spcBef>
              <a:buClr>
                <a:srgbClr val="000000"/>
              </a:buClr>
              <a:buFont typeface="Arial" panose="020B0604020202020204" pitchFamily="34" charset="0"/>
              <a:buChar char="•"/>
            </a:pPr>
            <a:r>
              <a:rPr lang="en-US" sz="2500" dirty="0">
                <a:solidFill>
                  <a:schemeClr val="accent2"/>
                </a:solidFill>
                <a:latin typeface="Franklin Gothic Book" panose="020B0503020102020204" pitchFamily="34" charset="0"/>
              </a:rPr>
              <a:t>Start</a:t>
            </a:r>
            <a:r>
              <a:rPr lang="en-US" sz="2500" dirty="0">
                <a:solidFill>
                  <a:srgbClr val="002D73"/>
                </a:solidFill>
                <a:latin typeface="Franklin Gothic Book" panose="020B0503020102020204" pitchFamily="34" charset="0"/>
              </a:rPr>
              <a:t> with CFY 2019-20 Operational Budget</a:t>
            </a:r>
          </a:p>
          <a:p>
            <a:pPr marL="655428" lvl="1" indent="-342900">
              <a:spcBef>
                <a:spcPts val="0"/>
              </a:spcBef>
              <a:buClr>
                <a:srgbClr val="000000"/>
              </a:buClr>
              <a:buFont typeface="Arial" panose="020B0604020202020204" pitchFamily="34" charset="0"/>
              <a:buChar char="•"/>
            </a:pPr>
            <a:r>
              <a:rPr lang="en-US" sz="2500" dirty="0">
                <a:solidFill>
                  <a:srgbClr val="AC162C"/>
                </a:solidFill>
                <a:latin typeface="Franklin Gothic Book" panose="020B0503020102020204" pitchFamily="34" charset="0"/>
              </a:rPr>
              <a:t>Subtract</a:t>
            </a:r>
            <a:r>
              <a:rPr lang="en-US" sz="2500" dirty="0">
                <a:solidFill>
                  <a:srgbClr val="002D73"/>
                </a:solidFill>
                <a:latin typeface="Franklin Gothic Book" panose="020B0503020102020204" pitchFamily="34" charset="0"/>
              </a:rPr>
              <a:t> non-recurring items from CFY 2019-20 Special Funding Requests</a:t>
            </a:r>
          </a:p>
          <a:p>
            <a:pPr marL="655428" lvl="1" indent="-342900">
              <a:spcBef>
                <a:spcPts val="0"/>
              </a:spcBef>
              <a:buClr>
                <a:srgbClr val="000000"/>
              </a:buClr>
              <a:buFont typeface="Arial" panose="020B0604020202020204" pitchFamily="34" charset="0"/>
              <a:buChar char="•"/>
            </a:pPr>
            <a:r>
              <a:rPr lang="en-US" sz="2500" dirty="0">
                <a:solidFill>
                  <a:srgbClr val="AC162C"/>
                </a:solidFill>
                <a:latin typeface="Franklin Gothic Book" panose="020B0503020102020204" pitchFamily="34" charset="0"/>
              </a:rPr>
              <a:t>Subtract</a:t>
            </a:r>
            <a:r>
              <a:rPr lang="en-US" sz="2500" dirty="0">
                <a:solidFill>
                  <a:srgbClr val="002D73"/>
                </a:solidFill>
                <a:latin typeface="Franklin Gothic Book" panose="020B0503020102020204" pitchFamily="34" charset="0"/>
              </a:rPr>
              <a:t> allocation for Cumulative Excess</a:t>
            </a:r>
          </a:p>
          <a:p>
            <a:pPr marL="655428" lvl="1" indent="-342900">
              <a:spcBef>
                <a:spcPts val="0"/>
              </a:spcBef>
              <a:buClr>
                <a:srgbClr val="000000"/>
              </a:buClr>
              <a:buFont typeface="Arial" panose="020B0604020202020204" pitchFamily="34" charset="0"/>
              <a:buChar char="•"/>
            </a:pPr>
            <a:r>
              <a:rPr lang="en-US" dirty="0">
                <a:solidFill>
                  <a:srgbClr val="AC162C"/>
                </a:solidFill>
              </a:rPr>
              <a:t>Subtract</a:t>
            </a:r>
            <a:r>
              <a:rPr lang="en-US" dirty="0">
                <a:solidFill>
                  <a:srgbClr val="002D73"/>
                </a:solidFill>
              </a:rPr>
              <a:t> allocation for Unspent Budgeted Funds</a:t>
            </a:r>
          </a:p>
          <a:p>
            <a:pPr marL="655428" lvl="1" indent="-342900">
              <a:spcBef>
                <a:spcPts val="0"/>
              </a:spcBef>
              <a:buClr>
                <a:srgbClr val="000000"/>
              </a:buClr>
              <a:buFont typeface="Arial" panose="020B0604020202020204" pitchFamily="34" charset="0"/>
              <a:buChar char="•"/>
            </a:pPr>
            <a:r>
              <a:rPr lang="en-US" sz="2500" dirty="0">
                <a:solidFill>
                  <a:srgbClr val="AC162C"/>
                </a:solidFill>
                <a:latin typeface="Franklin Gothic Book" panose="020B0503020102020204" pitchFamily="34" charset="0"/>
              </a:rPr>
              <a:t>Subtract</a:t>
            </a:r>
            <a:r>
              <a:rPr lang="en-US" sz="2500" dirty="0">
                <a:solidFill>
                  <a:srgbClr val="002D73"/>
                </a:solidFill>
                <a:latin typeface="Franklin Gothic Book" panose="020B0503020102020204" pitchFamily="34" charset="0"/>
              </a:rPr>
              <a:t> Vacant Positions over 180 days</a:t>
            </a:r>
          </a:p>
          <a:p>
            <a:pPr marL="655428" lvl="1" indent="-342900">
              <a:spcBef>
                <a:spcPts val="0"/>
              </a:spcBef>
              <a:buClr>
                <a:srgbClr val="000000"/>
              </a:buClr>
              <a:buFont typeface="Arial" panose="020B0604020202020204" pitchFamily="34" charset="0"/>
              <a:buChar char="•"/>
            </a:pPr>
            <a:r>
              <a:rPr lang="en-US" sz="2500" dirty="0">
                <a:solidFill>
                  <a:srgbClr val="000000"/>
                </a:solidFill>
                <a:latin typeface="Franklin Gothic Book" panose="020B0503020102020204" pitchFamily="34" charset="0"/>
              </a:rPr>
              <a:t>Add</a:t>
            </a:r>
            <a:r>
              <a:rPr lang="en-US" sz="2500" dirty="0">
                <a:solidFill>
                  <a:srgbClr val="002D73"/>
                </a:solidFill>
                <a:latin typeface="Franklin Gothic Book" panose="020B0503020102020204" pitchFamily="34" charset="0"/>
              </a:rPr>
              <a:t> FTE and funding for new judges legislatively assigned</a:t>
            </a:r>
          </a:p>
          <a:p>
            <a:pPr marL="655428" lvl="1" indent="-342900">
              <a:spcBef>
                <a:spcPts val="0"/>
              </a:spcBef>
              <a:buClr>
                <a:srgbClr val="000000"/>
              </a:buClr>
              <a:buFont typeface="Arial" panose="020B0604020202020204" pitchFamily="34" charset="0"/>
              <a:buChar char="•"/>
            </a:pPr>
            <a:r>
              <a:rPr lang="en-US" sz="2500" dirty="0">
                <a:solidFill>
                  <a:srgbClr val="000000"/>
                </a:solidFill>
                <a:latin typeface="Franklin Gothic Book" panose="020B0503020102020204" pitchFamily="34" charset="0"/>
              </a:rPr>
              <a:t>Add</a:t>
            </a:r>
            <a:r>
              <a:rPr lang="en-US" sz="2500" dirty="0">
                <a:solidFill>
                  <a:srgbClr val="002D73"/>
                </a:solidFill>
                <a:latin typeface="Franklin Gothic Book" panose="020B0503020102020204" pitchFamily="34" charset="0"/>
              </a:rPr>
              <a:t> Personnel increase of 3%</a:t>
            </a:r>
          </a:p>
        </p:txBody>
      </p:sp>
    </p:spTree>
    <p:extLst>
      <p:ext uri="{BB962C8B-B14F-4D97-AF65-F5344CB8AC3E}">
        <p14:creationId xmlns:p14="http://schemas.microsoft.com/office/powerpoint/2010/main" val="108636557"/>
      </p:ext>
    </p:extLst>
  </p:cSld>
  <p:clrMapOvr>
    <a:masterClrMapping/>
  </p:clrMapOvr>
  <p:transition>
    <p:wip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101E5-A606-4D5B-957C-49137C92939E}"/>
              </a:ext>
            </a:extLst>
          </p:cNvPr>
          <p:cNvSpPr>
            <a:spLocks noGrp="1"/>
          </p:cNvSpPr>
          <p:nvPr>
            <p:ph type="title"/>
          </p:nvPr>
        </p:nvSpPr>
        <p:spPr/>
        <p:txBody>
          <a:bodyPr/>
          <a:lstStyle/>
          <a:p>
            <a:r>
              <a:rPr lang="en-US" dirty="0">
                <a:latin typeface="Franklin Gothic Book" panose="020B0503020102020204" pitchFamily="34" charset="0"/>
              </a:rPr>
              <a:t>BUDGET COMMITTEE UPDATE</a:t>
            </a:r>
          </a:p>
        </p:txBody>
      </p:sp>
      <p:sp>
        <p:nvSpPr>
          <p:cNvPr id="5" name="Text Placeholder 4">
            <a:extLst>
              <a:ext uri="{FF2B5EF4-FFF2-40B4-BE49-F238E27FC236}">
                <a16:creationId xmlns:a16="http://schemas.microsoft.com/office/drawing/2014/main" id="{D009256D-4E2D-4C02-8F1B-BF38DBC4EC4A}"/>
              </a:ext>
            </a:extLst>
          </p:cNvPr>
          <p:cNvSpPr>
            <a:spLocks noGrp="1"/>
          </p:cNvSpPr>
          <p:nvPr>
            <p:ph type="body" idx="1"/>
          </p:nvPr>
        </p:nvSpPr>
        <p:spPr/>
        <p:txBody>
          <a:bodyPr/>
          <a:lstStyle/>
          <a:p>
            <a:pPr marL="342900" indent="-342900">
              <a:spcBef>
                <a:spcPts val="0"/>
              </a:spcBef>
              <a:buFont typeface="Arial" panose="020B0604020202020204" pitchFamily="34" charset="0"/>
              <a:buChar char="•"/>
            </a:pPr>
            <a:r>
              <a:rPr lang="en-US" sz="2500" dirty="0">
                <a:solidFill>
                  <a:srgbClr val="002D73"/>
                </a:solidFill>
                <a:latin typeface="Franklin Gothic Book" panose="020B0503020102020204" pitchFamily="34" charset="0"/>
              </a:rPr>
              <a:t>Proposed Budget Issue Request Form</a:t>
            </a:r>
          </a:p>
          <a:p>
            <a:pPr marL="342900" indent="-342900">
              <a:spcBef>
                <a:spcPts val="0"/>
              </a:spcBef>
              <a:buFont typeface="Arial" panose="020B0604020202020204" pitchFamily="34" charset="0"/>
              <a:buChar char="•"/>
            </a:pPr>
            <a:endParaRPr lang="en-US" sz="2500" dirty="0">
              <a:solidFill>
                <a:srgbClr val="002D73"/>
              </a:solidFill>
              <a:latin typeface="Franklin Gothic Book" panose="020B0503020102020204" pitchFamily="34" charset="0"/>
            </a:endParaRPr>
          </a:p>
          <a:p>
            <a:pPr marL="655428" lvl="1" indent="-342900">
              <a:spcBef>
                <a:spcPts val="0"/>
              </a:spcBef>
              <a:buFont typeface="Arial" panose="020B0604020202020204" pitchFamily="34" charset="0"/>
              <a:buChar char="•"/>
            </a:pPr>
            <a:r>
              <a:rPr lang="en-US" dirty="0">
                <a:solidFill>
                  <a:srgbClr val="002D73"/>
                </a:solidFill>
              </a:rPr>
              <a:t>Completed for reduction and funding issues</a:t>
            </a:r>
          </a:p>
          <a:p>
            <a:pPr marL="655428" lvl="1" indent="-342900">
              <a:spcBef>
                <a:spcPts val="0"/>
              </a:spcBef>
              <a:buFont typeface="Arial" panose="020B0604020202020204" pitchFamily="34" charset="0"/>
              <a:buChar char="•"/>
            </a:pPr>
            <a:r>
              <a:rPr lang="en-US" dirty="0">
                <a:solidFill>
                  <a:srgbClr val="002D73"/>
                </a:solidFill>
                <a:latin typeface="Franklin Gothic Book" panose="020B0503020102020204" pitchFamily="34" charset="0"/>
              </a:rPr>
              <a:t>Identify issue as recurring or non-recurring</a:t>
            </a:r>
          </a:p>
          <a:p>
            <a:pPr marL="655428" lvl="1" indent="-342900">
              <a:spcBef>
                <a:spcPts val="0"/>
              </a:spcBef>
              <a:buFont typeface="Arial" panose="020B0604020202020204" pitchFamily="34" charset="0"/>
              <a:buChar char="•"/>
            </a:pPr>
            <a:r>
              <a:rPr lang="en-US" dirty="0">
                <a:solidFill>
                  <a:srgbClr val="002D73"/>
                </a:solidFill>
              </a:rPr>
              <a:t>Identify priority ranking for issues</a:t>
            </a:r>
            <a:endParaRPr lang="en-US" dirty="0">
              <a:solidFill>
                <a:srgbClr val="002D73"/>
              </a:solidFill>
              <a:latin typeface="Franklin Gothic Book" panose="020B0503020102020204" pitchFamily="34" charset="0"/>
            </a:endParaRPr>
          </a:p>
          <a:p>
            <a:pPr marL="655428" lvl="1" indent="-342900">
              <a:spcBef>
                <a:spcPts val="0"/>
              </a:spcBef>
              <a:buFont typeface="Arial" panose="020B0604020202020204" pitchFamily="34" charset="0"/>
              <a:buChar char="•"/>
            </a:pPr>
            <a:r>
              <a:rPr lang="en-US" dirty="0">
                <a:solidFill>
                  <a:srgbClr val="002D73"/>
                </a:solidFill>
                <a:latin typeface="Franklin Gothic Book" panose="020B0503020102020204" pitchFamily="34" charset="0"/>
              </a:rPr>
              <a:t>Issue category items are still under development by the budget committee</a:t>
            </a:r>
          </a:p>
          <a:p>
            <a:pPr marL="655428" lvl="1" indent="-342900">
              <a:spcBef>
                <a:spcPts val="0"/>
              </a:spcBef>
              <a:buFont typeface="Arial" panose="020B0604020202020204" pitchFamily="34" charset="0"/>
              <a:buChar char="•"/>
            </a:pPr>
            <a:r>
              <a:rPr lang="en-US" dirty="0">
                <a:solidFill>
                  <a:srgbClr val="002D73"/>
                </a:solidFill>
              </a:rPr>
              <a:t>Data provided by Clerk’s Court Service area in Personnel, Operating, or Capital</a:t>
            </a:r>
            <a:endParaRPr lang="en-US" dirty="0">
              <a:solidFill>
                <a:srgbClr val="002D73"/>
              </a:solidFill>
              <a:latin typeface="Franklin Gothic Book" panose="020B0503020102020204" pitchFamily="34" charset="0"/>
            </a:endParaRPr>
          </a:p>
        </p:txBody>
      </p:sp>
    </p:spTree>
    <p:extLst>
      <p:ext uri="{BB962C8B-B14F-4D97-AF65-F5344CB8AC3E}">
        <p14:creationId xmlns:p14="http://schemas.microsoft.com/office/powerpoint/2010/main" val="1599626137"/>
      </p:ext>
    </p:extLst>
  </p:cSld>
  <p:clrMapOvr>
    <a:masterClrMapping/>
  </p:clrMapOvr>
  <p:transition>
    <p:wip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101E5-A606-4D5B-957C-49137C92939E}"/>
              </a:ext>
            </a:extLst>
          </p:cNvPr>
          <p:cNvSpPr>
            <a:spLocks noGrp="1"/>
          </p:cNvSpPr>
          <p:nvPr>
            <p:ph type="title"/>
          </p:nvPr>
        </p:nvSpPr>
        <p:spPr/>
        <p:txBody>
          <a:bodyPr/>
          <a:lstStyle/>
          <a:p>
            <a:r>
              <a:rPr lang="en-US" dirty="0">
                <a:latin typeface="Franklin Gothic Book" panose="020B0503020102020204" pitchFamily="34" charset="0"/>
              </a:rPr>
              <a:t>BUDGET COMMITTEE UPDATE</a:t>
            </a:r>
          </a:p>
        </p:txBody>
      </p:sp>
      <p:sp>
        <p:nvSpPr>
          <p:cNvPr id="5" name="Text Placeholder 4">
            <a:extLst>
              <a:ext uri="{FF2B5EF4-FFF2-40B4-BE49-F238E27FC236}">
                <a16:creationId xmlns:a16="http://schemas.microsoft.com/office/drawing/2014/main" id="{D009256D-4E2D-4C02-8F1B-BF38DBC4EC4A}"/>
              </a:ext>
            </a:extLst>
          </p:cNvPr>
          <p:cNvSpPr>
            <a:spLocks noGrp="1"/>
          </p:cNvSpPr>
          <p:nvPr>
            <p:ph type="body" idx="1"/>
          </p:nvPr>
        </p:nvSpPr>
        <p:spPr/>
        <p:txBody>
          <a:bodyPr/>
          <a:lstStyle/>
          <a:p>
            <a:pPr marL="342900" indent="-342900">
              <a:spcBef>
                <a:spcPts val="0"/>
              </a:spcBef>
              <a:buFont typeface="Arial" panose="020B0604020202020204" pitchFamily="34" charset="0"/>
              <a:buChar char="•"/>
            </a:pPr>
            <a:r>
              <a:rPr lang="en-US" sz="2500" dirty="0">
                <a:solidFill>
                  <a:srgbClr val="002D73"/>
                </a:solidFill>
                <a:latin typeface="Franklin Gothic Book" panose="020B0503020102020204" pitchFamily="34" charset="0"/>
              </a:rPr>
              <a:t>Revenue Projection form</a:t>
            </a:r>
          </a:p>
          <a:p>
            <a:pPr marL="655428" lvl="1" indent="-342900">
              <a:spcBef>
                <a:spcPts val="0"/>
              </a:spcBef>
              <a:buFont typeface="Arial" panose="020B0604020202020204" pitchFamily="34" charset="0"/>
              <a:buChar char="•"/>
            </a:pPr>
            <a:r>
              <a:rPr lang="en-US" sz="2000" dirty="0">
                <a:solidFill>
                  <a:srgbClr val="002D73"/>
                </a:solidFill>
              </a:rPr>
              <a:t>CCOC and Chapter 2008-111 projections are requested as the REC uses our data for their projections</a:t>
            </a:r>
          </a:p>
          <a:p>
            <a:pPr marL="655428" lvl="1" indent="-342900">
              <a:spcBef>
                <a:spcPts val="0"/>
              </a:spcBef>
              <a:buFont typeface="Arial" panose="020B0604020202020204" pitchFamily="34" charset="0"/>
              <a:buChar char="•"/>
            </a:pPr>
            <a:r>
              <a:rPr lang="en-US" sz="2000" dirty="0">
                <a:solidFill>
                  <a:srgbClr val="002D73"/>
                </a:solidFill>
              </a:rPr>
              <a:t>No blanks: need explanation or delineation of all revenues</a:t>
            </a:r>
            <a:endParaRPr lang="en-US" sz="2000" dirty="0">
              <a:solidFill>
                <a:srgbClr val="002D73"/>
              </a:solidFill>
              <a:latin typeface="Franklin Gothic Book" panose="020B0503020102020204" pitchFamily="34" charset="0"/>
            </a:endParaRPr>
          </a:p>
          <a:p>
            <a:pPr marL="342900" indent="-342900">
              <a:spcBef>
                <a:spcPts val="0"/>
              </a:spcBef>
              <a:buFont typeface="Arial" panose="020B0604020202020204" pitchFamily="34" charset="0"/>
              <a:buChar char="•"/>
            </a:pPr>
            <a:endParaRPr lang="en-US" sz="2500" dirty="0">
              <a:solidFill>
                <a:srgbClr val="002D73"/>
              </a:solidFill>
              <a:latin typeface="Franklin Gothic Book" panose="020B0503020102020204" pitchFamily="34" charset="0"/>
            </a:endParaRPr>
          </a:p>
          <a:p>
            <a:pPr marL="342900" indent="-342900">
              <a:spcBef>
                <a:spcPts val="0"/>
              </a:spcBef>
              <a:buFont typeface="Arial" panose="020B0604020202020204" pitchFamily="34" charset="0"/>
              <a:buChar char="•"/>
            </a:pPr>
            <a:r>
              <a:rPr lang="en-US" dirty="0">
                <a:solidFill>
                  <a:srgbClr val="002D73"/>
                </a:solidFill>
              </a:rPr>
              <a:t>Budget Training</a:t>
            </a:r>
          </a:p>
          <a:p>
            <a:pPr marL="655428" lvl="1" indent="-342900">
              <a:spcBef>
                <a:spcPts val="0"/>
              </a:spcBef>
              <a:buFont typeface="Arial" panose="020B0604020202020204" pitchFamily="34" charset="0"/>
              <a:buChar char="•"/>
            </a:pPr>
            <a:r>
              <a:rPr lang="en-US" sz="2000" dirty="0">
                <a:solidFill>
                  <a:srgbClr val="002D73"/>
                </a:solidFill>
                <a:latin typeface="Franklin Gothic Book" panose="020B0503020102020204" pitchFamily="34" charset="0"/>
              </a:rPr>
              <a:t>Proposed singular site (Orlando area) with training available live via WebEx then recorded video posted to CCOC website</a:t>
            </a:r>
          </a:p>
          <a:p>
            <a:pPr marL="655428" lvl="1" indent="-342900">
              <a:spcBef>
                <a:spcPts val="0"/>
              </a:spcBef>
              <a:buFont typeface="Arial" panose="020B0604020202020204" pitchFamily="34" charset="0"/>
              <a:buChar char="•"/>
            </a:pPr>
            <a:r>
              <a:rPr lang="en-US" sz="2000" dirty="0">
                <a:solidFill>
                  <a:srgbClr val="002D73"/>
                </a:solidFill>
              </a:rPr>
              <a:t>Instructions with screen shots will be provided and posted to the CCOC website</a:t>
            </a:r>
          </a:p>
          <a:p>
            <a:pPr marL="655428" lvl="1" indent="-342900">
              <a:spcBef>
                <a:spcPts val="0"/>
              </a:spcBef>
              <a:buFont typeface="Arial" panose="020B0604020202020204" pitchFamily="34" charset="0"/>
              <a:buChar char="•"/>
            </a:pPr>
            <a:r>
              <a:rPr lang="en-US" sz="2000" dirty="0">
                <a:solidFill>
                  <a:srgbClr val="002D73"/>
                </a:solidFill>
                <a:latin typeface="Franklin Gothic Book" panose="020B0503020102020204" pitchFamily="34" charset="0"/>
              </a:rPr>
              <a:t>Same Operational Budget form would be used after budgets are approved with training provided via WebEx and posted to CCOC website.</a:t>
            </a:r>
          </a:p>
        </p:txBody>
      </p:sp>
    </p:spTree>
    <p:extLst>
      <p:ext uri="{BB962C8B-B14F-4D97-AF65-F5344CB8AC3E}">
        <p14:creationId xmlns:p14="http://schemas.microsoft.com/office/powerpoint/2010/main" val="1410276388"/>
      </p:ext>
    </p:extLst>
  </p:cSld>
  <p:clrMapOvr>
    <a:masterClrMapping/>
  </p:clrMapOvr>
  <p:transition>
    <p:wip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101E5-A606-4D5B-957C-49137C92939E}"/>
              </a:ext>
            </a:extLst>
          </p:cNvPr>
          <p:cNvSpPr>
            <a:spLocks noGrp="1"/>
          </p:cNvSpPr>
          <p:nvPr>
            <p:ph type="title"/>
          </p:nvPr>
        </p:nvSpPr>
        <p:spPr/>
        <p:txBody>
          <a:bodyPr/>
          <a:lstStyle/>
          <a:p>
            <a:r>
              <a:rPr lang="en-US" dirty="0">
                <a:latin typeface="Franklin Gothic Book" panose="020B0503020102020204" pitchFamily="34" charset="0"/>
              </a:rPr>
              <a:t>BUDGET COMMITTEE UPDATE</a:t>
            </a:r>
          </a:p>
        </p:txBody>
      </p:sp>
      <p:sp>
        <p:nvSpPr>
          <p:cNvPr id="5" name="Text Placeholder 4">
            <a:extLst>
              <a:ext uri="{FF2B5EF4-FFF2-40B4-BE49-F238E27FC236}">
                <a16:creationId xmlns:a16="http://schemas.microsoft.com/office/drawing/2014/main" id="{D009256D-4E2D-4C02-8F1B-BF38DBC4EC4A}"/>
              </a:ext>
            </a:extLst>
          </p:cNvPr>
          <p:cNvSpPr>
            <a:spLocks noGrp="1"/>
          </p:cNvSpPr>
          <p:nvPr>
            <p:ph type="body" idx="1"/>
          </p:nvPr>
        </p:nvSpPr>
        <p:spPr/>
        <p:txBody>
          <a:bodyPr/>
          <a:lstStyle/>
          <a:p>
            <a:pPr marL="342900" indent="-342900">
              <a:spcBef>
                <a:spcPts val="0"/>
              </a:spcBef>
              <a:buFont typeface="Arial" panose="020B0604020202020204" pitchFamily="34" charset="0"/>
              <a:buChar char="•"/>
            </a:pPr>
            <a:r>
              <a:rPr lang="en-US" sz="2500" dirty="0">
                <a:solidFill>
                  <a:srgbClr val="002D73"/>
                </a:solidFill>
                <a:latin typeface="Franklin Gothic Book" panose="020B0503020102020204" pitchFamily="34" charset="0"/>
              </a:rPr>
              <a:t>Case Counting Workgroup</a:t>
            </a:r>
          </a:p>
          <a:p>
            <a:pPr marL="655428" lvl="1" indent="-342900">
              <a:spcBef>
                <a:spcPts val="0"/>
              </a:spcBef>
              <a:buFont typeface="Arial" panose="020B0604020202020204" pitchFamily="34" charset="0"/>
              <a:buChar char="•"/>
            </a:pPr>
            <a:r>
              <a:rPr lang="en-US" dirty="0">
                <a:solidFill>
                  <a:srgbClr val="002D73"/>
                </a:solidFill>
              </a:rPr>
              <a:t>Continue their work to verify CFY 2018-19 case counts</a:t>
            </a:r>
          </a:p>
          <a:p>
            <a:pPr marL="655428" lvl="1" indent="-342900">
              <a:spcBef>
                <a:spcPts val="0"/>
              </a:spcBef>
              <a:buFont typeface="Arial" panose="020B0604020202020204" pitchFamily="34" charset="0"/>
              <a:buChar char="•"/>
            </a:pPr>
            <a:endParaRPr lang="en-US" dirty="0">
              <a:solidFill>
                <a:srgbClr val="002D73"/>
              </a:solidFill>
              <a:latin typeface="Franklin Gothic Book" panose="020B0503020102020204" pitchFamily="34" charset="0"/>
            </a:endParaRPr>
          </a:p>
          <a:p>
            <a:pPr marL="342900" indent="-342900">
              <a:spcBef>
                <a:spcPts val="0"/>
              </a:spcBef>
              <a:buFont typeface="Arial" panose="020B0604020202020204" pitchFamily="34" charset="0"/>
              <a:buChar char="•"/>
            </a:pPr>
            <a:r>
              <a:rPr lang="en-US" dirty="0">
                <a:solidFill>
                  <a:srgbClr val="002D73"/>
                </a:solidFill>
              </a:rPr>
              <a:t>Business Rules Workgroup</a:t>
            </a:r>
          </a:p>
          <a:p>
            <a:pPr marL="655428" lvl="1" indent="-342900">
              <a:spcBef>
                <a:spcPts val="0"/>
              </a:spcBef>
              <a:buFont typeface="Arial" panose="020B0604020202020204" pitchFamily="34" charset="0"/>
              <a:buChar char="•"/>
            </a:pPr>
            <a:r>
              <a:rPr lang="en-US" dirty="0">
                <a:solidFill>
                  <a:srgbClr val="002D73"/>
                </a:solidFill>
                <a:latin typeface="Franklin Gothic Book" panose="020B0503020102020204" pitchFamily="34" charset="0"/>
              </a:rPr>
              <a:t>Proposed changes to the Case Counting Busines</a:t>
            </a:r>
            <a:r>
              <a:rPr lang="en-US" dirty="0">
                <a:solidFill>
                  <a:srgbClr val="002D73"/>
                </a:solidFill>
              </a:rPr>
              <a:t>s Rules were presented to the Budget Committee at their meeting on February 19 and will be presented at their March meeting for a formal vote</a:t>
            </a:r>
          </a:p>
          <a:p>
            <a:pPr marL="655428" lvl="1" indent="-342900">
              <a:spcBef>
                <a:spcPts val="0"/>
              </a:spcBef>
              <a:buFont typeface="Arial" panose="020B0604020202020204" pitchFamily="34" charset="0"/>
              <a:buChar char="•"/>
            </a:pPr>
            <a:r>
              <a:rPr lang="en-US" dirty="0">
                <a:solidFill>
                  <a:srgbClr val="002D73"/>
                </a:solidFill>
                <a:latin typeface="Franklin Gothic Book" panose="020B0503020102020204" pitchFamily="34" charset="0"/>
              </a:rPr>
              <a:t>Memo from Clerk Cooney and draft revised rules sent to clerks for review and in preparation for approval</a:t>
            </a:r>
          </a:p>
        </p:txBody>
      </p:sp>
    </p:spTree>
    <p:extLst>
      <p:ext uri="{BB962C8B-B14F-4D97-AF65-F5344CB8AC3E}">
        <p14:creationId xmlns:p14="http://schemas.microsoft.com/office/powerpoint/2010/main" val="3037546468"/>
      </p:ext>
    </p:extLst>
  </p:cSld>
  <p:clrMapOvr>
    <a:masterClrMapping/>
  </p:clrMapOvr>
  <p:transition>
    <p:wip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101E5-A606-4D5B-957C-49137C92939E}"/>
              </a:ext>
            </a:extLst>
          </p:cNvPr>
          <p:cNvSpPr>
            <a:spLocks noGrp="1"/>
          </p:cNvSpPr>
          <p:nvPr>
            <p:ph type="title"/>
          </p:nvPr>
        </p:nvSpPr>
        <p:spPr/>
        <p:txBody>
          <a:bodyPr/>
          <a:lstStyle/>
          <a:p>
            <a:r>
              <a:rPr lang="en-US" dirty="0">
                <a:latin typeface="Franklin Gothic Book" panose="020B0503020102020204" pitchFamily="34" charset="0"/>
              </a:rPr>
              <a:t>BUDGET COMMITTEE UPDATE</a:t>
            </a:r>
          </a:p>
        </p:txBody>
      </p:sp>
      <p:sp>
        <p:nvSpPr>
          <p:cNvPr id="5" name="Text Placeholder 4">
            <a:extLst>
              <a:ext uri="{FF2B5EF4-FFF2-40B4-BE49-F238E27FC236}">
                <a16:creationId xmlns:a16="http://schemas.microsoft.com/office/drawing/2014/main" id="{D009256D-4E2D-4C02-8F1B-BF38DBC4EC4A}"/>
              </a:ext>
            </a:extLst>
          </p:cNvPr>
          <p:cNvSpPr>
            <a:spLocks noGrp="1"/>
          </p:cNvSpPr>
          <p:nvPr>
            <p:ph type="body" idx="1"/>
          </p:nvPr>
        </p:nvSpPr>
        <p:spPr/>
        <p:txBody>
          <a:bodyPr/>
          <a:lstStyle/>
          <a:p>
            <a:pPr marL="342900" indent="-342900">
              <a:spcBef>
                <a:spcPts val="0"/>
              </a:spcBef>
              <a:buFont typeface="Arial" panose="020B0604020202020204" pitchFamily="34" charset="0"/>
              <a:buChar char="•"/>
            </a:pPr>
            <a:r>
              <a:rPr lang="en-US" sz="2500" dirty="0">
                <a:solidFill>
                  <a:srgbClr val="002D73"/>
                </a:solidFill>
                <a:latin typeface="Franklin Gothic Book" panose="020B0503020102020204" pitchFamily="34" charset="0"/>
              </a:rPr>
              <a:t>Similarly Situated County Workgroup</a:t>
            </a:r>
          </a:p>
          <a:p>
            <a:pPr marL="655428" lvl="1" indent="-342900">
              <a:spcBef>
                <a:spcPts val="0"/>
              </a:spcBef>
              <a:buFont typeface="Arial" panose="020B0604020202020204" pitchFamily="34" charset="0"/>
              <a:buChar char="•"/>
            </a:pPr>
            <a:r>
              <a:rPr lang="en-US" dirty="0">
                <a:solidFill>
                  <a:srgbClr val="002D73"/>
                </a:solidFill>
              </a:rPr>
              <a:t>Chaired by Clerk Cooney and will include clerks staff</a:t>
            </a:r>
          </a:p>
          <a:p>
            <a:pPr marL="655428" lvl="1" indent="-342900">
              <a:spcBef>
                <a:spcPts val="0"/>
              </a:spcBef>
              <a:buFont typeface="Arial" panose="020B0604020202020204" pitchFamily="34" charset="0"/>
              <a:buChar char="•"/>
            </a:pPr>
            <a:r>
              <a:rPr lang="en-US" dirty="0">
                <a:solidFill>
                  <a:srgbClr val="002D73"/>
                </a:solidFill>
                <a:latin typeface="Franklin Gothic Book" panose="020B0503020102020204" pitchFamily="34" charset="0"/>
              </a:rPr>
              <a:t>Tasked with reviewing the current peer group structure and to bring back a recommendation</a:t>
            </a:r>
          </a:p>
          <a:p>
            <a:pPr marL="655428" lvl="1" indent="-342900">
              <a:spcBef>
                <a:spcPts val="0"/>
              </a:spcBef>
              <a:buFont typeface="Arial" panose="020B0604020202020204" pitchFamily="34" charset="0"/>
              <a:buChar char="•"/>
            </a:pPr>
            <a:r>
              <a:rPr lang="en-US" dirty="0">
                <a:solidFill>
                  <a:srgbClr val="002D73"/>
                </a:solidFill>
                <a:latin typeface="Franklin Gothic Book" panose="020B0503020102020204" pitchFamily="34" charset="0"/>
              </a:rPr>
              <a:t>Will present recommendation to the Budget Committee</a:t>
            </a:r>
            <a:r>
              <a:rPr lang="en-US" dirty="0">
                <a:solidFill>
                  <a:srgbClr val="002D73"/>
                </a:solidFill>
              </a:rPr>
              <a:t>, then the Budget Committee will send recommendation to the Executive Council for final approval</a:t>
            </a:r>
          </a:p>
          <a:p>
            <a:pPr marL="655428" lvl="1" indent="-342900">
              <a:spcBef>
                <a:spcPts val="0"/>
              </a:spcBef>
              <a:buFont typeface="Arial" panose="020B0604020202020204" pitchFamily="34" charset="0"/>
              <a:buChar char="•"/>
            </a:pPr>
            <a:r>
              <a:rPr lang="en-US" dirty="0">
                <a:solidFill>
                  <a:srgbClr val="002D73"/>
                </a:solidFill>
                <a:latin typeface="Franklin Gothic Book" panose="020B0503020102020204" pitchFamily="34" charset="0"/>
              </a:rPr>
              <a:t>Approximately 2-3 months t</a:t>
            </a:r>
            <a:r>
              <a:rPr lang="en-US" dirty="0">
                <a:solidFill>
                  <a:srgbClr val="002D73"/>
                </a:solidFill>
              </a:rPr>
              <a:t>o complete task</a:t>
            </a:r>
            <a:endParaRPr lang="en-US" dirty="0">
              <a:solidFill>
                <a:srgbClr val="002D73"/>
              </a:solidFill>
              <a:latin typeface="Franklin Gothic Book" panose="020B0503020102020204" pitchFamily="34" charset="0"/>
            </a:endParaRPr>
          </a:p>
        </p:txBody>
      </p:sp>
    </p:spTree>
    <p:extLst>
      <p:ext uri="{BB962C8B-B14F-4D97-AF65-F5344CB8AC3E}">
        <p14:creationId xmlns:p14="http://schemas.microsoft.com/office/powerpoint/2010/main" val="491026201"/>
      </p:ext>
    </p:extLst>
  </p:cSld>
  <p:clrMapOvr>
    <a:masterClrMapping/>
  </p:clrMapOvr>
  <p:transition>
    <p:wip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101E5-A606-4D5B-957C-49137C92939E}"/>
              </a:ext>
            </a:extLst>
          </p:cNvPr>
          <p:cNvSpPr>
            <a:spLocks noGrp="1"/>
          </p:cNvSpPr>
          <p:nvPr>
            <p:ph type="title"/>
          </p:nvPr>
        </p:nvSpPr>
        <p:spPr/>
        <p:txBody>
          <a:bodyPr/>
          <a:lstStyle/>
          <a:p>
            <a:r>
              <a:rPr lang="en-US" dirty="0">
                <a:latin typeface="Franklin Gothic Book" panose="020B0503020102020204" pitchFamily="34" charset="0"/>
              </a:rPr>
              <a:t>REVISED OUTPUTS FORM</a:t>
            </a:r>
          </a:p>
        </p:txBody>
      </p:sp>
      <p:sp>
        <p:nvSpPr>
          <p:cNvPr id="5" name="Text Placeholder 4">
            <a:extLst>
              <a:ext uri="{FF2B5EF4-FFF2-40B4-BE49-F238E27FC236}">
                <a16:creationId xmlns:a16="http://schemas.microsoft.com/office/drawing/2014/main" id="{D009256D-4E2D-4C02-8F1B-BF38DBC4EC4A}"/>
              </a:ext>
            </a:extLst>
          </p:cNvPr>
          <p:cNvSpPr>
            <a:spLocks noGrp="1"/>
          </p:cNvSpPr>
          <p:nvPr>
            <p:ph type="body" idx="1"/>
          </p:nvPr>
        </p:nvSpPr>
        <p:spPr/>
        <p:txBody>
          <a:bodyPr/>
          <a:lstStyle/>
          <a:p>
            <a:pPr marL="342900" indent="-342900">
              <a:spcBef>
                <a:spcPts val="0"/>
              </a:spcBef>
              <a:spcAft>
                <a:spcPts val="600"/>
              </a:spcAft>
              <a:buFont typeface="Arial" panose="020B0604020202020204" pitchFamily="34" charset="0"/>
              <a:buChar char="•"/>
            </a:pPr>
            <a:r>
              <a:rPr lang="en-US" sz="2500" dirty="0">
                <a:solidFill>
                  <a:srgbClr val="002D73"/>
                </a:solidFill>
                <a:latin typeface="Franklin Gothic Book" panose="020B0503020102020204" pitchFamily="34" charset="0"/>
              </a:rPr>
              <a:t>E-mail communication was sent on February 6</a:t>
            </a:r>
          </a:p>
          <a:p>
            <a:pPr marL="342900" indent="-342900">
              <a:spcBef>
                <a:spcPts val="0"/>
              </a:spcBef>
              <a:spcAft>
                <a:spcPts val="600"/>
              </a:spcAft>
              <a:buFont typeface="Arial" panose="020B0604020202020204" pitchFamily="34" charset="0"/>
              <a:buChar char="•"/>
            </a:pPr>
            <a:r>
              <a:rPr lang="en-US" dirty="0">
                <a:solidFill>
                  <a:srgbClr val="002D73"/>
                </a:solidFill>
              </a:rPr>
              <a:t>New lines added as the result of 2019 legislation that took effect January 1, 2020 as well as Rule of Law changes related to that legislation.</a:t>
            </a:r>
          </a:p>
          <a:p>
            <a:pPr marL="342900" indent="-342900">
              <a:spcBef>
                <a:spcPts val="0"/>
              </a:spcBef>
              <a:spcAft>
                <a:spcPts val="600"/>
              </a:spcAft>
              <a:buFont typeface="Arial" panose="020B0604020202020204" pitchFamily="34" charset="0"/>
              <a:buChar char="•"/>
            </a:pPr>
            <a:r>
              <a:rPr lang="en-US" dirty="0">
                <a:solidFill>
                  <a:srgbClr val="002D73"/>
                </a:solidFill>
              </a:rPr>
              <a:t>If programming issues will delay reporting of new lines, enter zero and provide comment in Column R regarding the issues or delays.</a:t>
            </a:r>
          </a:p>
          <a:p>
            <a:pPr marL="342900" indent="-342900">
              <a:spcBef>
                <a:spcPts val="0"/>
              </a:spcBef>
              <a:spcAft>
                <a:spcPts val="600"/>
              </a:spcAft>
              <a:buFont typeface="Arial" panose="020B0604020202020204" pitchFamily="34" charset="0"/>
              <a:buChar char="•"/>
            </a:pPr>
            <a:r>
              <a:rPr lang="en-US" dirty="0">
                <a:solidFill>
                  <a:srgbClr val="002D73"/>
                </a:solidFill>
              </a:rPr>
              <a:t>ALL data including Timeliness of Quarter 1 needs to be copied to the new form</a:t>
            </a:r>
          </a:p>
          <a:p>
            <a:pPr marL="342900" indent="-342900">
              <a:spcBef>
                <a:spcPts val="0"/>
              </a:spcBef>
              <a:spcAft>
                <a:spcPts val="600"/>
              </a:spcAft>
              <a:buFont typeface="Arial" panose="020B0604020202020204" pitchFamily="34" charset="0"/>
              <a:buChar char="•"/>
            </a:pPr>
            <a:r>
              <a:rPr lang="en-US" dirty="0">
                <a:solidFill>
                  <a:srgbClr val="002D73"/>
                </a:solidFill>
                <a:latin typeface="Franklin Gothic Book" panose="020B0503020102020204" pitchFamily="34" charset="0"/>
              </a:rPr>
              <a:t>Data pulls of dat</a:t>
            </a:r>
            <a:r>
              <a:rPr lang="en-US" dirty="0">
                <a:solidFill>
                  <a:srgbClr val="002D73"/>
                </a:solidFill>
              </a:rPr>
              <a:t>a from revised form can now be completed.</a:t>
            </a:r>
          </a:p>
        </p:txBody>
      </p:sp>
    </p:spTree>
    <p:extLst>
      <p:ext uri="{BB962C8B-B14F-4D97-AF65-F5344CB8AC3E}">
        <p14:creationId xmlns:p14="http://schemas.microsoft.com/office/powerpoint/2010/main" val="4209177452"/>
      </p:ext>
    </p:extLst>
  </p:cSld>
  <p:clrMapOvr>
    <a:masterClrMapping/>
  </p:clrMapOvr>
  <p:transition>
    <p:wipe/>
  </p:transition>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281974-7AF4-41A2-8549-0FEF814F75E3}"/>
              </a:ext>
            </a:extLst>
          </p:cNvPr>
          <p:cNvSpPr>
            <a:spLocks noGrp="1"/>
          </p:cNvSpPr>
          <p:nvPr>
            <p:ph type="title"/>
          </p:nvPr>
        </p:nvSpPr>
        <p:spPr>
          <a:xfrm>
            <a:off x="457200" y="2500009"/>
            <a:ext cx="8239328" cy="2752927"/>
          </a:xfrm>
          <a:noFill/>
        </p:spPr>
        <p:txBody>
          <a:bodyPr anchor="t" anchorCtr="0">
            <a:noAutofit/>
          </a:bodyPr>
          <a:lstStyle/>
          <a:p>
            <a:r>
              <a:rPr lang="en-US" dirty="0">
                <a:solidFill>
                  <a:srgbClr val="002D73"/>
                </a:solidFill>
                <a:latin typeface="Franklin Gothic Book" panose="020B0503020102020204" pitchFamily="34" charset="0"/>
              </a:rPr>
              <a:t>Doug Isabelle</a:t>
            </a:r>
            <a:br>
              <a:rPr lang="en-US" dirty="0">
                <a:solidFill>
                  <a:srgbClr val="002D73"/>
                </a:solidFill>
                <a:latin typeface="Franklin Gothic Book" panose="020B0503020102020204" pitchFamily="34" charset="0"/>
              </a:rPr>
            </a:br>
            <a:r>
              <a:rPr lang="en-US" sz="3500" dirty="0">
                <a:solidFill>
                  <a:srgbClr val="002D73"/>
                </a:solidFill>
                <a:latin typeface="Franklin Gothic Book" panose="020B0503020102020204" pitchFamily="34" charset="0"/>
              </a:rPr>
              <a:t>CCOC Deputy Executive Director</a:t>
            </a:r>
          </a:p>
        </p:txBody>
      </p:sp>
    </p:spTree>
    <p:extLst>
      <p:ext uri="{BB962C8B-B14F-4D97-AF65-F5344CB8AC3E}">
        <p14:creationId xmlns:p14="http://schemas.microsoft.com/office/powerpoint/2010/main" val="1373315150"/>
      </p:ext>
    </p:extLst>
  </p:cSld>
  <p:clrMapOvr>
    <a:masterClrMapping/>
  </p:clrMapOvr>
  <p:transition>
    <p:wip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101E5-A606-4D5B-957C-49137C92939E}"/>
              </a:ext>
            </a:extLst>
          </p:cNvPr>
          <p:cNvSpPr>
            <a:spLocks noGrp="1"/>
          </p:cNvSpPr>
          <p:nvPr>
            <p:ph type="title"/>
          </p:nvPr>
        </p:nvSpPr>
        <p:spPr/>
        <p:txBody>
          <a:bodyPr/>
          <a:lstStyle/>
          <a:p>
            <a:r>
              <a:rPr lang="en-US" dirty="0">
                <a:latin typeface="Franklin Gothic Book" panose="020B0503020102020204" pitchFamily="34" charset="0"/>
              </a:rPr>
              <a:t>PIE COMMITTEE UPDATE</a:t>
            </a:r>
          </a:p>
        </p:txBody>
      </p:sp>
      <p:sp>
        <p:nvSpPr>
          <p:cNvPr id="5" name="Text Placeholder 4">
            <a:extLst>
              <a:ext uri="{FF2B5EF4-FFF2-40B4-BE49-F238E27FC236}">
                <a16:creationId xmlns:a16="http://schemas.microsoft.com/office/drawing/2014/main" id="{D009256D-4E2D-4C02-8F1B-BF38DBC4EC4A}"/>
              </a:ext>
            </a:extLst>
          </p:cNvPr>
          <p:cNvSpPr>
            <a:spLocks noGrp="1"/>
          </p:cNvSpPr>
          <p:nvPr>
            <p:ph type="body" idx="1"/>
          </p:nvPr>
        </p:nvSpPr>
        <p:spPr/>
        <p:txBody>
          <a:bodyPr/>
          <a:lstStyle/>
          <a:p>
            <a:pPr marL="342900" indent="-342900">
              <a:spcBef>
                <a:spcPts val="1200"/>
              </a:spcBef>
              <a:buFont typeface="Arial" panose="020B0604020202020204" pitchFamily="34" charset="0"/>
              <a:buChar char="•"/>
            </a:pPr>
            <a:r>
              <a:rPr lang="en-US" sz="2500" dirty="0">
                <a:solidFill>
                  <a:srgbClr val="002D73"/>
                </a:solidFill>
                <a:latin typeface="Franklin Gothic Book" panose="020B0503020102020204" pitchFamily="34" charset="0"/>
              </a:rPr>
              <a:t>Meeting held on February 5</a:t>
            </a:r>
          </a:p>
          <a:p>
            <a:pPr marL="342900" indent="-342900">
              <a:spcBef>
                <a:spcPts val="1200"/>
              </a:spcBef>
              <a:buFont typeface="Arial" panose="020B0604020202020204" pitchFamily="34" charset="0"/>
              <a:buChar char="•"/>
            </a:pPr>
            <a:r>
              <a:rPr lang="en-US" dirty="0">
                <a:solidFill>
                  <a:srgbClr val="002D73"/>
                </a:solidFill>
              </a:rPr>
              <a:t>Reviewed Compliance Education and Training Contract held by CIS</a:t>
            </a:r>
          </a:p>
          <a:p>
            <a:pPr marL="342900" indent="-342900">
              <a:spcBef>
                <a:spcPts val="1200"/>
              </a:spcBef>
              <a:buFont typeface="Arial" panose="020B0604020202020204" pitchFamily="34" charset="0"/>
              <a:buChar char="•"/>
            </a:pPr>
            <a:r>
              <a:rPr lang="en-US" dirty="0">
                <a:solidFill>
                  <a:srgbClr val="002D73"/>
                </a:solidFill>
                <a:latin typeface="Franklin Gothic Book" panose="020B0503020102020204" pitchFamily="34" charset="0"/>
              </a:rPr>
              <a:t>Review Performance Measures and Standards</a:t>
            </a:r>
          </a:p>
          <a:p>
            <a:pPr marL="342900" indent="-342900">
              <a:spcBef>
                <a:spcPts val="1200"/>
              </a:spcBef>
              <a:buFont typeface="Arial" panose="020B0604020202020204" pitchFamily="34" charset="0"/>
              <a:buChar char="•"/>
            </a:pPr>
            <a:r>
              <a:rPr lang="en-US" dirty="0">
                <a:solidFill>
                  <a:srgbClr val="002D73"/>
                </a:solidFill>
                <a:hlinkClick r:id="rId2"/>
              </a:rPr>
              <a:t>Quarter 1 Performance Measures and Action Plans Report</a:t>
            </a:r>
            <a:endParaRPr lang="en-US" dirty="0">
              <a:solidFill>
                <a:srgbClr val="002D73"/>
              </a:solidFill>
            </a:endParaRPr>
          </a:p>
          <a:p>
            <a:pPr marL="342900" indent="-342900">
              <a:spcBef>
                <a:spcPts val="1200"/>
              </a:spcBef>
              <a:buFont typeface="Arial" panose="020B0604020202020204" pitchFamily="34" charset="0"/>
              <a:buChar char="•"/>
            </a:pPr>
            <a:r>
              <a:rPr lang="en-US" dirty="0">
                <a:solidFill>
                  <a:srgbClr val="002D73"/>
                </a:solidFill>
                <a:latin typeface="Franklin Gothic Book" panose="020B0503020102020204" pitchFamily="34" charset="0"/>
              </a:rPr>
              <a:t>CFY 2018-19 Workload Year-In-Review</a:t>
            </a:r>
          </a:p>
          <a:p>
            <a:pPr marL="342900" indent="-342900">
              <a:spcBef>
                <a:spcPts val="1200"/>
              </a:spcBef>
              <a:buFont typeface="Arial" panose="020B0604020202020204" pitchFamily="34" charset="0"/>
              <a:buChar char="•"/>
            </a:pPr>
            <a:r>
              <a:rPr lang="en-US" dirty="0">
                <a:solidFill>
                  <a:srgbClr val="002D73"/>
                </a:solidFill>
              </a:rPr>
              <a:t>DL Reinstatement Days Report</a:t>
            </a:r>
          </a:p>
          <a:p>
            <a:pPr marL="342900" indent="-342900">
              <a:spcBef>
                <a:spcPts val="1200"/>
              </a:spcBef>
              <a:buFont typeface="Arial" panose="020B0604020202020204" pitchFamily="34" charset="0"/>
              <a:buChar char="•"/>
            </a:pPr>
            <a:r>
              <a:rPr lang="en-US" dirty="0">
                <a:solidFill>
                  <a:srgbClr val="002D73"/>
                </a:solidFill>
                <a:latin typeface="Franklin Gothic Book" panose="020B0503020102020204" pitchFamily="34" charset="0"/>
              </a:rPr>
              <a:t>CFY 2018-19 Collection Agent Report</a:t>
            </a:r>
          </a:p>
        </p:txBody>
      </p:sp>
    </p:spTree>
    <p:extLst>
      <p:ext uri="{BB962C8B-B14F-4D97-AF65-F5344CB8AC3E}">
        <p14:creationId xmlns:p14="http://schemas.microsoft.com/office/powerpoint/2010/main" val="4087471388"/>
      </p:ext>
    </p:extLst>
  </p:cSld>
  <p:clrMapOvr>
    <a:masterClrMapping/>
  </p:clrMapOvr>
  <p:transition>
    <p:wip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F388179-021B-47FC-A021-DAEA1178E366}"/>
              </a:ext>
            </a:extLst>
          </p:cNvPr>
          <p:cNvSpPr txBox="1">
            <a:spLocks/>
          </p:cNvSpPr>
          <p:nvPr/>
        </p:nvSpPr>
        <p:spPr>
          <a:xfrm>
            <a:off x="411480" y="342898"/>
            <a:ext cx="8358188" cy="804999"/>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lvl1pPr marL="0" marR="0" indent="0" algn="ctr" defTabSz="410751" rtl="0" eaLnBrk="1" latinLnBrk="0" hangingPunct="1">
              <a:lnSpc>
                <a:spcPct val="100000"/>
              </a:lnSpc>
              <a:spcBef>
                <a:spcPts val="0"/>
              </a:spcBef>
              <a:spcAft>
                <a:spcPts val="0"/>
              </a:spcAft>
              <a:buClrTx/>
              <a:buSzTx/>
              <a:buFontTx/>
              <a:buNone/>
              <a:tabLst/>
              <a:defRPr sz="3500" b="0" i="0" u="none" strike="noStrike" cap="none" spc="0" baseline="0">
                <a:ln>
                  <a:noFill/>
                </a:ln>
                <a:solidFill>
                  <a:schemeClr val="bg1"/>
                </a:solidFill>
                <a:uFillTx/>
                <a:latin typeface="Calibri" panose="020F0502020204030204" pitchFamily="34" charset="0"/>
                <a:ea typeface="+mn-ea"/>
                <a:cs typeface="+mn-cs"/>
                <a:sym typeface="Helvetica Light"/>
              </a:defRPr>
            </a:lvl1pPr>
            <a:lvl2pPr marL="0" marR="0" indent="160729" algn="ctr" defTabSz="410751" rtl="0" eaLnBrk="1" latinLnBrk="0" hangingPunct="1">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2pPr>
            <a:lvl3pPr marL="0" marR="0" indent="321457" algn="ctr" defTabSz="410751" rtl="0" eaLnBrk="1" latinLnBrk="0" hangingPunct="1">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3pPr>
            <a:lvl4pPr marL="0" marR="0" indent="482186" algn="ctr" defTabSz="410751" rtl="0" eaLnBrk="1" latinLnBrk="0" hangingPunct="1">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4pPr>
            <a:lvl5pPr marL="0" marR="0" indent="642915" algn="ctr" defTabSz="410751" rtl="0" eaLnBrk="1" latinLnBrk="0" hangingPunct="1">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5pPr>
            <a:lvl6pPr marL="0" marR="0" indent="803643" algn="ctr" defTabSz="410751" rtl="0" eaLnBrk="1" latinLnBrk="0" hangingPunct="1">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6pPr>
            <a:lvl7pPr marL="0" marR="0" indent="964372" algn="ctr" defTabSz="410751" rtl="0" eaLnBrk="1" latinLnBrk="0" hangingPunct="1">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7pPr>
            <a:lvl8pPr marL="0" marR="0" indent="1125101" algn="ctr" defTabSz="410751" rtl="0" eaLnBrk="1" latinLnBrk="0" hangingPunct="1">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8pPr>
            <a:lvl9pPr marL="0" marR="0" indent="1285829" algn="ctr" defTabSz="410751" rtl="0" eaLnBrk="1" latinLnBrk="0" hangingPunct="1">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9pPr>
          </a:lstStyle>
          <a:p>
            <a:r>
              <a:rPr lang="en-US" dirty="0">
                <a:latin typeface="Franklin Gothic Book" panose="020B0503020102020204" pitchFamily="34" charset="0"/>
              </a:rPr>
              <a:t>DL REINSTATEMENT EVENTS</a:t>
            </a:r>
          </a:p>
        </p:txBody>
      </p:sp>
      <p:sp>
        <p:nvSpPr>
          <p:cNvPr id="5" name="Text Placeholder 4">
            <a:extLst>
              <a:ext uri="{FF2B5EF4-FFF2-40B4-BE49-F238E27FC236}">
                <a16:creationId xmlns:a16="http://schemas.microsoft.com/office/drawing/2014/main" id="{D009256D-4E2D-4C02-8F1B-BF38DBC4EC4A}"/>
              </a:ext>
            </a:extLst>
          </p:cNvPr>
          <p:cNvSpPr>
            <a:spLocks noGrp="1"/>
          </p:cNvSpPr>
          <p:nvPr>
            <p:ph type="body" idx="1"/>
          </p:nvPr>
        </p:nvSpPr>
        <p:spPr/>
        <p:txBody>
          <a:bodyPr/>
          <a:lstStyle/>
          <a:p>
            <a:pPr algn="ctr"/>
            <a:r>
              <a:rPr lang="en-US" sz="2500" b="1" dirty="0">
                <a:solidFill>
                  <a:srgbClr val="002D73"/>
                </a:solidFill>
                <a:latin typeface="Franklin Gothic Book" panose="020B0503020102020204" pitchFamily="34" charset="0"/>
              </a:rPr>
              <a:t>GUIDELINES FOR REPORTING CASES THAT FAIL TO COMPLY</a:t>
            </a:r>
            <a:br>
              <a:rPr lang="en-US" sz="2500" b="1" dirty="0">
                <a:solidFill>
                  <a:srgbClr val="002D73"/>
                </a:solidFill>
                <a:latin typeface="Franklin Gothic Book" panose="020B0503020102020204" pitchFamily="34" charset="0"/>
              </a:rPr>
            </a:br>
            <a:endParaRPr lang="en-US" sz="2500" b="1" dirty="0">
              <a:solidFill>
                <a:srgbClr val="002D73"/>
              </a:solidFill>
              <a:latin typeface="Franklin Gothic Book" panose="020B0503020102020204" pitchFamily="34" charset="0"/>
            </a:endParaRPr>
          </a:p>
          <a:p>
            <a:pPr marL="342900" indent="-342900">
              <a:spcBef>
                <a:spcPts val="0"/>
              </a:spcBef>
              <a:buFont typeface="Arial" panose="020B0604020202020204" pitchFamily="34" charset="0"/>
              <a:buChar char="•"/>
            </a:pPr>
            <a:r>
              <a:rPr lang="en-US" sz="2500" dirty="0">
                <a:solidFill>
                  <a:srgbClr val="002D73"/>
                </a:solidFill>
                <a:latin typeface="Franklin Gothic Book" panose="020B0503020102020204" pitchFamily="34" charset="0"/>
              </a:rPr>
              <a:t>Count the number of cases by “case” that fail to comply, not by the individual (including community services cases).</a:t>
            </a:r>
          </a:p>
          <a:p>
            <a:pPr marL="655428" lvl="1" indent="-342900">
              <a:spcBef>
                <a:spcPts val="0"/>
              </a:spcBef>
              <a:buFont typeface="Arial" panose="020B0604020202020204" pitchFamily="34" charset="0"/>
              <a:buChar char="•"/>
            </a:pPr>
            <a:r>
              <a:rPr lang="en-US" sz="2000" dirty="0">
                <a:solidFill>
                  <a:srgbClr val="002D73"/>
                </a:solidFill>
                <a:latin typeface="Franklin Gothic Book" panose="020B0503020102020204" pitchFamily="34" charset="0"/>
              </a:rPr>
              <a:t>For example, if your county groups multiple-cases together and the defendant fails to comply, count each case separately.</a:t>
            </a:r>
            <a:endParaRPr lang="en-US" sz="2500" dirty="0">
              <a:solidFill>
                <a:srgbClr val="002D73"/>
              </a:solidFill>
              <a:latin typeface="Franklin Gothic Book" panose="020B0503020102020204" pitchFamily="34" charset="0"/>
            </a:endParaRPr>
          </a:p>
          <a:p>
            <a:pPr marL="342900" indent="-342900">
              <a:spcBef>
                <a:spcPts val="0"/>
              </a:spcBef>
              <a:buFont typeface="Arial" panose="020B0604020202020204" pitchFamily="34" charset="0"/>
              <a:buChar char="•"/>
            </a:pPr>
            <a:r>
              <a:rPr lang="en-US" sz="2500" dirty="0">
                <a:solidFill>
                  <a:srgbClr val="002D73"/>
                </a:solidFill>
                <a:latin typeface="Franklin Gothic Book" panose="020B0503020102020204" pitchFamily="34" charset="0"/>
              </a:rPr>
              <a:t>A case is non-compliant when the Clerk notifies the DHSMV to suspend the DL. A person may have multiple cases. Any one of the cases may result in a suspension status.</a:t>
            </a:r>
          </a:p>
        </p:txBody>
      </p:sp>
    </p:spTree>
    <p:extLst>
      <p:ext uri="{BB962C8B-B14F-4D97-AF65-F5344CB8AC3E}">
        <p14:creationId xmlns:p14="http://schemas.microsoft.com/office/powerpoint/2010/main" val="1145603705"/>
      </p:ext>
    </p:extLst>
  </p:cSld>
  <p:clrMapOvr>
    <a:masterClrMapping/>
  </p:clrMapOvr>
  <p:transition>
    <p:wipe/>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281974-7AF4-41A2-8549-0FEF814F75E3}"/>
              </a:ext>
            </a:extLst>
          </p:cNvPr>
          <p:cNvSpPr>
            <a:spLocks noGrp="1"/>
          </p:cNvSpPr>
          <p:nvPr>
            <p:ph type="title"/>
          </p:nvPr>
        </p:nvSpPr>
        <p:spPr>
          <a:xfrm>
            <a:off x="457200" y="2500009"/>
            <a:ext cx="8239328" cy="2752927"/>
          </a:xfrm>
          <a:noFill/>
        </p:spPr>
        <p:txBody>
          <a:bodyPr anchor="t" anchorCtr="0">
            <a:noAutofit/>
          </a:bodyPr>
          <a:lstStyle/>
          <a:p>
            <a:r>
              <a:rPr lang="en-US" dirty="0">
                <a:solidFill>
                  <a:srgbClr val="002D73"/>
                </a:solidFill>
                <a:latin typeface="Franklin Gothic Book" panose="020B0503020102020204" pitchFamily="34" charset="0"/>
              </a:rPr>
              <a:t>Marleni Bruner</a:t>
            </a:r>
            <a:br>
              <a:rPr lang="en-US" dirty="0">
                <a:solidFill>
                  <a:srgbClr val="002D73"/>
                </a:solidFill>
                <a:latin typeface="Franklin Gothic Book" panose="020B0503020102020204" pitchFamily="34" charset="0"/>
              </a:rPr>
            </a:br>
            <a:r>
              <a:rPr lang="en-US" sz="3500" dirty="0">
                <a:solidFill>
                  <a:srgbClr val="002D73"/>
                </a:solidFill>
                <a:latin typeface="Franklin Gothic Book" panose="020B0503020102020204" pitchFamily="34" charset="0"/>
              </a:rPr>
              <a:t>CCOC Senior Budget Manager</a:t>
            </a:r>
          </a:p>
        </p:txBody>
      </p:sp>
    </p:spTree>
    <p:extLst>
      <p:ext uri="{BB962C8B-B14F-4D97-AF65-F5344CB8AC3E}">
        <p14:creationId xmlns:p14="http://schemas.microsoft.com/office/powerpoint/2010/main" val="357378113"/>
      </p:ext>
    </p:extLst>
  </p:cSld>
  <p:clrMapOvr>
    <a:masterClrMapping/>
  </p:clrMapOvr>
  <p:transition>
    <p:wip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D009256D-4E2D-4C02-8F1B-BF38DBC4EC4A}"/>
              </a:ext>
            </a:extLst>
          </p:cNvPr>
          <p:cNvSpPr>
            <a:spLocks noGrp="1"/>
          </p:cNvSpPr>
          <p:nvPr>
            <p:ph type="body" idx="1"/>
          </p:nvPr>
        </p:nvSpPr>
        <p:spPr>
          <a:xfrm>
            <a:off x="411480" y="1393031"/>
            <a:ext cx="8358188" cy="4393406"/>
          </a:xfrm>
        </p:spPr>
        <p:txBody>
          <a:bodyPr/>
          <a:lstStyle/>
          <a:p>
            <a:pPr algn="ctr"/>
            <a:r>
              <a:rPr lang="en-US" sz="2500" b="1" dirty="0">
                <a:solidFill>
                  <a:srgbClr val="002D73"/>
                </a:solidFill>
                <a:latin typeface="Franklin Gothic Book" panose="020B0503020102020204" pitchFamily="34" charset="0"/>
              </a:rPr>
              <a:t>GUIDELINES FOR REPORTING CASES THAT FAIL TO COMPLY</a:t>
            </a:r>
            <a:br>
              <a:rPr lang="en-US" sz="2500" b="1" dirty="0">
                <a:solidFill>
                  <a:srgbClr val="002D73"/>
                </a:solidFill>
                <a:latin typeface="Franklin Gothic Book" panose="020B0503020102020204" pitchFamily="34" charset="0"/>
              </a:rPr>
            </a:br>
            <a:endParaRPr lang="en-US" sz="2500" b="1" dirty="0">
              <a:solidFill>
                <a:srgbClr val="002D73"/>
              </a:solidFill>
              <a:latin typeface="Franklin Gothic Book" panose="020B0503020102020204" pitchFamily="34" charset="0"/>
            </a:endParaRPr>
          </a:p>
          <a:p>
            <a:pPr marL="342900" indent="-342900">
              <a:spcBef>
                <a:spcPts val="0"/>
              </a:spcBef>
              <a:buFont typeface="Arial" panose="020B0604020202020204" pitchFamily="34" charset="0"/>
              <a:buChar char="•"/>
            </a:pPr>
            <a:r>
              <a:rPr lang="en-US" sz="2500" dirty="0">
                <a:solidFill>
                  <a:srgbClr val="002D73"/>
                </a:solidFill>
                <a:latin typeface="Franklin Gothic Book" panose="020B0503020102020204" pitchFamily="34" charset="0"/>
              </a:rPr>
              <a:t>Cases are tracked for a 12-month period starting from the date(s) the DL Reinstatement Event was held. </a:t>
            </a:r>
          </a:p>
          <a:p>
            <a:pPr marL="342900" indent="-342900">
              <a:spcBef>
                <a:spcPts val="0"/>
              </a:spcBef>
              <a:buFont typeface="Arial" panose="020B0604020202020204" pitchFamily="34" charset="0"/>
              <a:buChar char="•"/>
            </a:pPr>
            <a:r>
              <a:rPr lang="en-US" sz="2500" dirty="0">
                <a:solidFill>
                  <a:srgbClr val="002D73"/>
                </a:solidFill>
                <a:latin typeface="Franklin Gothic Book" panose="020B0503020102020204" pitchFamily="34" charset="0"/>
              </a:rPr>
              <a:t>DL Reports are due to the CCOC by the 20</a:t>
            </a:r>
            <a:r>
              <a:rPr lang="en-US" sz="2500" baseline="30000" dirty="0">
                <a:solidFill>
                  <a:srgbClr val="002D73"/>
                </a:solidFill>
                <a:latin typeface="Franklin Gothic Book" panose="020B0503020102020204" pitchFamily="34" charset="0"/>
              </a:rPr>
              <a:t>th</a:t>
            </a:r>
            <a:r>
              <a:rPr lang="en-US" sz="2500" dirty="0">
                <a:solidFill>
                  <a:srgbClr val="002D73"/>
                </a:solidFill>
                <a:latin typeface="Franklin Gothic Book" panose="020B0503020102020204" pitchFamily="34" charset="0"/>
              </a:rPr>
              <a:t> of the month following the end of the 12-month period.</a:t>
            </a:r>
          </a:p>
          <a:p>
            <a:pPr marL="342900" indent="-342900">
              <a:spcBef>
                <a:spcPts val="0"/>
              </a:spcBef>
              <a:buFont typeface="Arial" panose="020B0604020202020204" pitchFamily="34" charset="0"/>
              <a:buChar char="•"/>
            </a:pPr>
            <a:r>
              <a:rPr lang="en-US" sz="2500" dirty="0">
                <a:solidFill>
                  <a:srgbClr val="002D73"/>
                </a:solidFill>
                <a:latin typeface="Franklin Gothic Book" panose="020B0503020102020204" pitchFamily="34" charset="0"/>
              </a:rPr>
              <a:t>The CCOC should be made aware of all events during the fiscal year so that the non-complying cases can be included in its Annual Report which is due to the Legislature and Governor’s Office by January 1.</a:t>
            </a:r>
          </a:p>
        </p:txBody>
      </p:sp>
      <p:sp>
        <p:nvSpPr>
          <p:cNvPr id="6" name="Title 1">
            <a:extLst>
              <a:ext uri="{FF2B5EF4-FFF2-40B4-BE49-F238E27FC236}">
                <a16:creationId xmlns:a16="http://schemas.microsoft.com/office/drawing/2014/main" id="{13362249-5921-4EDA-BED2-7723CB0F127D}"/>
              </a:ext>
            </a:extLst>
          </p:cNvPr>
          <p:cNvSpPr txBox="1">
            <a:spLocks/>
          </p:cNvSpPr>
          <p:nvPr/>
        </p:nvSpPr>
        <p:spPr>
          <a:xfrm>
            <a:off x="411480" y="342898"/>
            <a:ext cx="8358188" cy="804999"/>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lvl1pPr marL="0" marR="0" indent="0" algn="ctr" defTabSz="410751" rtl="0" eaLnBrk="1" latinLnBrk="0" hangingPunct="1">
              <a:lnSpc>
                <a:spcPct val="100000"/>
              </a:lnSpc>
              <a:spcBef>
                <a:spcPts val="0"/>
              </a:spcBef>
              <a:spcAft>
                <a:spcPts val="0"/>
              </a:spcAft>
              <a:buClrTx/>
              <a:buSzTx/>
              <a:buFontTx/>
              <a:buNone/>
              <a:tabLst/>
              <a:defRPr sz="3500" b="0" i="0" u="none" strike="noStrike" cap="none" spc="0" baseline="0">
                <a:ln>
                  <a:noFill/>
                </a:ln>
                <a:solidFill>
                  <a:schemeClr val="bg1"/>
                </a:solidFill>
                <a:uFillTx/>
                <a:latin typeface="Calibri" panose="020F0502020204030204" pitchFamily="34" charset="0"/>
                <a:ea typeface="+mn-ea"/>
                <a:cs typeface="+mn-cs"/>
                <a:sym typeface="Helvetica Light"/>
              </a:defRPr>
            </a:lvl1pPr>
            <a:lvl2pPr marL="0" marR="0" indent="160729" algn="ctr" defTabSz="410751" rtl="0" eaLnBrk="1" latinLnBrk="0" hangingPunct="1">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2pPr>
            <a:lvl3pPr marL="0" marR="0" indent="321457" algn="ctr" defTabSz="410751" rtl="0" eaLnBrk="1" latinLnBrk="0" hangingPunct="1">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3pPr>
            <a:lvl4pPr marL="0" marR="0" indent="482186" algn="ctr" defTabSz="410751" rtl="0" eaLnBrk="1" latinLnBrk="0" hangingPunct="1">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4pPr>
            <a:lvl5pPr marL="0" marR="0" indent="642915" algn="ctr" defTabSz="410751" rtl="0" eaLnBrk="1" latinLnBrk="0" hangingPunct="1">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5pPr>
            <a:lvl6pPr marL="0" marR="0" indent="803643" algn="ctr" defTabSz="410751" rtl="0" eaLnBrk="1" latinLnBrk="0" hangingPunct="1">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6pPr>
            <a:lvl7pPr marL="0" marR="0" indent="964372" algn="ctr" defTabSz="410751" rtl="0" eaLnBrk="1" latinLnBrk="0" hangingPunct="1">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7pPr>
            <a:lvl8pPr marL="0" marR="0" indent="1125101" algn="ctr" defTabSz="410751" rtl="0" eaLnBrk="1" latinLnBrk="0" hangingPunct="1">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8pPr>
            <a:lvl9pPr marL="0" marR="0" indent="1285829" algn="ctr" defTabSz="410751" rtl="0" eaLnBrk="1" latinLnBrk="0" hangingPunct="1">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9pPr>
          </a:lstStyle>
          <a:p>
            <a:r>
              <a:rPr lang="en-US" dirty="0">
                <a:latin typeface="Franklin Gothic Book" panose="020B0503020102020204" pitchFamily="34" charset="0"/>
              </a:rPr>
              <a:t>DL REINSTATEMENT EVENTS</a:t>
            </a:r>
          </a:p>
        </p:txBody>
      </p:sp>
    </p:spTree>
    <p:extLst>
      <p:ext uri="{BB962C8B-B14F-4D97-AF65-F5344CB8AC3E}">
        <p14:creationId xmlns:p14="http://schemas.microsoft.com/office/powerpoint/2010/main" val="2727430349"/>
      </p:ext>
    </p:extLst>
  </p:cSld>
  <p:clrMapOvr>
    <a:masterClrMapping/>
  </p:clrMapOvr>
  <p:transition>
    <p:wip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AB4A72-A5E1-4485-A3E9-DB94430C49AF}"/>
              </a:ext>
            </a:extLst>
          </p:cNvPr>
          <p:cNvSpPr>
            <a:spLocks noGrp="1"/>
          </p:cNvSpPr>
          <p:nvPr>
            <p:ph type="body" idx="1"/>
          </p:nvPr>
        </p:nvSpPr>
        <p:spPr/>
        <p:txBody>
          <a:bodyPr/>
          <a:lstStyle/>
          <a:p>
            <a:pPr algn="ctr">
              <a:spcBef>
                <a:spcPts val="0"/>
              </a:spcBef>
            </a:pPr>
            <a:r>
              <a:rPr lang="en-US" dirty="0">
                <a:solidFill>
                  <a:srgbClr val="002D73"/>
                </a:solidFill>
              </a:rPr>
              <a:t>Reporting cases failing to comply:</a:t>
            </a:r>
          </a:p>
          <a:p>
            <a:pPr algn="ctr">
              <a:spcBef>
                <a:spcPts val="0"/>
              </a:spcBef>
            </a:pPr>
            <a:r>
              <a:rPr lang="en-US" sz="1500" dirty="0">
                <a:solidFill>
                  <a:srgbClr val="002D73"/>
                </a:solidFill>
                <a:latin typeface="Franklin Gothic Book" panose="020B0503020102020204" pitchFamily="34" charset="0"/>
              </a:rPr>
              <a:t>Data Extracted from October 2019 Operation Green Light</a:t>
            </a:r>
          </a:p>
        </p:txBody>
      </p:sp>
      <p:graphicFrame>
        <p:nvGraphicFramePr>
          <p:cNvPr id="5" name="Table 4">
            <a:extLst>
              <a:ext uri="{FF2B5EF4-FFF2-40B4-BE49-F238E27FC236}">
                <a16:creationId xmlns:a16="http://schemas.microsoft.com/office/drawing/2014/main" id="{A8378CC3-E420-422C-AA87-049B7102B544}"/>
              </a:ext>
            </a:extLst>
          </p:cNvPr>
          <p:cNvGraphicFramePr>
            <a:graphicFrameLocks noGrp="1"/>
          </p:cNvGraphicFramePr>
          <p:nvPr>
            <p:extLst>
              <p:ext uri="{D42A27DB-BD31-4B8C-83A1-F6EECF244321}">
                <p14:modId xmlns:p14="http://schemas.microsoft.com/office/powerpoint/2010/main" val="3036439443"/>
              </p:ext>
            </p:extLst>
          </p:nvPr>
        </p:nvGraphicFramePr>
        <p:xfrm>
          <a:off x="685800" y="2209800"/>
          <a:ext cx="7772400" cy="3536229"/>
        </p:xfrm>
        <a:graphic>
          <a:graphicData uri="http://schemas.openxmlformats.org/drawingml/2006/table">
            <a:tbl>
              <a:tblPr/>
              <a:tblGrid>
                <a:gridCol w="5834146">
                  <a:extLst>
                    <a:ext uri="{9D8B030D-6E8A-4147-A177-3AD203B41FA5}">
                      <a16:colId xmlns:a16="http://schemas.microsoft.com/office/drawing/2014/main" val="652661732"/>
                    </a:ext>
                  </a:extLst>
                </a:gridCol>
                <a:gridCol w="1938254">
                  <a:extLst>
                    <a:ext uri="{9D8B030D-6E8A-4147-A177-3AD203B41FA5}">
                      <a16:colId xmlns:a16="http://schemas.microsoft.com/office/drawing/2014/main" val="810028720"/>
                    </a:ext>
                  </a:extLst>
                </a:gridCol>
              </a:tblGrid>
              <a:tr h="472684">
                <a:tc gridSpan="2">
                  <a:txBody>
                    <a:bodyPr/>
                    <a:lstStyle/>
                    <a:p>
                      <a:pPr algn="l" fontAlgn="t"/>
                      <a:r>
                        <a:rPr lang="en-US" sz="2000" b="1" i="0" u="none" strike="noStrike" dirty="0">
                          <a:solidFill>
                            <a:schemeClr val="tx2">
                              <a:lumMod val="75000"/>
                            </a:schemeClr>
                          </a:solidFill>
                          <a:effectLst/>
                          <a:latin typeface="Franklin Gothic Book" panose="020B0503020102020204" pitchFamily="34" charset="0"/>
                        </a:rPr>
                        <a:t>D. PROGRAM PERFORMANCE (s. 322.75(7), F.S.)</a:t>
                      </a:r>
                    </a:p>
                  </a:txBody>
                  <a:tcPr marL="7620" marR="7620" marT="762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extLst>
                  <a:ext uri="{0D108BD9-81ED-4DB2-BD59-A6C34878D82A}">
                    <a16:rowId xmlns:a16="http://schemas.microsoft.com/office/drawing/2014/main" val="773521480"/>
                  </a:ext>
                </a:extLst>
              </a:tr>
              <a:tr h="451582">
                <a:tc>
                  <a:txBody>
                    <a:bodyPr/>
                    <a:lstStyle/>
                    <a:p>
                      <a:pPr algn="l" fontAlgn="t"/>
                      <a:r>
                        <a:rPr lang="en-US" sz="2000" b="0" i="0" u="none" strike="noStrike" dirty="0">
                          <a:solidFill>
                            <a:schemeClr val="tx2">
                              <a:lumMod val="75000"/>
                            </a:schemeClr>
                          </a:solidFill>
                          <a:effectLst/>
                          <a:latin typeface="Franklin Gothic Book" panose="020B0503020102020204" pitchFamily="34" charset="0"/>
                        </a:rPr>
                        <a:t>1. Number of Cases Paid In Full</a:t>
                      </a:r>
                    </a:p>
                  </a:txBody>
                  <a:tcPr marL="7620" marR="7620" marT="762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t"/>
                      <a:r>
                        <a:rPr lang="en-US" sz="2000" b="0" i="0" u="none" strike="noStrike" dirty="0">
                          <a:solidFill>
                            <a:schemeClr val="tx2">
                              <a:lumMod val="75000"/>
                            </a:schemeClr>
                          </a:solidFill>
                          <a:effectLst/>
                          <a:latin typeface="Franklin Gothic Book" panose="020B0503020102020204" pitchFamily="34" charset="0"/>
                        </a:rPr>
                        <a:t>10,246</a:t>
                      </a:r>
                    </a:p>
                  </a:txBody>
                  <a:tcPr marL="7620" marR="7620" marT="762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E2EFDA"/>
                    </a:solidFill>
                  </a:tcPr>
                </a:tc>
                <a:extLst>
                  <a:ext uri="{0D108BD9-81ED-4DB2-BD59-A6C34878D82A}">
                    <a16:rowId xmlns:a16="http://schemas.microsoft.com/office/drawing/2014/main" val="2134826812"/>
                  </a:ext>
                </a:extLst>
              </a:tr>
              <a:tr h="455804">
                <a:tc>
                  <a:txBody>
                    <a:bodyPr/>
                    <a:lstStyle/>
                    <a:p>
                      <a:pPr algn="l" fontAlgn="t"/>
                      <a:r>
                        <a:rPr lang="en-US" sz="2000" b="0" i="0" u="none" strike="noStrike" dirty="0">
                          <a:solidFill>
                            <a:schemeClr val="tx2">
                              <a:lumMod val="75000"/>
                            </a:schemeClr>
                          </a:solidFill>
                          <a:effectLst/>
                          <a:latin typeface="Franklin Gothic Book" panose="020B0503020102020204" pitchFamily="34" charset="0"/>
                        </a:rPr>
                        <a:t>2. Number of Cases Placed on a Payment Plan</a:t>
                      </a:r>
                    </a:p>
                  </a:txBody>
                  <a:tcPr marL="7620" marR="7620" marT="762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t"/>
                      <a:r>
                        <a:rPr lang="en-US" sz="2000" b="0" i="0" u="none" strike="noStrike" dirty="0">
                          <a:solidFill>
                            <a:schemeClr val="tx2">
                              <a:lumMod val="75000"/>
                            </a:schemeClr>
                          </a:solidFill>
                          <a:effectLst/>
                          <a:highlight>
                            <a:srgbClr val="FFFF00"/>
                          </a:highlight>
                          <a:latin typeface="Franklin Gothic Book" panose="020B0503020102020204" pitchFamily="34" charset="0"/>
                        </a:rPr>
                        <a:t>22,501</a:t>
                      </a:r>
                    </a:p>
                  </a:txBody>
                  <a:tcPr marL="7620" marR="7620" marT="762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C6E0B4"/>
                    </a:solidFill>
                  </a:tcPr>
                </a:tc>
                <a:extLst>
                  <a:ext uri="{0D108BD9-81ED-4DB2-BD59-A6C34878D82A}">
                    <a16:rowId xmlns:a16="http://schemas.microsoft.com/office/drawing/2014/main" val="2032473102"/>
                  </a:ext>
                </a:extLst>
              </a:tr>
              <a:tr h="455804">
                <a:tc>
                  <a:txBody>
                    <a:bodyPr/>
                    <a:lstStyle/>
                    <a:p>
                      <a:pPr algn="l" fontAlgn="t"/>
                      <a:r>
                        <a:rPr lang="en-US" sz="2000" b="0" i="0" u="none" strike="noStrike" dirty="0">
                          <a:solidFill>
                            <a:schemeClr val="tx2">
                              <a:lumMod val="75000"/>
                            </a:schemeClr>
                          </a:solidFill>
                          <a:effectLst/>
                          <a:latin typeface="Franklin Gothic Book" panose="020B0503020102020204" pitchFamily="34" charset="0"/>
                        </a:rPr>
                        <a:t>3. Number of Cases Given Community Service</a:t>
                      </a:r>
                    </a:p>
                  </a:txBody>
                  <a:tcPr marL="7620" marR="7620" marT="762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t"/>
                      <a:r>
                        <a:rPr lang="en-US" sz="2000" b="0" i="0" u="none" strike="noStrike" dirty="0">
                          <a:solidFill>
                            <a:schemeClr val="tx2">
                              <a:lumMod val="75000"/>
                            </a:schemeClr>
                          </a:solidFill>
                          <a:effectLst/>
                          <a:highlight>
                            <a:srgbClr val="FFFF00"/>
                          </a:highlight>
                          <a:latin typeface="Franklin Gothic Book" panose="020B0503020102020204" pitchFamily="34" charset="0"/>
                        </a:rPr>
                        <a:t>87</a:t>
                      </a:r>
                    </a:p>
                  </a:txBody>
                  <a:tcPr marL="7620" marR="7620" marT="762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E2EFDA"/>
                    </a:solidFill>
                  </a:tcPr>
                </a:tc>
                <a:extLst>
                  <a:ext uri="{0D108BD9-81ED-4DB2-BD59-A6C34878D82A}">
                    <a16:rowId xmlns:a16="http://schemas.microsoft.com/office/drawing/2014/main" val="2023123072"/>
                  </a:ext>
                </a:extLst>
              </a:tr>
              <a:tr h="451582">
                <a:tc>
                  <a:txBody>
                    <a:bodyPr/>
                    <a:lstStyle/>
                    <a:p>
                      <a:pPr algn="l" fontAlgn="t"/>
                      <a:r>
                        <a:rPr lang="en-US" sz="2000" b="0" i="0" u="none" strike="noStrike" dirty="0">
                          <a:solidFill>
                            <a:schemeClr val="tx2">
                              <a:lumMod val="75000"/>
                            </a:schemeClr>
                          </a:solidFill>
                          <a:effectLst/>
                          <a:latin typeface="Franklin Gothic Book" panose="020B0503020102020204" pitchFamily="34" charset="0"/>
                        </a:rPr>
                        <a:t>4. Number of Cases Pulled from Collection Agency</a:t>
                      </a:r>
                    </a:p>
                  </a:txBody>
                  <a:tcPr marL="7620" marR="7620" marT="762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t"/>
                      <a:r>
                        <a:rPr lang="en-US" sz="2000" b="0" i="0" u="none" strike="noStrike" dirty="0">
                          <a:solidFill>
                            <a:schemeClr val="tx2">
                              <a:lumMod val="75000"/>
                            </a:schemeClr>
                          </a:solidFill>
                          <a:effectLst/>
                          <a:latin typeface="Franklin Gothic Book" panose="020B0503020102020204" pitchFamily="34" charset="0"/>
                        </a:rPr>
                        <a:t>21,883</a:t>
                      </a:r>
                    </a:p>
                  </a:txBody>
                  <a:tcPr marL="7620" marR="7620" marT="762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C6E0B4"/>
                    </a:solidFill>
                  </a:tcPr>
                </a:tc>
                <a:extLst>
                  <a:ext uri="{0D108BD9-81ED-4DB2-BD59-A6C34878D82A}">
                    <a16:rowId xmlns:a16="http://schemas.microsoft.com/office/drawing/2014/main" val="3581548890"/>
                  </a:ext>
                </a:extLst>
              </a:tr>
              <a:tr h="472684">
                <a:tc>
                  <a:txBody>
                    <a:bodyPr/>
                    <a:lstStyle/>
                    <a:p>
                      <a:pPr algn="l" fontAlgn="t"/>
                      <a:r>
                        <a:rPr lang="en-US" sz="2000" b="0" i="0" u="none" strike="noStrike" dirty="0">
                          <a:solidFill>
                            <a:schemeClr val="tx2">
                              <a:lumMod val="75000"/>
                            </a:schemeClr>
                          </a:solidFill>
                          <a:effectLst/>
                          <a:latin typeface="Franklin Gothic Book" panose="020B0503020102020204" pitchFamily="34" charset="0"/>
                        </a:rPr>
                        <a:t>5. Number of DL Reinstatements</a:t>
                      </a:r>
                    </a:p>
                  </a:txBody>
                  <a:tcPr marL="7620" marR="7620" marT="762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t"/>
                      <a:r>
                        <a:rPr lang="en-US" sz="2000" b="0" i="0" u="none" strike="noStrike" dirty="0">
                          <a:solidFill>
                            <a:schemeClr val="tx2">
                              <a:lumMod val="75000"/>
                            </a:schemeClr>
                          </a:solidFill>
                          <a:effectLst/>
                          <a:latin typeface="Franklin Gothic Book" panose="020B0503020102020204" pitchFamily="34" charset="0"/>
                        </a:rPr>
                        <a:t>1,771</a:t>
                      </a:r>
                    </a:p>
                  </a:txBody>
                  <a:tcPr marL="7620" marR="7620" marT="762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E2EFDA"/>
                    </a:solidFill>
                  </a:tcPr>
                </a:tc>
                <a:extLst>
                  <a:ext uri="{0D108BD9-81ED-4DB2-BD59-A6C34878D82A}">
                    <a16:rowId xmlns:a16="http://schemas.microsoft.com/office/drawing/2014/main" val="3384261145"/>
                  </a:ext>
                </a:extLst>
              </a:tr>
              <a:tr h="455804">
                <a:tc>
                  <a:txBody>
                    <a:bodyPr/>
                    <a:lstStyle/>
                    <a:p>
                      <a:pPr algn="l" fontAlgn="t"/>
                      <a:r>
                        <a:rPr lang="en-US" sz="2000" b="0" i="0" u="none" strike="noStrike" dirty="0">
                          <a:solidFill>
                            <a:schemeClr val="tx2">
                              <a:lumMod val="75000"/>
                            </a:schemeClr>
                          </a:solidFill>
                          <a:effectLst/>
                          <a:latin typeface="Franklin Gothic Book" panose="020B0503020102020204" pitchFamily="34" charset="0"/>
                        </a:rPr>
                        <a:t>6. Number of DL Reinstatements Made Eligible</a:t>
                      </a:r>
                    </a:p>
                  </a:txBody>
                  <a:tcPr marL="7620" marR="7620" marT="762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t"/>
                      <a:r>
                        <a:rPr lang="en-US" sz="2000" b="0" i="0" u="none" strike="noStrike" dirty="0">
                          <a:solidFill>
                            <a:schemeClr val="tx2">
                              <a:lumMod val="75000"/>
                            </a:schemeClr>
                          </a:solidFill>
                          <a:effectLst/>
                          <a:latin typeface="Franklin Gothic Book" panose="020B0503020102020204" pitchFamily="34" charset="0"/>
                        </a:rPr>
                        <a:t>9,841</a:t>
                      </a:r>
                    </a:p>
                  </a:txBody>
                  <a:tcPr marL="7620" marR="7620" marT="762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C6E0B4"/>
                    </a:solidFill>
                  </a:tcPr>
                </a:tc>
                <a:extLst>
                  <a:ext uri="{0D108BD9-81ED-4DB2-BD59-A6C34878D82A}">
                    <a16:rowId xmlns:a16="http://schemas.microsoft.com/office/drawing/2014/main" val="4058199080"/>
                  </a:ext>
                </a:extLst>
              </a:tr>
              <a:tr h="320285">
                <a:tc>
                  <a:txBody>
                    <a:bodyPr/>
                    <a:lstStyle/>
                    <a:p>
                      <a:pPr algn="l" fontAlgn="t"/>
                      <a:r>
                        <a:rPr lang="en-US" sz="2000" b="0" i="0" u="none" strike="noStrike" dirty="0">
                          <a:solidFill>
                            <a:schemeClr val="tx2">
                              <a:lumMod val="75000"/>
                            </a:schemeClr>
                          </a:solidFill>
                          <a:effectLst/>
                          <a:latin typeface="Franklin Gothic Book" panose="020B0503020102020204" pitchFamily="34" charset="0"/>
                        </a:rPr>
                        <a:t>7. Number of Cases Failing to Comply</a:t>
                      </a:r>
                    </a:p>
                  </a:txBody>
                  <a:tcPr marL="7620" marR="7620" marT="762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t"/>
                      <a:r>
                        <a:rPr lang="en-US" sz="2000" b="0" i="0" u="none" strike="noStrike" dirty="0">
                          <a:solidFill>
                            <a:schemeClr val="tx2">
                              <a:lumMod val="75000"/>
                            </a:schemeClr>
                          </a:solidFill>
                          <a:effectLst/>
                          <a:highlight>
                            <a:srgbClr val="FFFF00"/>
                          </a:highlight>
                          <a:latin typeface="Franklin Gothic Book" panose="020B0503020102020204" pitchFamily="34" charset="0"/>
                        </a:rPr>
                        <a:t>2</a:t>
                      </a:r>
                    </a:p>
                  </a:txBody>
                  <a:tcPr marL="7620" marR="7620" marT="762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E2EFDA"/>
                    </a:solidFill>
                  </a:tcPr>
                </a:tc>
                <a:extLst>
                  <a:ext uri="{0D108BD9-81ED-4DB2-BD59-A6C34878D82A}">
                    <a16:rowId xmlns:a16="http://schemas.microsoft.com/office/drawing/2014/main" val="1322528493"/>
                  </a:ext>
                </a:extLst>
              </a:tr>
            </a:tbl>
          </a:graphicData>
        </a:graphic>
      </p:graphicFrame>
      <p:sp>
        <p:nvSpPr>
          <p:cNvPr id="7" name="Title 1">
            <a:extLst>
              <a:ext uri="{FF2B5EF4-FFF2-40B4-BE49-F238E27FC236}">
                <a16:creationId xmlns:a16="http://schemas.microsoft.com/office/drawing/2014/main" id="{A5547D7F-B373-4FEE-B4FC-0BC6554B8B3B}"/>
              </a:ext>
            </a:extLst>
          </p:cNvPr>
          <p:cNvSpPr txBox="1">
            <a:spLocks/>
          </p:cNvSpPr>
          <p:nvPr/>
        </p:nvSpPr>
        <p:spPr>
          <a:xfrm>
            <a:off x="411480" y="342898"/>
            <a:ext cx="8358188" cy="804999"/>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lvl1pPr marL="0" marR="0" indent="0" algn="ctr" defTabSz="410751" rtl="0" eaLnBrk="1" latinLnBrk="0" hangingPunct="1">
              <a:lnSpc>
                <a:spcPct val="100000"/>
              </a:lnSpc>
              <a:spcBef>
                <a:spcPts val="0"/>
              </a:spcBef>
              <a:spcAft>
                <a:spcPts val="0"/>
              </a:spcAft>
              <a:buClrTx/>
              <a:buSzTx/>
              <a:buFontTx/>
              <a:buNone/>
              <a:tabLst/>
              <a:defRPr sz="3500" b="0" i="0" u="none" strike="noStrike" cap="none" spc="0" baseline="0">
                <a:ln>
                  <a:noFill/>
                </a:ln>
                <a:solidFill>
                  <a:schemeClr val="bg1"/>
                </a:solidFill>
                <a:uFillTx/>
                <a:latin typeface="Calibri" panose="020F0502020204030204" pitchFamily="34" charset="0"/>
                <a:ea typeface="+mn-ea"/>
                <a:cs typeface="+mn-cs"/>
                <a:sym typeface="Helvetica Light"/>
              </a:defRPr>
            </a:lvl1pPr>
            <a:lvl2pPr marL="0" marR="0" indent="160729" algn="ctr" defTabSz="410751" rtl="0" eaLnBrk="1" latinLnBrk="0" hangingPunct="1">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2pPr>
            <a:lvl3pPr marL="0" marR="0" indent="321457" algn="ctr" defTabSz="410751" rtl="0" eaLnBrk="1" latinLnBrk="0" hangingPunct="1">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3pPr>
            <a:lvl4pPr marL="0" marR="0" indent="482186" algn="ctr" defTabSz="410751" rtl="0" eaLnBrk="1" latinLnBrk="0" hangingPunct="1">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4pPr>
            <a:lvl5pPr marL="0" marR="0" indent="642915" algn="ctr" defTabSz="410751" rtl="0" eaLnBrk="1" latinLnBrk="0" hangingPunct="1">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5pPr>
            <a:lvl6pPr marL="0" marR="0" indent="803643" algn="ctr" defTabSz="410751" rtl="0" eaLnBrk="1" latinLnBrk="0" hangingPunct="1">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6pPr>
            <a:lvl7pPr marL="0" marR="0" indent="964372" algn="ctr" defTabSz="410751" rtl="0" eaLnBrk="1" latinLnBrk="0" hangingPunct="1">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7pPr>
            <a:lvl8pPr marL="0" marR="0" indent="1125101" algn="ctr" defTabSz="410751" rtl="0" eaLnBrk="1" latinLnBrk="0" hangingPunct="1">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8pPr>
            <a:lvl9pPr marL="0" marR="0" indent="1285829" algn="ctr" defTabSz="410751" rtl="0" eaLnBrk="1" latinLnBrk="0" hangingPunct="1">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9pPr>
          </a:lstStyle>
          <a:p>
            <a:r>
              <a:rPr lang="en-US" dirty="0">
                <a:latin typeface="Franklin Gothic Book" panose="020B0503020102020204" pitchFamily="34" charset="0"/>
              </a:rPr>
              <a:t>DL REINSTATEMENT EVENTS</a:t>
            </a:r>
          </a:p>
        </p:txBody>
      </p:sp>
    </p:spTree>
    <p:extLst>
      <p:ext uri="{BB962C8B-B14F-4D97-AF65-F5344CB8AC3E}">
        <p14:creationId xmlns:p14="http://schemas.microsoft.com/office/powerpoint/2010/main" val="4166501388"/>
      </p:ext>
    </p:extLst>
  </p:cSld>
  <p:clrMapOvr>
    <a:masterClrMapping/>
  </p:clrMapOvr>
  <p:transition>
    <p:wip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8ADACFB-EA6E-45DD-991B-7BF60D8ECED6}"/>
              </a:ext>
            </a:extLst>
          </p:cNvPr>
          <p:cNvSpPr>
            <a:spLocks noGrp="1"/>
          </p:cNvSpPr>
          <p:nvPr>
            <p:ph type="body" idx="1"/>
          </p:nvPr>
        </p:nvSpPr>
        <p:spPr/>
        <p:txBody>
          <a:bodyPr/>
          <a:lstStyle/>
          <a:p>
            <a:pPr algn="ctr"/>
            <a:r>
              <a:rPr lang="en-US" sz="2500" dirty="0">
                <a:solidFill>
                  <a:srgbClr val="002D73"/>
                </a:solidFill>
                <a:latin typeface="Franklin Gothic Book" panose="020B0503020102020204" pitchFamily="34" charset="0"/>
              </a:rPr>
              <a:t>Cases Pulled From Collections</a:t>
            </a:r>
          </a:p>
          <a:p>
            <a:endParaRPr lang="en-US" dirty="0"/>
          </a:p>
        </p:txBody>
      </p:sp>
      <p:graphicFrame>
        <p:nvGraphicFramePr>
          <p:cNvPr id="4" name="Table 3">
            <a:extLst>
              <a:ext uri="{FF2B5EF4-FFF2-40B4-BE49-F238E27FC236}">
                <a16:creationId xmlns:a16="http://schemas.microsoft.com/office/drawing/2014/main" id="{0E9665FD-BB4A-4756-BC3F-479789BF0F87}"/>
              </a:ext>
            </a:extLst>
          </p:cNvPr>
          <p:cNvGraphicFramePr>
            <a:graphicFrameLocks noGrp="1"/>
          </p:cNvGraphicFramePr>
          <p:nvPr>
            <p:extLst>
              <p:ext uri="{D42A27DB-BD31-4B8C-83A1-F6EECF244321}">
                <p14:modId xmlns:p14="http://schemas.microsoft.com/office/powerpoint/2010/main" val="3936905406"/>
              </p:ext>
            </p:extLst>
          </p:nvPr>
        </p:nvGraphicFramePr>
        <p:xfrm>
          <a:off x="579207" y="2057399"/>
          <a:ext cx="7985586" cy="3361219"/>
        </p:xfrm>
        <a:graphic>
          <a:graphicData uri="http://schemas.openxmlformats.org/drawingml/2006/table">
            <a:tbl>
              <a:tblPr/>
              <a:tblGrid>
                <a:gridCol w="1829031">
                  <a:extLst>
                    <a:ext uri="{9D8B030D-6E8A-4147-A177-3AD203B41FA5}">
                      <a16:colId xmlns:a16="http://schemas.microsoft.com/office/drawing/2014/main" val="1112144235"/>
                    </a:ext>
                  </a:extLst>
                </a:gridCol>
                <a:gridCol w="802712">
                  <a:extLst>
                    <a:ext uri="{9D8B030D-6E8A-4147-A177-3AD203B41FA5}">
                      <a16:colId xmlns:a16="http://schemas.microsoft.com/office/drawing/2014/main" val="3292861733"/>
                    </a:ext>
                  </a:extLst>
                </a:gridCol>
                <a:gridCol w="569990">
                  <a:extLst>
                    <a:ext uri="{9D8B030D-6E8A-4147-A177-3AD203B41FA5}">
                      <a16:colId xmlns:a16="http://schemas.microsoft.com/office/drawing/2014/main" val="2440628043"/>
                    </a:ext>
                  </a:extLst>
                </a:gridCol>
                <a:gridCol w="724344">
                  <a:extLst>
                    <a:ext uri="{9D8B030D-6E8A-4147-A177-3AD203B41FA5}">
                      <a16:colId xmlns:a16="http://schemas.microsoft.com/office/drawing/2014/main" val="2592567227"/>
                    </a:ext>
                  </a:extLst>
                </a:gridCol>
                <a:gridCol w="1080478">
                  <a:extLst>
                    <a:ext uri="{9D8B030D-6E8A-4147-A177-3AD203B41FA5}">
                      <a16:colId xmlns:a16="http://schemas.microsoft.com/office/drawing/2014/main" val="60447481"/>
                    </a:ext>
                  </a:extLst>
                </a:gridCol>
                <a:gridCol w="694593">
                  <a:extLst>
                    <a:ext uri="{9D8B030D-6E8A-4147-A177-3AD203B41FA5}">
                      <a16:colId xmlns:a16="http://schemas.microsoft.com/office/drawing/2014/main" val="317484462"/>
                    </a:ext>
                  </a:extLst>
                </a:gridCol>
                <a:gridCol w="617416">
                  <a:extLst>
                    <a:ext uri="{9D8B030D-6E8A-4147-A177-3AD203B41FA5}">
                      <a16:colId xmlns:a16="http://schemas.microsoft.com/office/drawing/2014/main" val="3046370012"/>
                    </a:ext>
                  </a:extLst>
                </a:gridCol>
                <a:gridCol w="848946">
                  <a:extLst>
                    <a:ext uri="{9D8B030D-6E8A-4147-A177-3AD203B41FA5}">
                      <a16:colId xmlns:a16="http://schemas.microsoft.com/office/drawing/2014/main" val="2555143434"/>
                    </a:ext>
                  </a:extLst>
                </a:gridCol>
                <a:gridCol w="818076">
                  <a:extLst>
                    <a:ext uri="{9D8B030D-6E8A-4147-A177-3AD203B41FA5}">
                      <a16:colId xmlns:a16="http://schemas.microsoft.com/office/drawing/2014/main" val="802719043"/>
                    </a:ext>
                  </a:extLst>
                </a:gridCol>
              </a:tblGrid>
              <a:tr h="367963">
                <a:tc>
                  <a:txBody>
                    <a:bodyPr/>
                    <a:lstStyle/>
                    <a:p>
                      <a:endParaRPr lang="en-US" dirty="0"/>
                    </a:p>
                  </a:txBody>
                  <a:tcPr/>
                </a:tc>
                <a:tc gridSpan="4">
                  <a:txBody>
                    <a:bodyPr/>
                    <a:lstStyle/>
                    <a:p>
                      <a:pPr algn="ctr" fontAlgn="b"/>
                      <a:r>
                        <a:rPr lang="en-US" sz="2000" b="1" i="0" u="none" strike="noStrike" dirty="0">
                          <a:solidFill>
                            <a:srgbClr val="000000"/>
                          </a:solidFill>
                          <a:effectLst/>
                          <a:latin typeface="Franklin Gothic Book" panose="020B0503020102020204" pitchFamily="34" charset="0"/>
                        </a:rPr>
                        <a:t>Payment Plans</a:t>
                      </a:r>
                    </a:p>
                  </a:txBody>
                  <a:tcPr marL="4878" marR="4878" marT="4878" marB="0" anchor="ctr">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3">
                  <a:txBody>
                    <a:bodyPr/>
                    <a:lstStyle/>
                    <a:p>
                      <a:pPr algn="ctr" fontAlgn="b"/>
                      <a:r>
                        <a:rPr lang="en-US" sz="2000" b="1" i="0" u="none" strike="noStrike" dirty="0">
                          <a:solidFill>
                            <a:srgbClr val="000000"/>
                          </a:solidFill>
                          <a:effectLst/>
                          <a:latin typeface="Franklin Gothic Book" panose="020B0503020102020204" pitchFamily="34" charset="0"/>
                        </a:rPr>
                        <a:t>Paid-In-Full (PIF)</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hMerge="1">
                  <a:txBody>
                    <a:bodyPr/>
                    <a:lstStyle/>
                    <a:p>
                      <a:endParaRPr lang="en-US"/>
                    </a:p>
                  </a:txBody>
                  <a:tcPr/>
                </a:tc>
                <a:tc hMerge="1">
                  <a:txBody>
                    <a:bodyPr/>
                    <a:lstStyle/>
                    <a:p>
                      <a:endParaRPr lang="en-US"/>
                    </a:p>
                  </a:txBody>
                  <a:tcPr/>
                </a:tc>
                <a:tc>
                  <a:txBody>
                    <a:bodyPr/>
                    <a:lstStyle/>
                    <a:p>
                      <a:pPr algn="l" fontAlgn="b"/>
                      <a:endParaRPr lang="en-US" sz="1200" b="0" i="0" u="none" strike="noStrike">
                        <a:solidFill>
                          <a:srgbClr val="000000"/>
                        </a:solidFill>
                        <a:effectLst/>
                        <a:latin typeface="Calibri" panose="020F0502020204030204" pitchFamily="34" charset="0"/>
                      </a:endParaRPr>
                    </a:p>
                  </a:txBody>
                  <a:tcPr marL="4878" marR="4878" marT="4878"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2857792"/>
                  </a:ext>
                </a:extLst>
              </a:tr>
              <a:tr h="716819">
                <a:tc>
                  <a:txBody>
                    <a:bodyPr/>
                    <a:lstStyle/>
                    <a:p>
                      <a:pPr algn="ctr" fontAlgn="b"/>
                      <a:r>
                        <a:rPr lang="en-US" sz="1400" b="1" i="0" u="none" strike="noStrike" dirty="0">
                          <a:solidFill>
                            <a:srgbClr val="000000"/>
                          </a:solidFill>
                          <a:effectLst/>
                          <a:latin typeface="Franklin Gothic Book" panose="020B0503020102020204" pitchFamily="34" charset="0"/>
                        </a:rPr>
                        <a:t>Court Division</a:t>
                      </a:r>
                    </a:p>
                  </a:txBody>
                  <a:tcPr marL="4878" marR="4878" marT="487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solidFill>
                      <a:srgbClr val="B4C6E7"/>
                    </a:solidFill>
                  </a:tcPr>
                </a:tc>
                <a:tc>
                  <a:txBody>
                    <a:bodyPr/>
                    <a:lstStyle/>
                    <a:p>
                      <a:pPr algn="ctr" fontAlgn="b"/>
                      <a:r>
                        <a:rPr lang="en-US" sz="1400" b="1" i="0" u="none" strike="noStrike" dirty="0">
                          <a:solidFill>
                            <a:srgbClr val="000000"/>
                          </a:solidFill>
                          <a:effectLst/>
                          <a:latin typeface="Franklin Gothic Book" panose="020B0503020102020204" pitchFamily="34" charset="0"/>
                        </a:rPr>
                        <a:t>Persons</a:t>
                      </a:r>
                    </a:p>
                  </a:txBody>
                  <a:tcPr marL="4878" marR="4878" marT="487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b"/>
                      <a:r>
                        <a:rPr lang="en-US" sz="1400" b="1" i="0" u="none" strike="noStrike" dirty="0">
                          <a:solidFill>
                            <a:srgbClr val="000000"/>
                          </a:solidFill>
                          <a:effectLst/>
                          <a:latin typeface="Franklin Gothic Book" panose="020B0503020102020204" pitchFamily="34" charset="0"/>
                        </a:rPr>
                        <a:t>Cases</a:t>
                      </a:r>
                    </a:p>
                  </a:txBody>
                  <a:tcPr marL="4878" marR="4878" marT="487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b"/>
                      <a:r>
                        <a:rPr lang="en-US" sz="1400" b="1" i="0" u="none" strike="noStrike" dirty="0">
                          <a:solidFill>
                            <a:srgbClr val="000000"/>
                          </a:solidFill>
                          <a:effectLst/>
                          <a:latin typeface="Franklin Gothic Book" panose="020B0503020102020204" pitchFamily="34" charset="0"/>
                        </a:rPr>
                        <a:t>Payment Plans</a:t>
                      </a:r>
                    </a:p>
                  </a:txBody>
                  <a:tcPr marL="4878" marR="4878" marT="487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b"/>
                      <a:r>
                        <a:rPr lang="en-US" sz="1400" b="1" i="0" u="none" strike="noStrike" dirty="0">
                          <a:solidFill>
                            <a:srgbClr val="000000"/>
                          </a:solidFill>
                          <a:effectLst/>
                          <a:latin typeface="Franklin Gothic Book" panose="020B0503020102020204" pitchFamily="34" charset="0"/>
                        </a:rPr>
                        <a:t>Amounts on Payment  Plans</a:t>
                      </a:r>
                    </a:p>
                  </a:txBody>
                  <a:tcPr marL="4878" marR="4878" marT="487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b"/>
                      <a:r>
                        <a:rPr lang="en-US" sz="1400" b="1" i="0" u="none" strike="noStrike" dirty="0">
                          <a:solidFill>
                            <a:srgbClr val="000000"/>
                          </a:solidFill>
                          <a:effectLst/>
                          <a:latin typeface="Franklin Gothic Book" panose="020B0503020102020204" pitchFamily="34" charset="0"/>
                        </a:rPr>
                        <a:t>Persons</a:t>
                      </a:r>
                    </a:p>
                  </a:txBody>
                  <a:tcPr marL="4878" marR="4878" marT="487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b"/>
                      <a:r>
                        <a:rPr lang="en-US" sz="1400" b="1" i="0" u="none" strike="noStrike" dirty="0">
                          <a:solidFill>
                            <a:srgbClr val="000000"/>
                          </a:solidFill>
                          <a:effectLst/>
                          <a:latin typeface="Franklin Gothic Book" panose="020B0503020102020204" pitchFamily="34" charset="0"/>
                        </a:rPr>
                        <a:t>Cases</a:t>
                      </a:r>
                    </a:p>
                  </a:txBody>
                  <a:tcPr marL="4878" marR="4878" marT="487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b"/>
                      <a:r>
                        <a:rPr lang="en-US" sz="1400" b="1" i="0" u="none" strike="noStrike" dirty="0">
                          <a:solidFill>
                            <a:srgbClr val="000000"/>
                          </a:solidFill>
                          <a:effectLst/>
                          <a:latin typeface="Franklin Gothic Book" panose="020B0503020102020204" pitchFamily="34" charset="0"/>
                        </a:rPr>
                        <a:t>Amount Paid-In-Full</a:t>
                      </a:r>
                    </a:p>
                  </a:txBody>
                  <a:tcPr marL="4878" marR="4878" marT="487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b"/>
                      <a:r>
                        <a:rPr lang="en-US" sz="1400" b="1" i="0" u="none" strike="noStrike" dirty="0">
                          <a:solidFill>
                            <a:srgbClr val="000000"/>
                          </a:solidFill>
                          <a:effectLst/>
                          <a:latin typeface="Franklin Gothic Book" panose="020B0503020102020204" pitchFamily="34" charset="0"/>
                        </a:rPr>
                        <a:t>Collection Fee Savings</a:t>
                      </a:r>
                    </a:p>
                  </a:txBody>
                  <a:tcPr marL="4878" marR="4878" marT="487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4044615489"/>
                  </a:ext>
                </a:extLst>
              </a:tr>
              <a:tr h="363019">
                <a:tc>
                  <a:txBody>
                    <a:bodyPr/>
                    <a:lstStyle/>
                    <a:p>
                      <a:pPr algn="l" fontAlgn="b"/>
                      <a:r>
                        <a:rPr lang="en-US" sz="1200" b="1" i="0" u="none" strike="noStrike" dirty="0">
                          <a:solidFill>
                            <a:srgbClr val="000000"/>
                          </a:solidFill>
                          <a:effectLst/>
                          <a:latin typeface="Franklin Gothic Book" panose="020B0503020102020204" pitchFamily="34" charset="0"/>
                        </a:rPr>
                        <a:t>Total Cases Payment Plans </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rgbClr val="000000"/>
                          </a:solidFill>
                          <a:effectLst/>
                          <a:latin typeface="Franklin Gothic Book" panose="020B0503020102020204" pitchFamily="34" charset="0"/>
                        </a:rPr>
                        <a:t>288</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dirty="0">
                          <a:solidFill>
                            <a:srgbClr val="000000"/>
                          </a:solidFill>
                          <a:effectLst/>
                          <a:latin typeface="Franklin Gothic Book" panose="020B0503020102020204" pitchFamily="34" charset="0"/>
                        </a:rPr>
                        <a:t> </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dirty="0">
                          <a:solidFill>
                            <a:srgbClr val="000000"/>
                          </a:solidFill>
                          <a:effectLst/>
                          <a:latin typeface="Franklin Gothic Book" panose="020B0503020102020204" pitchFamily="34" charset="0"/>
                        </a:rPr>
                        <a:t>288</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dirty="0">
                          <a:solidFill>
                            <a:srgbClr val="000000"/>
                          </a:solidFill>
                          <a:effectLst/>
                          <a:latin typeface="Calibri" panose="020F0502020204030204" pitchFamily="34" charset="0"/>
                        </a:rPr>
                        <a:t> </a:t>
                      </a:r>
                    </a:p>
                  </a:txBody>
                  <a:tcPr marL="4878" marR="4878" marT="4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rgbClr val="000000"/>
                          </a:solidFill>
                          <a:effectLst/>
                          <a:latin typeface="Calibri" panose="020F0502020204030204" pitchFamily="34" charset="0"/>
                        </a:rPr>
                        <a:t> </a:t>
                      </a:r>
                    </a:p>
                  </a:txBody>
                  <a:tcPr marL="4878" marR="4878" marT="4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dirty="0">
                          <a:solidFill>
                            <a:srgbClr val="000000"/>
                          </a:solidFill>
                          <a:effectLst/>
                          <a:latin typeface="Calibri" panose="020F0502020204030204" pitchFamily="34" charset="0"/>
                        </a:rPr>
                        <a:t> </a:t>
                      </a:r>
                    </a:p>
                  </a:txBody>
                  <a:tcPr marL="4878" marR="4878" marT="4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dirty="0">
                          <a:solidFill>
                            <a:srgbClr val="000000"/>
                          </a:solidFill>
                          <a:effectLst/>
                          <a:latin typeface="Calibri" panose="020F0502020204030204" pitchFamily="34" charset="0"/>
                        </a:rPr>
                        <a:t> </a:t>
                      </a:r>
                    </a:p>
                  </a:txBody>
                  <a:tcPr marL="4878" marR="4878" marT="4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dirty="0">
                          <a:solidFill>
                            <a:srgbClr val="000000"/>
                          </a:solidFill>
                          <a:effectLst/>
                          <a:latin typeface="Calibri" panose="020F0502020204030204" pitchFamily="34" charset="0"/>
                        </a:rPr>
                        <a:t> </a:t>
                      </a:r>
                    </a:p>
                  </a:txBody>
                  <a:tcPr marL="4878" marR="4878" marT="4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45691153"/>
                  </a:ext>
                </a:extLst>
              </a:tr>
              <a:tr h="318903">
                <a:tc>
                  <a:txBody>
                    <a:bodyPr/>
                    <a:lstStyle/>
                    <a:p>
                      <a:pPr algn="l" fontAlgn="b"/>
                      <a:r>
                        <a:rPr lang="en-US" sz="1400" b="0" i="0" u="none" strike="noStrike" dirty="0">
                          <a:solidFill>
                            <a:srgbClr val="000000"/>
                          </a:solidFill>
                          <a:effectLst/>
                          <a:latin typeface="Franklin Gothic Book" panose="020B0503020102020204" pitchFamily="34" charset="0"/>
                        </a:rPr>
                        <a:t>Traffic</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Franklin Gothic Book" panose="020B0503020102020204" pitchFamily="34" charset="0"/>
                        </a:rPr>
                        <a:t> </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Franklin Gothic Book" panose="020B0503020102020204" pitchFamily="34" charset="0"/>
                        </a:rPr>
                        <a:t> </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Franklin Gothic Book" panose="020B0503020102020204" pitchFamily="34" charset="0"/>
                        </a:rPr>
                        <a:t> </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Franklin Gothic Book" panose="020B0503020102020204" pitchFamily="34" charset="0"/>
                        </a:rPr>
                        <a:t> </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Franklin Gothic Book" panose="020B0503020102020204" pitchFamily="34" charset="0"/>
                        </a:rPr>
                        <a:t>120</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Franklin Gothic Book" panose="020B0503020102020204" pitchFamily="34" charset="0"/>
                        </a:rPr>
                        <a:t>183</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Franklin Gothic Book" panose="020B0503020102020204" pitchFamily="34" charset="0"/>
                        </a:rPr>
                        <a:t>$55,266 </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Franklin Gothic Book" panose="020B0503020102020204" pitchFamily="34" charset="0"/>
                        </a:rPr>
                        <a:t>$22,106</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75079829"/>
                  </a:ext>
                </a:extLst>
              </a:tr>
              <a:tr h="318903">
                <a:tc>
                  <a:txBody>
                    <a:bodyPr/>
                    <a:lstStyle/>
                    <a:p>
                      <a:pPr algn="l" fontAlgn="b"/>
                      <a:r>
                        <a:rPr lang="en-US" sz="1400" b="0" i="0" u="none" strike="noStrike" dirty="0">
                          <a:solidFill>
                            <a:srgbClr val="000000"/>
                          </a:solidFill>
                          <a:effectLst/>
                          <a:latin typeface="Franklin Gothic Book" panose="020B0503020102020204" pitchFamily="34" charset="0"/>
                        </a:rPr>
                        <a:t>Misdemeanor</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Franklin Gothic Book" panose="020B0503020102020204" pitchFamily="34" charset="0"/>
                        </a:rPr>
                        <a:t> </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Franklin Gothic Book" panose="020B0503020102020204" pitchFamily="34" charset="0"/>
                        </a:rPr>
                        <a:t>285</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Franklin Gothic Book" panose="020B0503020102020204" pitchFamily="34" charset="0"/>
                        </a:rPr>
                        <a:t> </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Franklin Gothic Book" panose="020B0503020102020204" pitchFamily="34" charset="0"/>
                        </a:rPr>
                        <a:t>$155,227 </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Franklin Gothic Book" panose="020B0503020102020204" pitchFamily="34" charset="0"/>
                        </a:rPr>
                        <a:t>19</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Franklin Gothic Book" panose="020B0503020102020204" pitchFamily="34" charset="0"/>
                        </a:rPr>
                        <a:t>26</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Franklin Gothic Book" panose="020B0503020102020204" pitchFamily="34" charset="0"/>
                        </a:rPr>
                        <a:t>$24,727 </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Franklin Gothic Book" panose="020B0503020102020204" pitchFamily="34" charset="0"/>
                        </a:rPr>
                        <a:t>$71,981</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8774218"/>
                  </a:ext>
                </a:extLst>
              </a:tr>
              <a:tr h="318903">
                <a:tc>
                  <a:txBody>
                    <a:bodyPr/>
                    <a:lstStyle/>
                    <a:p>
                      <a:pPr algn="l" fontAlgn="b"/>
                      <a:r>
                        <a:rPr lang="en-US" sz="1400" b="0" i="0" u="none" strike="noStrike" dirty="0">
                          <a:solidFill>
                            <a:srgbClr val="000000"/>
                          </a:solidFill>
                          <a:effectLst/>
                          <a:latin typeface="Franklin Gothic Book" panose="020B0503020102020204" pitchFamily="34" charset="0"/>
                        </a:rPr>
                        <a:t>Felony</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Franklin Gothic Book" panose="020B0503020102020204" pitchFamily="34" charset="0"/>
                        </a:rPr>
                        <a:t> </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Franklin Gothic Book" panose="020B0503020102020204" pitchFamily="34" charset="0"/>
                        </a:rPr>
                        <a:t>483</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Franklin Gothic Book" panose="020B0503020102020204" pitchFamily="34" charset="0"/>
                        </a:rPr>
                        <a:t> </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Franklin Gothic Book" panose="020B0503020102020204" pitchFamily="34" charset="0"/>
                        </a:rPr>
                        <a:t>$740,202 </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Franklin Gothic Book" panose="020B0503020102020204" pitchFamily="34" charset="0"/>
                        </a:rPr>
                        <a:t>18</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Franklin Gothic Book" panose="020B0503020102020204" pitchFamily="34" charset="0"/>
                        </a:rPr>
                        <a:t>22</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Franklin Gothic Book" panose="020B0503020102020204" pitchFamily="34" charset="0"/>
                        </a:rPr>
                        <a:t>$32,277 </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Franklin Gothic Book" panose="020B0503020102020204" pitchFamily="34" charset="0"/>
                        </a:rPr>
                        <a:t>$308,992</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41590329"/>
                  </a:ext>
                </a:extLst>
              </a:tr>
              <a:tr h="318903">
                <a:tc>
                  <a:txBody>
                    <a:bodyPr/>
                    <a:lstStyle/>
                    <a:p>
                      <a:pPr algn="l" fontAlgn="b"/>
                      <a:r>
                        <a:rPr lang="en-US" sz="1400" b="0" i="0" u="none" strike="noStrike" dirty="0">
                          <a:solidFill>
                            <a:srgbClr val="000000"/>
                          </a:solidFill>
                          <a:effectLst/>
                          <a:latin typeface="Franklin Gothic Book" panose="020B0503020102020204" pitchFamily="34" charset="0"/>
                        </a:rPr>
                        <a:t>Criminal Traffic</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Franklin Gothic Book" panose="020B0503020102020204" pitchFamily="34" charset="0"/>
                        </a:rPr>
                        <a:t> </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Franklin Gothic Book" panose="020B0503020102020204" pitchFamily="34" charset="0"/>
                        </a:rPr>
                        <a:t>240</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Franklin Gothic Book" panose="020B0503020102020204" pitchFamily="34" charset="0"/>
                        </a:rPr>
                        <a:t> </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Franklin Gothic Book" panose="020B0503020102020204" pitchFamily="34" charset="0"/>
                        </a:rPr>
                        <a:t>$174,520 </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Franklin Gothic Book" panose="020B0503020102020204" pitchFamily="34" charset="0"/>
                        </a:rPr>
                        <a:t>24</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Franklin Gothic Book" panose="020B0503020102020204" pitchFamily="34" charset="0"/>
                        </a:rPr>
                        <a:t>32</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Franklin Gothic Book" panose="020B0503020102020204" pitchFamily="34" charset="0"/>
                        </a:rPr>
                        <a:t>$30,004 </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Franklin Gothic Book" panose="020B0503020102020204" pitchFamily="34" charset="0"/>
                        </a:rPr>
                        <a:t>$81,809</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28693062"/>
                  </a:ext>
                </a:extLst>
              </a:tr>
              <a:tr h="318903">
                <a:tc>
                  <a:txBody>
                    <a:bodyPr/>
                    <a:lstStyle/>
                    <a:p>
                      <a:pPr algn="l" fontAlgn="b"/>
                      <a:r>
                        <a:rPr lang="en-US" sz="1400" b="0" i="0" u="none" strike="noStrike" dirty="0">
                          <a:solidFill>
                            <a:srgbClr val="000000"/>
                          </a:solidFill>
                          <a:effectLst/>
                          <a:latin typeface="Franklin Gothic Book" panose="020B0503020102020204" pitchFamily="34" charset="0"/>
                        </a:rPr>
                        <a:t>Other</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Franklin Gothic Book" panose="020B0503020102020204" pitchFamily="34" charset="0"/>
                        </a:rPr>
                        <a:t> </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Franklin Gothic Book" panose="020B0503020102020204" pitchFamily="34" charset="0"/>
                        </a:rPr>
                        <a:t>83</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Franklin Gothic Book" panose="020B0503020102020204" pitchFamily="34" charset="0"/>
                        </a:rPr>
                        <a:t> </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Franklin Gothic Book" panose="020B0503020102020204" pitchFamily="34" charset="0"/>
                        </a:rPr>
                        <a:t>$32,726 </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Franklin Gothic Book" panose="020B0503020102020204" pitchFamily="34" charset="0"/>
                        </a:rPr>
                        <a:t>1</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Franklin Gothic Book" panose="020B0503020102020204" pitchFamily="34" charset="0"/>
                        </a:rPr>
                        <a:t>1</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Franklin Gothic Book" panose="020B0503020102020204" pitchFamily="34" charset="0"/>
                        </a:rPr>
                        <a:t>$143 </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Franklin Gothic Book" panose="020B0503020102020204" pitchFamily="34" charset="0"/>
                        </a:rPr>
                        <a:t>$13,148</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20637979"/>
                  </a:ext>
                </a:extLst>
              </a:tr>
              <a:tr h="318903">
                <a:tc>
                  <a:txBody>
                    <a:bodyPr/>
                    <a:lstStyle/>
                    <a:p>
                      <a:pPr algn="r" fontAlgn="b"/>
                      <a:r>
                        <a:rPr lang="en-US" sz="1400" b="1" i="0" u="none" strike="noStrike" dirty="0">
                          <a:solidFill>
                            <a:srgbClr val="000000"/>
                          </a:solidFill>
                          <a:effectLst/>
                          <a:latin typeface="Franklin Gothic Book" panose="020B0503020102020204" pitchFamily="34" charset="0"/>
                        </a:rPr>
                        <a:t>TOTAL</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Franklin Gothic Book" panose="020B0503020102020204" pitchFamily="34" charset="0"/>
                        </a:rPr>
                        <a:t> </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dirty="0">
                          <a:solidFill>
                            <a:srgbClr val="000000"/>
                          </a:solidFill>
                          <a:effectLst/>
                          <a:latin typeface="Franklin Gothic Book" panose="020B0503020102020204" pitchFamily="34" charset="0"/>
                        </a:rPr>
                        <a:t>1090</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Franklin Gothic Book" panose="020B0503020102020204" pitchFamily="34" charset="0"/>
                        </a:rPr>
                        <a:t> </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dirty="0">
                          <a:solidFill>
                            <a:srgbClr val="000000"/>
                          </a:solidFill>
                          <a:effectLst/>
                          <a:latin typeface="Franklin Gothic Book" panose="020B0503020102020204" pitchFamily="34" charset="0"/>
                        </a:rPr>
                        <a:t>$1,102,674 </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dirty="0">
                          <a:solidFill>
                            <a:srgbClr val="000000"/>
                          </a:solidFill>
                          <a:effectLst/>
                          <a:latin typeface="Franklin Gothic Book" panose="020B0503020102020204" pitchFamily="34" charset="0"/>
                        </a:rPr>
                        <a:t>182</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dirty="0">
                          <a:solidFill>
                            <a:srgbClr val="000000"/>
                          </a:solidFill>
                          <a:effectLst/>
                          <a:latin typeface="Franklin Gothic Book" panose="020B0503020102020204" pitchFamily="34" charset="0"/>
                        </a:rPr>
                        <a:t>264</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dirty="0">
                          <a:solidFill>
                            <a:srgbClr val="000000"/>
                          </a:solidFill>
                          <a:effectLst/>
                          <a:latin typeface="Franklin Gothic Book" panose="020B0503020102020204" pitchFamily="34" charset="0"/>
                        </a:rPr>
                        <a:t>$142,417 </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dirty="0">
                          <a:solidFill>
                            <a:srgbClr val="000000"/>
                          </a:solidFill>
                          <a:effectLst/>
                          <a:latin typeface="Franklin Gothic Book" panose="020B0503020102020204" pitchFamily="34" charset="0"/>
                        </a:rPr>
                        <a:t>$498,036</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29284880"/>
                  </a:ext>
                </a:extLst>
              </a:tr>
            </a:tbl>
          </a:graphicData>
        </a:graphic>
      </p:graphicFrame>
      <p:sp>
        <p:nvSpPr>
          <p:cNvPr id="5" name="Title 1">
            <a:extLst>
              <a:ext uri="{FF2B5EF4-FFF2-40B4-BE49-F238E27FC236}">
                <a16:creationId xmlns:a16="http://schemas.microsoft.com/office/drawing/2014/main" id="{12E2B565-2B28-4E21-B8B6-B3CD4C8BC86A}"/>
              </a:ext>
            </a:extLst>
          </p:cNvPr>
          <p:cNvSpPr txBox="1">
            <a:spLocks/>
          </p:cNvSpPr>
          <p:nvPr/>
        </p:nvSpPr>
        <p:spPr>
          <a:xfrm>
            <a:off x="411480" y="342898"/>
            <a:ext cx="8358188" cy="804999"/>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lvl1pPr marL="0" marR="0" indent="0" algn="ctr" defTabSz="410751" rtl="0" eaLnBrk="1" latinLnBrk="0" hangingPunct="1">
              <a:lnSpc>
                <a:spcPct val="100000"/>
              </a:lnSpc>
              <a:spcBef>
                <a:spcPts val="0"/>
              </a:spcBef>
              <a:spcAft>
                <a:spcPts val="0"/>
              </a:spcAft>
              <a:buClrTx/>
              <a:buSzTx/>
              <a:buFontTx/>
              <a:buNone/>
              <a:tabLst/>
              <a:defRPr sz="3500" b="0" i="0" u="none" strike="noStrike" cap="none" spc="0" baseline="0">
                <a:ln>
                  <a:noFill/>
                </a:ln>
                <a:solidFill>
                  <a:schemeClr val="bg1"/>
                </a:solidFill>
                <a:uFillTx/>
                <a:latin typeface="Calibri" panose="020F0502020204030204" pitchFamily="34" charset="0"/>
                <a:ea typeface="+mn-ea"/>
                <a:cs typeface="+mn-cs"/>
                <a:sym typeface="Helvetica Light"/>
              </a:defRPr>
            </a:lvl1pPr>
            <a:lvl2pPr marL="0" marR="0" indent="160729" algn="ctr" defTabSz="410751" rtl="0" eaLnBrk="1" latinLnBrk="0" hangingPunct="1">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2pPr>
            <a:lvl3pPr marL="0" marR="0" indent="321457" algn="ctr" defTabSz="410751" rtl="0" eaLnBrk="1" latinLnBrk="0" hangingPunct="1">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3pPr>
            <a:lvl4pPr marL="0" marR="0" indent="482186" algn="ctr" defTabSz="410751" rtl="0" eaLnBrk="1" latinLnBrk="0" hangingPunct="1">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4pPr>
            <a:lvl5pPr marL="0" marR="0" indent="642915" algn="ctr" defTabSz="410751" rtl="0" eaLnBrk="1" latinLnBrk="0" hangingPunct="1">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5pPr>
            <a:lvl6pPr marL="0" marR="0" indent="803643" algn="ctr" defTabSz="410751" rtl="0" eaLnBrk="1" latinLnBrk="0" hangingPunct="1">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6pPr>
            <a:lvl7pPr marL="0" marR="0" indent="964372" algn="ctr" defTabSz="410751" rtl="0" eaLnBrk="1" latinLnBrk="0" hangingPunct="1">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7pPr>
            <a:lvl8pPr marL="0" marR="0" indent="1125101" algn="ctr" defTabSz="410751" rtl="0" eaLnBrk="1" latinLnBrk="0" hangingPunct="1">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8pPr>
            <a:lvl9pPr marL="0" marR="0" indent="1285829" algn="ctr" defTabSz="410751" rtl="0" eaLnBrk="1" latinLnBrk="0" hangingPunct="1">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9pPr>
          </a:lstStyle>
          <a:p>
            <a:r>
              <a:rPr lang="en-US" dirty="0">
                <a:latin typeface="Franklin Gothic Book" panose="020B0503020102020204" pitchFamily="34" charset="0"/>
              </a:rPr>
              <a:t>EXAMPLE FUTURE REPORTING POTENTIAL</a:t>
            </a:r>
          </a:p>
        </p:txBody>
      </p:sp>
    </p:spTree>
    <p:extLst>
      <p:ext uri="{BB962C8B-B14F-4D97-AF65-F5344CB8AC3E}">
        <p14:creationId xmlns:p14="http://schemas.microsoft.com/office/powerpoint/2010/main" val="3865956236"/>
      </p:ext>
    </p:extLst>
  </p:cSld>
  <p:clrMapOvr>
    <a:masterClrMapping/>
  </p:clrMapOvr>
  <p:transition>
    <p:wip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CC7462-5722-45CD-9CFF-1E5136C3EEB8}"/>
              </a:ext>
            </a:extLst>
          </p:cNvPr>
          <p:cNvSpPr>
            <a:spLocks noGrp="1"/>
          </p:cNvSpPr>
          <p:nvPr>
            <p:ph type="title"/>
          </p:nvPr>
        </p:nvSpPr>
        <p:spPr/>
        <p:txBody>
          <a:bodyPr/>
          <a:lstStyle/>
          <a:p>
            <a:r>
              <a:rPr lang="en-US" dirty="0"/>
              <a:t>COMPLIANCE</a:t>
            </a:r>
          </a:p>
        </p:txBody>
      </p:sp>
      <p:sp>
        <p:nvSpPr>
          <p:cNvPr id="3" name="Text Placeholder 2">
            <a:extLst>
              <a:ext uri="{FF2B5EF4-FFF2-40B4-BE49-F238E27FC236}">
                <a16:creationId xmlns:a16="http://schemas.microsoft.com/office/drawing/2014/main" id="{EEDA2DF3-290A-4947-83F1-8CA1B21186FA}"/>
              </a:ext>
            </a:extLst>
          </p:cNvPr>
          <p:cNvSpPr>
            <a:spLocks noGrp="1"/>
          </p:cNvSpPr>
          <p:nvPr>
            <p:ph type="body" idx="1"/>
          </p:nvPr>
        </p:nvSpPr>
        <p:spPr/>
        <p:txBody>
          <a:bodyPr/>
          <a:lstStyle/>
          <a:p>
            <a:pPr marL="342900" indent="-342900">
              <a:spcBef>
                <a:spcPts val="0"/>
              </a:spcBef>
              <a:buFont typeface="Arial" panose="020B0604020202020204" pitchFamily="34" charset="0"/>
              <a:buChar char="•"/>
            </a:pPr>
            <a:r>
              <a:rPr lang="en-US" dirty="0"/>
              <a:t>A fundamental shift in how Clerks interact with their customers/ defendants to collect court debt/obligations.</a:t>
            </a:r>
          </a:p>
          <a:p>
            <a:pPr marL="342900" indent="-342900">
              <a:spcBef>
                <a:spcPts val="0"/>
              </a:spcBef>
              <a:buFont typeface="Arial" panose="020B0604020202020204" pitchFamily="34" charset="0"/>
              <a:buChar char="•"/>
            </a:pPr>
            <a:endParaRPr lang="en-US" dirty="0"/>
          </a:p>
          <a:p>
            <a:pPr marL="342900" indent="-342900">
              <a:spcBef>
                <a:spcPts val="0"/>
              </a:spcBef>
              <a:buFont typeface="Arial" panose="020B0604020202020204" pitchFamily="34" charset="0"/>
              <a:buChar char="•"/>
            </a:pPr>
            <a:r>
              <a:rPr lang="en-US" dirty="0"/>
              <a:t>Change focus from </a:t>
            </a:r>
            <a:r>
              <a:rPr lang="en-US" u="sng" dirty="0"/>
              <a:t>Back End </a:t>
            </a:r>
            <a:r>
              <a:rPr lang="en-US" dirty="0"/>
              <a:t>of collection process of issuing DL suspensions and collecting late fees, reinstatement fees, and collection agent fees. </a:t>
            </a:r>
          </a:p>
          <a:p>
            <a:pPr marL="342900" indent="-342900">
              <a:spcBef>
                <a:spcPts val="0"/>
              </a:spcBef>
              <a:buFont typeface="Arial" panose="020B0604020202020204" pitchFamily="34" charset="0"/>
              <a:buChar char="•"/>
            </a:pPr>
            <a:endParaRPr lang="en-US" dirty="0"/>
          </a:p>
          <a:p>
            <a:pPr marL="342900" indent="-342900">
              <a:spcBef>
                <a:spcPts val="0"/>
              </a:spcBef>
              <a:buFont typeface="Arial" panose="020B0604020202020204" pitchFamily="34" charset="0"/>
              <a:buChar char="•"/>
            </a:pPr>
            <a:r>
              <a:rPr lang="en-US" dirty="0"/>
              <a:t>To </a:t>
            </a:r>
            <a:r>
              <a:rPr lang="en-US" u="sng" dirty="0"/>
              <a:t>Front End </a:t>
            </a:r>
            <a:r>
              <a:rPr lang="en-US" dirty="0"/>
              <a:t>including negotiating payment plans and working with customers to help them succeed with court orders.</a:t>
            </a:r>
          </a:p>
        </p:txBody>
      </p:sp>
    </p:spTree>
    <p:extLst>
      <p:ext uri="{BB962C8B-B14F-4D97-AF65-F5344CB8AC3E}">
        <p14:creationId xmlns:p14="http://schemas.microsoft.com/office/powerpoint/2010/main" val="2175792044"/>
      </p:ext>
    </p:extLst>
  </p:cSld>
  <p:clrMapOvr>
    <a:masterClrMapping/>
  </p:clrMapOvr>
  <p:transition>
    <p:wip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CC7462-5722-45CD-9CFF-1E5136C3EEB8}"/>
              </a:ext>
            </a:extLst>
          </p:cNvPr>
          <p:cNvSpPr>
            <a:spLocks noGrp="1"/>
          </p:cNvSpPr>
          <p:nvPr>
            <p:ph type="title"/>
          </p:nvPr>
        </p:nvSpPr>
        <p:spPr/>
        <p:txBody>
          <a:bodyPr/>
          <a:lstStyle/>
          <a:p>
            <a:r>
              <a:rPr lang="en-US" dirty="0"/>
              <a:t>COMPLIANCE</a:t>
            </a:r>
          </a:p>
        </p:txBody>
      </p:sp>
      <p:sp>
        <p:nvSpPr>
          <p:cNvPr id="3" name="Text Placeholder 2">
            <a:extLst>
              <a:ext uri="{FF2B5EF4-FFF2-40B4-BE49-F238E27FC236}">
                <a16:creationId xmlns:a16="http://schemas.microsoft.com/office/drawing/2014/main" id="{EEDA2DF3-290A-4947-83F1-8CA1B21186FA}"/>
              </a:ext>
            </a:extLst>
          </p:cNvPr>
          <p:cNvSpPr>
            <a:spLocks noGrp="1"/>
          </p:cNvSpPr>
          <p:nvPr>
            <p:ph type="body" idx="1"/>
          </p:nvPr>
        </p:nvSpPr>
        <p:spPr/>
        <p:txBody>
          <a:bodyPr/>
          <a:lstStyle/>
          <a:p>
            <a:pPr marL="342900" indent="-342900">
              <a:spcBef>
                <a:spcPts val="600"/>
              </a:spcBef>
              <a:buFont typeface="Arial" panose="020B0604020202020204" pitchFamily="34" charset="0"/>
              <a:buChar char="•"/>
            </a:pPr>
            <a:r>
              <a:rPr lang="en-US" dirty="0"/>
              <a:t>Negotiating payment plans based on individual needs instead of routine minimum repayment schedules based on type of case, amount assessed, or other local policies.</a:t>
            </a:r>
          </a:p>
          <a:p>
            <a:pPr marL="342900" indent="-342900">
              <a:spcBef>
                <a:spcPts val="600"/>
              </a:spcBef>
              <a:buFont typeface="Arial" panose="020B0604020202020204" pitchFamily="34" charset="0"/>
              <a:buChar char="•"/>
            </a:pPr>
            <a:endParaRPr lang="en-US" dirty="0"/>
          </a:p>
          <a:p>
            <a:pPr marL="342900" indent="-342900">
              <a:spcBef>
                <a:spcPts val="600"/>
              </a:spcBef>
              <a:buFont typeface="Arial" panose="020B0604020202020204" pitchFamily="34" charset="0"/>
              <a:buChar char="•"/>
            </a:pPr>
            <a:r>
              <a:rPr lang="en-US" dirty="0"/>
              <a:t>The change will take investment of staff time and financial resources as many CMS are unable to accommodate person-based payment plans..</a:t>
            </a:r>
          </a:p>
          <a:p>
            <a:pPr marL="342900" indent="-342900">
              <a:buFont typeface="Arial" panose="020B0604020202020204" pitchFamily="34" charset="0"/>
              <a:buChar char="•"/>
            </a:pPr>
            <a:r>
              <a:rPr lang="en-US" dirty="0"/>
              <a:t>Joint ongoing project with FCCC that would provide centralized </a:t>
            </a:r>
            <a:r>
              <a:rPr lang="en-US"/>
              <a:t>compliance services.</a:t>
            </a:r>
            <a:endParaRPr lang="en-US" dirty="0"/>
          </a:p>
        </p:txBody>
      </p:sp>
    </p:spTree>
    <p:extLst>
      <p:ext uri="{BB962C8B-B14F-4D97-AF65-F5344CB8AC3E}">
        <p14:creationId xmlns:p14="http://schemas.microsoft.com/office/powerpoint/2010/main" val="3884371429"/>
      </p:ext>
    </p:extLst>
  </p:cSld>
  <p:clrMapOvr>
    <a:masterClrMapping/>
  </p:clrMapOvr>
  <p:transition>
    <p:wip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499BAC-1454-4E48-B0D3-067E6B158270}"/>
              </a:ext>
            </a:extLst>
          </p:cNvPr>
          <p:cNvSpPr>
            <a:spLocks noGrp="1"/>
          </p:cNvSpPr>
          <p:nvPr>
            <p:ph type="title"/>
          </p:nvPr>
        </p:nvSpPr>
        <p:spPr/>
        <p:txBody>
          <a:bodyPr>
            <a:noAutofit/>
          </a:bodyPr>
          <a:lstStyle/>
          <a:p>
            <a:r>
              <a:rPr lang="en-US" dirty="0">
                <a:latin typeface="Franklin Gothic Book" panose="020B0503020102020204" pitchFamily="34" charset="0"/>
              </a:rPr>
              <a:t>COMPLIANCE INITIATIVES</a:t>
            </a:r>
            <a:endParaRPr lang="en-US" dirty="0"/>
          </a:p>
        </p:txBody>
      </p:sp>
      <p:sp>
        <p:nvSpPr>
          <p:cNvPr id="3" name="Text Placeholder 2">
            <a:extLst>
              <a:ext uri="{FF2B5EF4-FFF2-40B4-BE49-F238E27FC236}">
                <a16:creationId xmlns:a16="http://schemas.microsoft.com/office/drawing/2014/main" id="{F5B5A914-34CD-41C4-B086-E86EC56B552E}"/>
              </a:ext>
            </a:extLst>
          </p:cNvPr>
          <p:cNvSpPr>
            <a:spLocks noGrp="1"/>
          </p:cNvSpPr>
          <p:nvPr>
            <p:ph type="body" idx="1"/>
          </p:nvPr>
        </p:nvSpPr>
        <p:spPr>
          <a:xfrm>
            <a:off x="511344" y="1371601"/>
            <a:ext cx="8358188" cy="1676399"/>
          </a:xfrm>
          <a:ln>
            <a:noFill/>
          </a:ln>
        </p:spPr>
        <p:txBody>
          <a:bodyPr numCol="1"/>
          <a:lstStyle/>
          <a:p>
            <a:pPr>
              <a:spcBef>
                <a:spcPts val="0"/>
              </a:spcBef>
            </a:pPr>
            <a:r>
              <a:rPr lang="en-US" dirty="0">
                <a:solidFill>
                  <a:srgbClr val="002D73"/>
                </a:solidFill>
                <a:latin typeface="Franklin Gothic Book" panose="020B0503020102020204" pitchFamily="34" charset="0"/>
              </a:rPr>
              <a:t>CCOC contracted with CIS to provide Clerks with on-site assistance.</a:t>
            </a:r>
          </a:p>
          <a:p>
            <a:pPr>
              <a:spcBef>
                <a:spcPts val="0"/>
              </a:spcBef>
            </a:pPr>
            <a:endParaRPr lang="en-US" sz="800" dirty="0">
              <a:solidFill>
                <a:srgbClr val="002D73"/>
              </a:solidFill>
              <a:latin typeface="Franklin Gothic Book" panose="020B0503020102020204" pitchFamily="34" charset="0"/>
            </a:endParaRPr>
          </a:p>
          <a:p>
            <a:pPr algn="ctr">
              <a:spcBef>
                <a:spcPts val="0"/>
              </a:spcBef>
            </a:pPr>
            <a:r>
              <a:rPr lang="en-US" sz="2000" dirty="0">
                <a:solidFill>
                  <a:srgbClr val="002D73"/>
                </a:solidFill>
                <a:latin typeface="Franklin Gothic Book" panose="020B0503020102020204" pitchFamily="34" charset="0"/>
              </a:rPr>
              <a:t>“</a:t>
            </a:r>
            <a:r>
              <a:rPr lang="en-US" sz="2000" u="sng" dirty="0">
                <a:solidFill>
                  <a:srgbClr val="002D73"/>
                </a:solidFill>
                <a:latin typeface="Franklin Gothic Book" panose="020B0503020102020204" pitchFamily="34" charset="0"/>
              </a:rPr>
              <a:t>No two counties are alike and we all can learn something from each other</a:t>
            </a:r>
            <a:r>
              <a:rPr lang="en-US" sz="2000" dirty="0">
                <a:solidFill>
                  <a:srgbClr val="002D73"/>
                </a:solidFill>
                <a:latin typeface="Franklin Gothic Book" panose="020B0503020102020204" pitchFamily="34" charset="0"/>
              </a:rPr>
              <a:t>”</a:t>
            </a:r>
          </a:p>
          <a:p>
            <a:pPr>
              <a:spcBef>
                <a:spcPts val="0"/>
              </a:spcBef>
            </a:pPr>
            <a:br>
              <a:rPr lang="en-US" sz="800" dirty="0">
                <a:solidFill>
                  <a:srgbClr val="002D73"/>
                </a:solidFill>
                <a:latin typeface="Franklin Gothic Book" panose="020B0503020102020204" pitchFamily="34" charset="0"/>
              </a:rPr>
            </a:br>
            <a:r>
              <a:rPr lang="en-US" sz="2000" dirty="0">
                <a:solidFill>
                  <a:srgbClr val="002D73"/>
                </a:solidFill>
                <a:latin typeface="Franklin Gothic Book" panose="020B0503020102020204" pitchFamily="34" charset="0"/>
              </a:rPr>
              <a:t>Site Visits include:</a:t>
            </a:r>
          </a:p>
        </p:txBody>
      </p:sp>
      <p:sp>
        <p:nvSpPr>
          <p:cNvPr id="4" name="TextBox 3">
            <a:extLst>
              <a:ext uri="{FF2B5EF4-FFF2-40B4-BE49-F238E27FC236}">
                <a16:creationId xmlns:a16="http://schemas.microsoft.com/office/drawing/2014/main" id="{BDFAD4A2-DFBE-4E79-8E28-160381F64676}"/>
              </a:ext>
            </a:extLst>
          </p:cNvPr>
          <p:cNvSpPr txBox="1"/>
          <p:nvPr/>
        </p:nvSpPr>
        <p:spPr>
          <a:xfrm>
            <a:off x="511344" y="4343400"/>
            <a:ext cx="8358188" cy="136447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285750" indent="-285750" algn="l">
              <a:spcBef>
                <a:spcPts val="600"/>
              </a:spcBef>
              <a:buFont typeface="Arial" panose="020B0604020202020204" pitchFamily="34" charset="0"/>
              <a:buChar char="•"/>
            </a:pPr>
            <a:r>
              <a:rPr lang="en-US" sz="1800" dirty="0">
                <a:solidFill>
                  <a:srgbClr val="002D73"/>
                </a:solidFill>
                <a:latin typeface="Franklin Gothic Book" panose="020B0503020102020204" pitchFamily="34" charset="0"/>
              </a:rPr>
              <a:t>Several counties have been visited, currently working with 11 counties, 2 of which are planned in March.</a:t>
            </a:r>
          </a:p>
          <a:p>
            <a:pPr marL="285750" indent="-285750" algn="l">
              <a:spcBef>
                <a:spcPts val="600"/>
              </a:spcBef>
              <a:buFont typeface="Arial" panose="020B0604020202020204" pitchFamily="34" charset="0"/>
              <a:buChar char="•"/>
            </a:pPr>
            <a:r>
              <a:rPr lang="en-US" sz="1800" dirty="0">
                <a:solidFill>
                  <a:srgbClr val="002D73"/>
                </a:solidFill>
                <a:latin typeface="Franklin Gothic Book" panose="020B0503020102020204" pitchFamily="34" charset="0"/>
              </a:rPr>
              <a:t>14 counties that received funding for compliance initiatives in their 2020-21 Budget should request a visit, if you have not already done so.</a:t>
            </a:r>
            <a:endParaRPr lang="en-US" dirty="0">
              <a:solidFill>
                <a:srgbClr val="002D73"/>
              </a:solidFill>
            </a:endParaRPr>
          </a:p>
        </p:txBody>
      </p:sp>
      <p:sp>
        <p:nvSpPr>
          <p:cNvPr id="5" name="TextBox 4">
            <a:extLst>
              <a:ext uri="{FF2B5EF4-FFF2-40B4-BE49-F238E27FC236}">
                <a16:creationId xmlns:a16="http://schemas.microsoft.com/office/drawing/2014/main" id="{3AAB0033-7B85-4366-8E5C-5BF5C3B9C3FC}"/>
              </a:ext>
            </a:extLst>
          </p:cNvPr>
          <p:cNvSpPr txBox="1"/>
          <p:nvPr/>
        </p:nvSpPr>
        <p:spPr>
          <a:xfrm>
            <a:off x="511344" y="3048000"/>
            <a:ext cx="8358188" cy="129540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2" spcCol="38100" rtlCol="0" anchor="ctr">
            <a:noAutofit/>
          </a:bodyPr>
          <a:lstStyle/>
          <a:p>
            <a:pPr marL="803275" indent="-341313" algn="l">
              <a:buFont typeface="Arial" panose="020B0604020202020204" pitchFamily="34" charset="0"/>
              <a:buChar char="•"/>
            </a:pPr>
            <a:r>
              <a:rPr lang="en-US" sz="1800" dirty="0">
                <a:solidFill>
                  <a:srgbClr val="002D73"/>
                </a:solidFill>
                <a:latin typeface="Franklin Gothic Book" panose="020B0503020102020204" pitchFamily="34" charset="0"/>
              </a:rPr>
              <a:t>Review Best Practices in Action; </a:t>
            </a:r>
          </a:p>
          <a:p>
            <a:pPr marL="803275" indent="-341313" algn="l">
              <a:buFont typeface="Arial" panose="020B0604020202020204" pitchFamily="34" charset="0"/>
              <a:buChar char="•"/>
            </a:pPr>
            <a:r>
              <a:rPr lang="en-US" sz="1800" dirty="0">
                <a:solidFill>
                  <a:srgbClr val="002D73"/>
                </a:solidFill>
                <a:latin typeface="Franklin Gothic Book" panose="020B0503020102020204" pitchFamily="34" charset="0"/>
              </a:rPr>
              <a:t>Educate Service Opportunities;</a:t>
            </a:r>
          </a:p>
          <a:p>
            <a:pPr marL="803275" lvl="2" indent="-341313" algn="l">
              <a:buFont typeface="Arial" panose="020B0604020202020204" pitchFamily="34" charset="0"/>
              <a:buChar char="•"/>
            </a:pPr>
            <a:r>
              <a:rPr lang="en-US" sz="1800" dirty="0">
                <a:solidFill>
                  <a:srgbClr val="002D73"/>
                </a:solidFill>
                <a:latin typeface="Franklin Gothic Book" panose="020B0503020102020204" pitchFamily="34" charset="0"/>
              </a:rPr>
              <a:t>Courtroom Sentencing Review;</a:t>
            </a:r>
          </a:p>
          <a:p>
            <a:pPr marL="803275" lvl="2" indent="-341313" algn="l">
              <a:buFont typeface="Arial" panose="020B0604020202020204" pitchFamily="34" charset="0"/>
              <a:buChar char="•"/>
            </a:pPr>
            <a:r>
              <a:rPr lang="en-US" sz="1800" dirty="0">
                <a:solidFill>
                  <a:srgbClr val="002D73"/>
                </a:solidFill>
                <a:latin typeface="Franklin Gothic Book" panose="020B0503020102020204" pitchFamily="34" charset="0"/>
              </a:rPr>
              <a:t>Office area Service Review;</a:t>
            </a:r>
          </a:p>
          <a:p>
            <a:pPr marL="803275" lvl="2" indent="-341313" algn="l">
              <a:buFont typeface="Arial" panose="020B0604020202020204" pitchFamily="34" charset="0"/>
              <a:buChar char="•"/>
            </a:pPr>
            <a:r>
              <a:rPr lang="en-US" sz="1800" dirty="0">
                <a:solidFill>
                  <a:srgbClr val="002D73"/>
                </a:solidFill>
                <a:latin typeface="Franklin Gothic Book" panose="020B0503020102020204" pitchFamily="34" charset="0"/>
              </a:rPr>
              <a:t>Noticing - Who, How, When;</a:t>
            </a:r>
          </a:p>
          <a:p>
            <a:pPr marL="803275" lvl="2" indent="-341313" algn="l">
              <a:buFont typeface="Arial" panose="020B0604020202020204" pitchFamily="34" charset="0"/>
              <a:buChar char="•"/>
            </a:pPr>
            <a:r>
              <a:rPr lang="en-US" sz="1800" dirty="0">
                <a:solidFill>
                  <a:srgbClr val="002D73"/>
                </a:solidFill>
                <a:latin typeface="Franklin Gothic Book" panose="020B0503020102020204" pitchFamily="34" charset="0"/>
              </a:rPr>
              <a:t>Analytics &amp; Reporting; and</a:t>
            </a:r>
          </a:p>
          <a:p>
            <a:pPr marL="803275" lvl="2" indent="-341313" algn="l">
              <a:buFont typeface="Arial" panose="020B0604020202020204" pitchFamily="34" charset="0"/>
              <a:buChar char="•"/>
            </a:pPr>
            <a:r>
              <a:rPr lang="en-US" sz="1800" dirty="0">
                <a:solidFill>
                  <a:srgbClr val="002D73"/>
                </a:solidFill>
                <a:latin typeface="Franklin Gothic Book" panose="020B0503020102020204" pitchFamily="34" charset="0"/>
              </a:rPr>
              <a:t>Additional Help Tools Review</a:t>
            </a:r>
          </a:p>
        </p:txBody>
      </p:sp>
    </p:spTree>
    <p:extLst>
      <p:ext uri="{BB962C8B-B14F-4D97-AF65-F5344CB8AC3E}">
        <p14:creationId xmlns:p14="http://schemas.microsoft.com/office/powerpoint/2010/main" val="3695936971"/>
      </p:ext>
    </p:extLst>
  </p:cSld>
  <p:clrMapOvr>
    <a:masterClrMapping/>
  </p:clrMapOvr>
  <p:transition>
    <p:wip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A8A838-EDEA-42CE-8831-15AD31E42EB2}"/>
              </a:ext>
            </a:extLst>
          </p:cNvPr>
          <p:cNvSpPr>
            <a:spLocks noGrp="1"/>
          </p:cNvSpPr>
          <p:nvPr>
            <p:ph type="title"/>
          </p:nvPr>
        </p:nvSpPr>
        <p:spPr/>
        <p:txBody>
          <a:bodyPr>
            <a:normAutofit/>
          </a:bodyPr>
          <a:lstStyle/>
          <a:p>
            <a:r>
              <a:rPr lang="en-US" dirty="0">
                <a:latin typeface="Franklin Gothic Book" panose="020B0503020102020204" pitchFamily="34" charset="0"/>
              </a:rPr>
              <a:t>VISIT THE COMPLIANCE CORNER</a:t>
            </a:r>
          </a:p>
        </p:txBody>
      </p:sp>
      <p:pic>
        <p:nvPicPr>
          <p:cNvPr id="6" name="Picture 5">
            <a:hlinkClick r:id="rId2"/>
            <a:extLst>
              <a:ext uri="{FF2B5EF4-FFF2-40B4-BE49-F238E27FC236}">
                <a16:creationId xmlns:a16="http://schemas.microsoft.com/office/drawing/2014/main" id="{8D0248C7-A91B-4491-97CE-096B51AF02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1371600"/>
            <a:ext cx="4307840" cy="4428578"/>
          </a:xfrm>
          <a:prstGeom prst="rect">
            <a:avLst/>
          </a:prstGeom>
        </p:spPr>
      </p:pic>
      <p:pic>
        <p:nvPicPr>
          <p:cNvPr id="5" name="Picture 4">
            <a:extLst>
              <a:ext uri="{FF2B5EF4-FFF2-40B4-BE49-F238E27FC236}">
                <a16:creationId xmlns:a16="http://schemas.microsoft.com/office/drawing/2014/main" id="{9D695DD2-8FD1-4940-BEDB-C69863964CEB}"/>
              </a:ext>
            </a:extLst>
          </p:cNvPr>
          <p:cNvPicPr>
            <a:picLocks noChangeAspect="1"/>
          </p:cNvPicPr>
          <p:nvPr/>
        </p:nvPicPr>
        <p:blipFill>
          <a:blip r:embed="rId4"/>
          <a:stretch>
            <a:fillRect/>
          </a:stretch>
        </p:blipFill>
        <p:spPr>
          <a:xfrm>
            <a:off x="3276599" y="1427919"/>
            <a:ext cx="3567477" cy="1239081"/>
          </a:xfrm>
          <a:prstGeom prst="rect">
            <a:avLst/>
          </a:prstGeom>
        </p:spPr>
      </p:pic>
      <p:pic>
        <p:nvPicPr>
          <p:cNvPr id="7" name="Picture 6">
            <a:extLst>
              <a:ext uri="{FF2B5EF4-FFF2-40B4-BE49-F238E27FC236}">
                <a16:creationId xmlns:a16="http://schemas.microsoft.com/office/drawing/2014/main" id="{112AE71C-DADA-4C2B-828D-2C158D73D865}"/>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7010400" y="1448931"/>
            <a:ext cx="1937856" cy="1218069"/>
          </a:xfrm>
          <a:prstGeom prst="rect">
            <a:avLst/>
          </a:prstGeom>
        </p:spPr>
      </p:pic>
      <p:sp>
        <p:nvSpPr>
          <p:cNvPr id="8" name="Text Placeholder 7">
            <a:extLst>
              <a:ext uri="{FF2B5EF4-FFF2-40B4-BE49-F238E27FC236}">
                <a16:creationId xmlns:a16="http://schemas.microsoft.com/office/drawing/2014/main" id="{68009E52-8E18-487D-BDFB-5F89F8250D39}"/>
              </a:ext>
            </a:extLst>
          </p:cNvPr>
          <p:cNvSpPr>
            <a:spLocks noGrp="1"/>
          </p:cNvSpPr>
          <p:nvPr>
            <p:ph type="body" idx="1"/>
          </p:nvPr>
        </p:nvSpPr>
        <p:spPr>
          <a:xfrm>
            <a:off x="4572000" y="2919672"/>
            <a:ext cx="4455160" cy="2880506"/>
          </a:xfrm>
          <a:prstGeom prst="rect">
            <a:avLst/>
          </a:prstGeom>
          <a:solidFill>
            <a:schemeClr val="accent1">
              <a:alpha val="20000"/>
            </a:schemeClr>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indent="228600" defTabSz="584200" hangingPunct="0">
              <a:spcBef>
                <a:spcPts val="0"/>
              </a:spcBef>
              <a:buSzTx/>
            </a:pPr>
            <a:endParaRPr lang="en-US" sz="1600" dirty="0">
              <a:solidFill>
                <a:srgbClr val="000000"/>
              </a:solidFill>
              <a:latin typeface="Franklin Gothic Book" panose="020B0503020102020204" pitchFamily="34" charset="0"/>
            </a:endParaRPr>
          </a:p>
          <a:p>
            <a:pPr marL="0" lvl="1" indent="228600" defTabSz="584200" hangingPunct="0">
              <a:spcBef>
                <a:spcPts val="0"/>
              </a:spcBef>
              <a:buSzTx/>
            </a:pPr>
            <a:endParaRPr lang="en-US" sz="1600" dirty="0">
              <a:solidFill>
                <a:srgbClr val="000000"/>
              </a:solidFill>
              <a:latin typeface="Franklin Gothic Book" panose="020B0503020102020204" pitchFamily="34" charset="0"/>
            </a:endParaRPr>
          </a:p>
        </p:txBody>
      </p:sp>
      <p:sp>
        <p:nvSpPr>
          <p:cNvPr id="12" name="TextBox 11">
            <a:extLst>
              <a:ext uri="{FF2B5EF4-FFF2-40B4-BE49-F238E27FC236}">
                <a16:creationId xmlns:a16="http://schemas.microsoft.com/office/drawing/2014/main" id="{6B1EAC5A-9BA0-4B93-AB71-976F570EED7A}"/>
              </a:ext>
            </a:extLst>
          </p:cNvPr>
          <p:cNvSpPr txBox="1"/>
          <p:nvPr/>
        </p:nvSpPr>
        <p:spPr>
          <a:xfrm>
            <a:off x="4572000" y="2932766"/>
            <a:ext cx="4470761" cy="188769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lvl="1"/>
            <a:r>
              <a:rPr lang="en-US" sz="2000" b="1" dirty="0">
                <a:latin typeface="Franklin Gothic Book" panose="020B0503020102020204" pitchFamily="34" charset="0"/>
              </a:rPr>
              <a:t>Let’s Talk about</a:t>
            </a:r>
          </a:p>
          <a:p>
            <a:pPr marL="214313" lvl="0" indent="-214313" algn="l">
              <a:buFont typeface="Arial" panose="020B0604020202020204" pitchFamily="34" charset="0"/>
              <a:buChar char="•"/>
            </a:pPr>
            <a:r>
              <a:rPr lang="en-US" sz="1600" dirty="0">
                <a:latin typeface="Franklin Gothic Book" panose="020B0503020102020204" pitchFamily="34" charset="0"/>
              </a:rPr>
              <a:t>Resourcing your Compliance Improvement Plan</a:t>
            </a:r>
          </a:p>
          <a:p>
            <a:pPr marL="214313" lvl="0" indent="-214313" algn="l">
              <a:buFont typeface="Arial" panose="020B0604020202020204" pitchFamily="34" charset="0"/>
              <a:buChar char="•"/>
            </a:pPr>
            <a:r>
              <a:rPr lang="en-US" sz="1600" dirty="0">
                <a:latin typeface="Franklin Gothic Book" panose="020B0503020102020204" pitchFamily="34" charset="0"/>
              </a:rPr>
              <a:t>Building Community Communications </a:t>
            </a:r>
          </a:p>
          <a:p>
            <a:pPr marL="214313" lvl="0" indent="-214313" algn="l">
              <a:buFont typeface="Arial" panose="020B0604020202020204" pitchFamily="34" charset="0"/>
              <a:buChar char="•"/>
            </a:pPr>
            <a:r>
              <a:rPr lang="en-US" sz="1600" dirty="0">
                <a:latin typeface="Franklin Gothic Book" panose="020B0503020102020204" pitchFamily="34" charset="0"/>
              </a:rPr>
              <a:t>Improving Payment Plan Management</a:t>
            </a:r>
          </a:p>
          <a:p>
            <a:pPr marL="214313" lvl="0" indent="-214313" algn="l">
              <a:buFont typeface="Arial" panose="020B0604020202020204" pitchFamily="34" charset="0"/>
              <a:buChar char="•"/>
            </a:pPr>
            <a:r>
              <a:rPr lang="en-US" sz="1600" dirty="0">
                <a:latin typeface="Franklin Gothic Book" panose="020B0503020102020204" pitchFamily="34" charset="0"/>
              </a:rPr>
              <a:t>Providing Customer Support &amp; Payment Options </a:t>
            </a:r>
          </a:p>
          <a:p>
            <a:pPr marL="214313" lvl="0" indent="-214313" algn="l">
              <a:buFont typeface="Arial" panose="020B0604020202020204" pitchFamily="34" charset="0"/>
              <a:buChar char="•"/>
            </a:pPr>
            <a:r>
              <a:rPr lang="en-US" sz="1600" dirty="0">
                <a:latin typeface="Franklin Gothic Book" panose="020B0503020102020204" pitchFamily="34" charset="0"/>
              </a:rPr>
              <a:t>Reviewing Compliance Service Automation </a:t>
            </a:r>
          </a:p>
          <a:p>
            <a:pPr marL="214313" lvl="0" indent="-214313" algn="l">
              <a:buFont typeface="Arial" panose="020B0604020202020204" pitchFamily="34" charset="0"/>
              <a:buChar char="•"/>
            </a:pPr>
            <a:r>
              <a:rPr lang="en-US" sz="1600" dirty="0">
                <a:latin typeface="Franklin Gothic Book" panose="020B0503020102020204" pitchFamily="34" charset="0"/>
              </a:rPr>
              <a:t>Understanding Program Performance</a:t>
            </a:r>
          </a:p>
        </p:txBody>
      </p:sp>
      <p:sp>
        <p:nvSpPr>
          <p:cNvPr id="13" name="TextBox 12">
            <a:extLst>
              <a:ext uri="{FF2B5EF4-FFF2-40B4-BE49-F238E27FC236}">
                <a16:creationId xmlns:a16="http://schemas.microsoft.com/office/drawing/2014/main" id="{724090C0-1C8D-4D94-8108-8CD43DD43D73}"/>
              </a:ext>
            </a:extLst>
          </p:cNvPr>
          <p:cNvSpPr txBox="1"/>
          <p:nvPr/>
        </p:nvSpPr>
        <p:spPr>
          <a:xfrm>
            <a:off x="4800600" y="4767274"/>
            <a:ext cx="3352800" cy="59503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lvl="0" defTabSz="914400" hangingPunct="1"/>
            <a:r>
              <a:rPr lang="en-US" sz="1600" b="1" kern="1200" dirty="0">
                <a:solidFill>
                  <a:prstClr val="black"/>
                </a:solidFill>
                <a:latin typeface="Franklin Gothic Book" panose="020B0503020102020204" pitchFamily="34" charset="0"/>
              </a:rPr>
              <a:t>Your guide for improving payment relationships with court customers!</a:t>
            </a:r>
          </a:p>
        </p:txBody>
      </p:sp>
      <p:sp>
        <p:nvSpPr>
          <p:cNvPr id="14" name="TextBox 13">
            <a:extLst>
              <a:ext uri="{FF2B5EF4-FFF2-40B4-BE49-F238E27FC236}">
                <a16:creationId xmlns:a16="http://schemas.microsoft.com/office/drawing/2014/main" id="{A54FE600-F4E3-4AA4-AEC4-C412564CA845}"/>
              </a:ext>
            </a:extLst>
          </p:cNvPr>
          <p:cNvSpPr txBox="1"/>
          <p:nvPr/>
        </p:nvSpPr>
        <p:spPr>
          <a:xfrm>
            <a:off x="4817586" y="5324510"/>
            <a:ext cx="3259614" cy="44114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lvl="0" defTabSz="914400" hangingPunct="1"/>
            <a:r>
              <a:rPr lang="en-US" sz="1100" i="1" kern="1200" dirty="0">
                <a:solidFill>
                  <a:prstClr val="black"/>
                </a:solidFill>
                <a:latin typeface="Calibri" panose="020F0502020204030204"/>
              </a:rPr>
              <a:t>An educational resource provided by the Florida Clerks of Court Operations Corporation</a:t>
            </a:r>
          </a:p>
        </p:txBody>
      </p:sp>
      <p:pic>
        <p:nvPicPr>
          <p:cNvPr id="16" name="Picture 15" descr="A close up of a sign&#10;&#10;Description automatically generated">
            <a:extLst>
              <a:ext uri="{FF2B5EF4-FFF2-40B4-BE49-F238E27FC236}">
                <a16:creationId xmlns:a16="http://schemas.microsoft.com/office/drawing/2014/main" id="{21E56753-DAA4-4ACB-94D2-746CEB82E0D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153400" y="4800600"/>
            <a:ext cx="807167" cy="807167"/>
          </a:xfrm>
          <a:prstGeom prst="rect">
            <a:avLst/>
          </a:prstGeom>
        </p:spPr>
      </p:pic>
    </p:spTree>
    <p:extLst>
      <p:ext uri="{BB962C8B-B14F-4D97-AF65-F5344CB8AC3E}">
        <p14:creationId xmlns:p14="http://schemas.microsoft.com/office/powerpoint/2010/main" val="964943270"/>
      </p:ext>
    </p:extLst>
  </p:cSld>
  <p:clrMapOvr>
    <a:masterClrMapping/>
  </p:clrMapOvr>
  <p:transition>
    <p:wip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A9FCCC-BCF3-42DA-BB3F-0B62A28A5B59}"/>
              </a:ext>
            </a:extLst>
          </p:cNvPr>
          <p:cNvSpPr>
            <a:spLocks noGrp="1"/>
          </p:cNvSpPr>
          <p:nvPr>
            <p:ph type="title"/>
          </p:nvPr>
        </p:nvSpPr>
        <p:spPr/>
        <p:txBody>
          <a:bodyPr>
            <a:normAutofit/>
          </a:bodyPr>
          <a:lstStyle/>
          <a:p>
            <a:r>
              <a:rPr lang="en-US" dirty="0">
                <a:latin typeface="Franklin Gothic Book" panose="020B0503020102020204" pitchFamily="34" charset="0"/>
              </a:rPr>
              <a:t>PERFORMANCE AND ACTION PLANS</a:t>
            </a:r>
          </a:p>
        </p:txBody>
      </p:sp>
      <p:sp>
        <p:nvSpPr>
          <p:cNvPr id="3" name="Text Placeholder 2">
            <a:extLst>
              <a:ext uri="{FF2B5EF4-FFF2-40B4-BE49-F238E27FC236}">
                <a16:creationId xmlns:a16="http://schemas.microsoft.com/office/drawing/2014/main" id="{4145B681-0EBE-431F-918B-E39DDE103286}"/>
              </a:ext>
            </a:extLst>
          </p:cNvPr>
          <p:cNvSpPr>
            <a:spLocks noGrp="1"/>
          </p:cNvSpPr>
          <p:nvPr>
            <p:ph type="body" idx="1"/>
          </p:nvPr>
        </p:nvSpPr>
        <p:spPr>
          <a:xfrm>
            <a:off x="432195" y="1393031"/>
            <a:ext cx="8358188" cy="4321969"/>
          </a:xfrm>
        </p:spPr>
        <p:txBody>
          <a:bodyPr/>
          <a:lstStyle/>
          <a:p>
            <a:pPr marL="342900" indent="-342900">
              <a:spcBef>
                <a:spcPts val="0"/>
              </a:spcBef>
              <a:buFont typeface="Arial" panose="020B0604020202020204" pitchFamily="34" charset="0"/>
              <a:buChar char="•"/>
            </a:pPr>
            <a:r>
              <a:rPr lang="en-US" sz="2500" dirty="0">
                <a:solidFill>
                  <a:srgbClr val="002D73"/>
                </a:solidFill>
                <a:latin typeface="Franklin Gothic Book" panose="020B0503020102020204" pitchFamily="34" charset="0"/>
              </a:rPr>
              <a:t>CCOC statutory requirement to report the Clerks’ performance action plans 45 days from the end of each quarter.</a:t>
            </a:r>
          </a:p>
          <a:p>
            <a:pPr marL="655428" lvl="1" indent="-342900">
              <a:spcBef>
                <a:spcPts val="0"/>
              </a:spcBef>
              <a:buFont typeface="Arial" panose="020B0604020202020204" pitchFamily="34" charset="0"/>
              <a:buChar char="•"/>
            </a:pPr>
            <a:r>
              <a:rPr lang="en-US" sz="2000" dirty="0">
                <a:solidFill>
                  <a:srgbClr val="002D73"/>
                </a:solidFill>
                <a:latin typeface="Franklin Gothic Book" panose="020B0503020102020204" pitchFamily="34" charset="0"/>
              </a:rPr>
              <a:t>Quarter 1 (Oct-Dec 2019) due by February 14</a:t>
            </a:r>
            <a:r>
              <a:rPr lang="en-US" sz="2000" baseline="30000" dirty="0">
                <a:solidFill>
                  <a:srgbClr val="002D73"/>
                </a:solidFill>
                <a:latin typeface="Franklin Gothic Book" panose="020B0503020102020204" pitchFamily="34" charset="0"/>
              </a:rPr>
              <a:t>th</a:t>
            </a:r>
            <a:r>
              <a:rPr lang="en-US" sz="2000" dirty="0">
                <a:solidFill>
                  <a:srgbClr val="002D73"/>
                </a:solidFill>
                <a:latin typeface="Franklin Gothic Book" panose="020B0503020102020204" pitchFamily="34" charset="0"/>
              </a:rPr>
              <a:t>.</a:t>
            </a:r>
          </a:p>
          <a:p>
            <a:pPr marL="655428" lvl="1" indent="-342900">
              <a:spcBef>
                <a:spcPts val="0"/>
              </a:spcBef>
              <a:buFont typeface="Arial" panose="020B0604020202020204" pitchFamily="34" charset="0"/>
              <a:buChar char="•"/>
            </a:pPr>
            <a:r>
              <a:rPr lang="en-US" sz="2000" dirty="0">
                <a:solidFill>
                  <a:srgbClr val="002D73"/>
                </a:solidFill>
                <a:latin typeface="Franklin Gothic Book" panose="020B0503020102020204" pitchFamily="34" charset="0"/>
              </a:rPr>
              <a:t>On 1/24 received:</a:t>
            </a:r>
          </a:p>
          <a:p>
            <a:pPr marL="967956" lvl="2" indent="-342900">
              <a:spcBef>
                <a:spcPts val="0"/>
              </a:spcBef>
              <a:buFont typeface="Wingdings" panose="05000000000000000000" pitchFamily="2" charset="2"/>
              <a:buChar char="Ø"/>
            </a:pPr>
            <a:r>
              <a:rPr lang="en-US" sz="2000" dirty="0">
                <a:solidFill>
                  <a:srgbClr val="002D73"/>
                </a:solidFill>
                <a:latin typeface="Franklin Gothic Book" panose="020B0503020102020204" pitchFamily="34" charset="0"/>
              </a:rPr>
              <a:t>60 Timeliness Performance Reports</a:t>
            </a:r>
          </a:p>
          <a:p>
            <a:pPr marL="967956" lvl="2" indent="-342900">
              <a:spcBef>
                <a:spcPts val="0"/>
              </a:spcBef>
              <a:buFont typeface="Wingdings" panose="05000000000000000000" pitchFamily="2" charset="2"/>
              <a:buChar char="Ø"/>
            </a:pPr>
            <a:r>
              <a:rPr lang="en-US" sz="2000" dirty="0">
                <a:solidFill>
                  <a:srgbClr val="002D73"/>
                </a:solidFill>
                <a:latin typeface="Franklin Gothic Book" panose="020B0503020102020204" pitchFamily="34" charset="0"/>
              </a:rPr>
              <a:t>57 Collections Performance Reports</a:t>
            </a:r>
          </a:p>
          <a:p>
            <a:pPr marL="967956" lvl="2" indent="-342900">
              <a:spcBef>
                <a:spcPts val="0"/>
              </a:spcBef>
              <a:buFont typeface="Wingdings" panose="05000000000000000000" pitchFamily="2" charset="2"/>
              <a:buChar char="Ø"/>
            </a:pPr>
            <a:r>
              <a:rPr lang="en-US" sz="2000" dirty="0">
                <a:solidFill>
                  <a:srgbClr val="002D73"/>
                </a:solidFill>
                <a:latin typeface="Franklin Gothic Book" panose="020B0503020102020204" pitchFamily="34" charset="0"/>
              </a:rPr>
              <a:t>58 Jury Payment Performance Reports</a:t>
            </a:r>
          </a:p>
          <a:p>
            <a:pPr lvl="2">
              <a:spcBef>
                <a:spcPts val="0"/>
              </a:spcBef>
            </a:pPr>
            <a:endParaRPr lang="en-US" sz="2000" dirty="0">
              <a:solidFill>
                <a:srgbClr val="002D73"/>
              </a:solidFill>
              <a:latin typeface="Franklin Gothic Book" panose="020B0503020102020204" pitchFamily="34" charset="0"/>
            </a:endParaRPr>
          </a:p>
          <a:p>
            <a:pPr marL="342900" indent="-342900">
              <a:spcBef>
                <a:spcPts val="0"/>
              </a:spcBef>
              <a:buFont typeface="Arial" panose="020B0604020202020204" pitchFamily="34" charset="0"/>
              <a:buChar char="•"/>
            </a:pPr>
            <a:r>
              <a:rPr lang="en-US" sz="2500" dirty="0">
                <a:solidFill>
                  <a:srgbClr val="002D73"/>
                </a:solidFill>
                <a:latin typeface="Franklin Gothic Book" panose="020B0503020102020204" pitchFamily="34" charset="0"/>
              </a:rPr>
              <a:t>Timely reporting to CCOC is critical to CCOC’s reporting obligations to the Legislature and Governor’s Office.</a:t>
            </a:r>
          </a:p>
        </p:txBody>
      </p:sp>
    </p:spTree>
    <p:extLst>
      <p:ext uri="{BB962C8B-B14F-4D97-AF65-F5344CB8AC3E}">
        <p14:creationId xmlns:p14="http://schemas.microsoft.com/office/powerpoint/2010/main" val="1800272356"/>
      </p:ext>
    </p:extLst>
  </p:cSld>
  <p:clrMapOvr>
    <a:masterClrMapping/>
  </p:clrMapOvr>
  <p:transition>
    <p:wip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4B7A4AA-1877-4AA7-B385-2611E751E6E9}"/>
              </a:ext>
            </a:extLst>
          </p:cNvPr>
          <p:cNvSpPr>
            <a:spLocks noGrp="1"/>
          </p:cNvSpPr>
          <p:nvPr>
            <p:ph type="body" idx="1"/>
          </p:nvPr>
        </p:nvSpPr>
        <p:spPr/>
        <p:txBody>
          <a:bodyPr/>
          <a:lstStyle/>
          <a:p>
            <a:pPr marL="655428" lvl="1" indent="-342900">
              <a:spcBef>
                <a:spcPts val="0"/>
              </a:spcBef>
              <a:buFont typeface="Arial" panose="020B0604020202020204" pitchFamily="34" charset="0"/>
              <a:buChar char="•"/>
            </a:pPr>
            <a:r>
              <a:rPr lang="en-US" sz="2500" dirty="0">
                <a:solidFill>
                  <a:srgbClr val="002D73"/>
                </a:solidFill>
                <a:latin typeface="Franklin Gothic Book" panose="020B0503020102020204" pitchFamily="34" charset="0"/>
              </a:rPr>
              <a:t>Process Improvements to facilitate meeting deadline</a:t>
            </a:r>
          </a:p>
          <a:p>
            <a:pPr marL="967956" lvl="2" indent="-342900">
              <a:spcBef>
                <a:spcPts val="0"/>
              </a:spcBef>
              <a:buFont typeface="Arial" panose="020B0604020202020204" pitchFamily="34" charset="0"/>
              <a:buChar char="•"/>
            </a:pPr>
            <a:r>
              <a:rPr lang="en-US" sz="2000" dirty="0">
                <a:solidFill>
                  <a:srgbClr val="002D73"/>
                </a:solidFill>
                <a:latin typeface="Franklin Gothic Book" panose="020B0503020102020204" pitchFamily="34" charset="0"/>
              </a:rPr>
              <a:t>Escalation process</a:t>
            </a:r>
          </a:p>
          <a:p>
            <a:pPr marL="967956" lvl="2" indent="-342900">
              <a:spcBef>
                <a:spcPts val="0"/>
              </a:spcBef>
              <a:buFont typeface="Arial" panose="020B0604020202020204" pitchFamily="34" charset="0"/>
              <a:buChar char="•"/>
            </a:pPr>
            <a:r>
              <a:rPr lang="en-US" sz="2000" dirty="0">
                <a:solidFill>
                  <a:srgbClr val="002D73"/>
                </a:solidFill>
                <a:latin typeface="Franklin Gothic Book" panose="020B0503020102020204" pitchFamily="34" charset="0"/>
              </a:rPr>
              <a:t>Approval by PIE Chair and certified by Council</a:t>
            </a:r>
          </a:p>
          <a:p>
            <a:pPr marL="967956" lvl="2" indent="-342900">
              <a:spcBef>
                <a:spcPts val="0"/>
              </a:spcBef>
              <a:buFont typeface="Arial" panose="020B0604020202020204" pitchFamily="34" charset="0"/>
              <a:buChar char="•"/>
            </a:pPr>
            <a:r>
              <a:rPr lang="en-US" sz="2000" dirty="0">
                <a:solidFill>
                  <a:srgbClr val="002D73"/>
                </a:solidFill>
                <a:latin typeface="Franklin Gothic Book" panose="020B0503020102020204" pitchFamily="34" charset="0"/>
              </a:rPr>
              <a:t>Streamline report format</a:t>
            </a:r>
          </a:p>
          <a:p>
            <a:pPr marL="967956" lvl="2" indent="-342900">
              <a:spcBef>
                <a:spcPts val="0"/>
              </a:spcBef>
              <a:buFont typeface="Arial" panose="020B0604020202020204" pitchFamily="34" charset="0"/>
              <a:buChar char="•"/>
            </a:pPr>
            <a:r>
              <a:rPr lang="en-US" sz="2000" dirty="0">
                <a:solidFill>
                  <a:srgbClr val="002D73"/>
                </a:solidFill>
                <a:latin typeface="Franklin Gothic Book" panose="020B0503020102020204" pitchFamily="34" charset="0"/>
              </a:rPr>
              <a:t>Authorized “0” for collections report for unforeseen circumstances</a:t>
            </a:r>
          </a:p>
          <a:p>
            <a:pPr lvl="2">
              <a:spcBef>
                <a:spcPts val="0"/>
              </a:spcBef>
            </a:pPr>
            <a:endParaRPr lang="en-US" sz="2000" dirty="0">
              <a:solidFill>
                <a:srgbClr val="002D73"/>
              </a:solidFill>
              <a:latin typeface="Franklin Gothic Book" panose="020B0503020102020204" pitchFamily="34" charset="0"/>
            </a:endParaRPr>
          </a:p>
          <a:p>
            <a:pPr marL="655428" lvl="1" indent="-342900">
              <a:spcBef>
                <a:spcPts val="0"/>
              </a:spcBef>
              <a:buFont typeface="Arial" panose="020B0604020202020204" pitchFamily="34" charset="0"/>
              <a:buChar char="•"/>
            </a:pPr>
            <a:r>
              <a:rPr lang="en-US" sz="2500" dirty="0">
                <a:solidFill>
                  <a:srgbClr val="002D73"/>
                </a:solidFill>
                <a:latin typeface="Franklin Gothic Book" panose="020B0503020102020204" pitchFamily="34" charset="0"/>
              </a:rPr>
              <a:t>Continue improving explanations and action plans</a:t>
            </a:r>
          </a:p>
          <a:p>
            <a:pPr marL="655428" lvl="1" indent="-342900">
              <a:spcBef>
                <a:spcPts val="0"/>
              </a:spcBef>
              <a:buFont typeface="Arial" panose="020B0604020202020204" pitchFamily="34" charset="0"/>
              <a:buChar char="•"/>
            </a:pPr>
            <a:endParaRPr lang="en-US" sz="2000" dirty="0">
              <a:solidFill>
                <a:srgbClr val="002D73"/>
              </a:solidFill>
              <a:latin typeface="Franklin Gothic Book" panose="020B0503020102020204" pitchFamily="34" charset="0"/>
            </a:endParaRPr>
          </a:p>
          <a:p>
            <a:pPr marL="655428" lvl="1" indent="-342900">
              <a:spcBef>
                <a:spcPts val="0"/>
              </a:spcBef>
              <a:buFont typeface="Arial" panose="020B0604020202020204" pitchFamily="34" charset="0"/>
              <a:buChar char="•"/>
            </a:pPr>
            <a:r>
              <a:rPr lang="en-US" sz="2500" dirty="0">
                <a:solidFill>
                  <a:srgbClr val="002D73"/>
                </a:solidFill>
                <a:latin typeface="Franklin Gothic Book" panose="020B0503020102020204" pitchFamily="34" charset="0"/>
              </a:rPr>
              <a:t>Report issues</a:t>
            </a:r>
          </a:p>
          <a:p>
            <a:pPr marL="967956" lvl="2" indent="-342900">
              <a:spcBef>
                <a:spcPts val="0"/>
              </a:spcBef>
              <a:buFont typeface="Arial" panose="020B0604020202020204" pitchFamily="34" charset="0"/>
              <a:buChar char="•"/>
            </a:pPr>
            <a:r>
              <a:rPr lang="en-US" sz="2000" dirty="0">
                <a:solidFill>
                  <a:srgbClr val="002D73"/>
                </a:solidFill>
                <a:latin typeface="Franklin Gothic Book" panose="020B0503020102020204" pitchFamily="34" charset="0"/>
              </a:rPr>
              <a:t>Not providing reasons and/plans</a:t>
            </a:r>
          </a:p>
          <a:p>
            <a:pPr marL="967956" lvl="2" indent="-342900">
              <a:spcBef>
                <a:spcPts val="0"/>
              </a:spcBef>
              <a:buFont typeface="Arial" panose="020B0604020202020204" pitchFamily="34" charset="0"/>
              <a:buChar char="•"/>
            </a:pPr>
            <a:r>
              <a:rPr lang="en-US" sz="2000" dirty="0">
                <a:solidFill>
                  <a:srgbClr val="002D73"/>
                </a:solidFill>
                <a:latin typeface="Franklin Gothic Book" panose="020B0503020102020204" pitchFamily="34" charset="0"/>
              </a:rPr>
              <a:t>Providing reasons and plans that are not necessary</a:t>
            </a:r>
          </a:p>
          <a:p>
            <a:pPr marL="967956" lvl="2" indent="-342900">
              <a:spcBef>
                <a:spcPts val="0"/>
              </a:spcBef>
              <a:buFont typeface="Arial" panose="020B0604020202020204" pitchFamily="34" charset="0"/>
              <a:buChar char="•"/>
            </a:pPr>
            <a:r>
              <a:rPr lang="en-US" sz="2000" dirty="0">
                <a:solidFill>
                  <a:srgbClr val="002D73"/>
                </a:solidFill>
                <a:latin typeface="Franklin Gothic Book" panose="020B0503020102020204" pitchFamily="34" charset="0"/>
              </a:rPr>
              <a:t>Not providing reason for collection and assessment discrepancies</a:t>
            </a:r>
          </a:p>
          <a:p>
            <a:pPr marL="967956" lvl="2" indent="-342900">
              <a:spcBef>
                <a:spcPts val="0"/>
              </a:spcBef>
              <a:buFont typeface="Arial" panose="020B0604020202020204" pitchFamily="34" charset="0"/>
              <a:buChar char="•"/>
            </a:pPr>
            <a:r>
              <a:rPr lang="en-US" sz="2000" dirty="0">
                <a:solidFill>
                  <a:srgbClr val="002D73"/>
                </a:solidFill>
                <a:latin typeface="Franklin Gothic Book" panose="020B0503020102020204" pitchFamily="34" charset="0"/>
              </a:rPr>
              <a:t>Working Overtime</a:t>
            </a:r>
            <a:endParaRPr lang="en-US" dirty="0">
              <a:solidFill>
                <a:srgbClr val="002D73"/>
              </a:solidFill>
            </a:endParaRPr>
          </a:p>
        </p:txBody>
      </p:sp>
      <p:sp>
        <p:nvSpPr>
          <p:cNvPr id="6" name="Title 1">
            <a:extLst>
              <a:ext uri="{FF2B5EF4-FFF2-40B4-BE49-F238E27FC236}">
                <a16:creationId xmlns:a16="http://schemas.microsoft.com/office/drawing/2014/main" id="{C65487BA-BC18-49C7-AB44-C5662F462549}"/>
              </a:ext>
            </a:extLst>
          </p:cNvPr>
          <p:cNvSpPr>
            <a:spLocks noGrp="1"/>
          </p:cNvSpPr>
          <p:nvPr>
            <p:ph type="title"/>
          </p:nvPr>
        </p:nvSpPr>
        <p:spPr>
          <a:xfrm>
            <a:off x="411480" y="342898"/>
            <a:ext cx="8358188" cy="804999"/>
          </a:xfrm>
        </p:spPr>
        <p:txBody>
          <a:bodyPr>
            <a:normAutofit/>
          </a:bodyPr>
          <a:lstStyle/>
          <a:p>
            <a:r>
              <a:rPr lang="en-US" dirty="0">
                <a:latin typeface="Franklin Gothic Book" panose="020B0503020102020204" pitchFamily="34" charset="0"/>
              </a:rPr>
              <a:t>PERFORMANCE AND ACTION PLANS</a:t>
            </a:r>
          </a:p>
        </p:txBody>
      </p:sp>
    </p:spTree>
    <p:extLst>
      <p:ext uri="{BB962C8B-B14F-4D97-AF65-F5344CB8AC3E}">
        <p14:creationId xmlns:p14="http://schemas.microsoft.com/office/powerpoint/2010/main" val="3222024383"/>
      </p:ext>
    </p:extLst>
  </p:cSld>
  <p:clrMapOvr>
    <a:masterClrMapping/>
  </p:clrMapOvr>
  <p:transition>
    <p:wip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C29B34-ECB0-45A7-B6FA-CC101EA4AE47}"/>
              </a:ext>
            </a:extLst>
          </p:cNvPr>
          <p:cNvSpPr>
            <a:spLocks noGrp="1"/>
          </p:cNvSpPr>
          <p:nvPr>
            <p:ph type="title"/>
          </p:nvPr>
        </p:nvSpPr>
        <p:spPr/>
        <p:txBody>
          <a:bodyPr>
            <a:normAutofit/>
          </a:bodyPr>
          <a:lstStyle/>
          <a:p>
            <a:r>
              <a:rPr lang="en-US" dirty="0">
                <a:latin typeface="Franklin Gothic Book" panose="020B0503020102020204" pitchFamily="34" charset="0"/>
              </a:rPr>
              <a:t>PERFORMANCE MEASURES &amp; STANDARDS</a:t>
            </a:r>
          </a:p>
        </p:txBody>
      </p:sp>
      <p:sp>
        <p:nvSpPr>
          <p:cNvPr id="3" name="Text Placeholder 2">
            <a:extLst>
              <a:ext uri="{FF2B5EF4-FFF2-40B4-BE49-F238E27FC236}">
                <a16:creationId xmlns:a16="http://schemas.microsoft.com/office/drawing/2014/main" id="{BCCA36F9-A3D7-4E63-B0CD-5ED6073A3678}"/>
              </a:ext>
            </a:extLst>
          </p:cNvPr>
          <p:cNvSpPr>
            <a:spLocks noGrp="1"/>
          </p:cNvSpPr>
          <p:nvPr>
            <p:ph type="body" idx="1"/>
          </p:nvPr>
        </p:nvSpPr>
        <p:spPr/>
        <p:txBody>
          <a:bodyPr/>
          <a:lstStyle/>
          <a:p>
            <a:pPr marL="342900" indent="-342900">
              <a:spcBef>
                <a:spcPts val="1200"/>
              </a:spcBef>
              <a:buFont typeface="Arial" panose="020B0604020202020204" pitchFamily="34" charset="0"/>
              <a:buChar char="•"/>
            </a:pPr>
            <a:r>
              <a:rPr lang="en-US" sz="2000" dirty="0">
                <a:solidFill>
                  <a:srgbClr val="002D73"/>
                </a:solidFill>
                <a:latin typeface="Franklin Gothic Book" panose="020B0503020102020204" pitchFamily="34" charset="0"/>
              </a:rPr>
              <a:t>Section 28.35 92)(d), F.S. requires the CCOC to develop uniform system of workload measures and standards.</a:t>
            </a:r>
          </a:p>
          <a:p>
            <a:pPr marL="342900" indent="-342900">
              <a:spcBef>
                <a:spcPts val="1200"/>
              </a:spcBef>
              <a:buFont typeface="Arial" panose="020B0604020202020204" pitchFamily="34" charset="0"/>
              <a:buChar char="•"/>
            </a:pPr>
            <a:r>
              <a:rPr lang="en-US" sz="2000" dirty="0">
                <a:solidFill>
                  <a:srgbClr val="002D73"/>
                </a:solidFill>
                <a:latin typeface="Franklin Gothic Book" panose="020B0503020102020204" pitchFamily="34" charset="0"/>
              </a:rPr>
              <a:t>Despite the many statutory requirements over the last 15 years performance measures have not stayed up with the times.</a:t>
            </a:r>
          </a:p>
          <a:p>
            <a:pPr marL="342900" indent="-342900">
              <a:spcBef>
                <a:spcPts val="1200"/>
              </a:spcBef>
              <a:buFont typeface="Arial" panose="020B0604020202020204" pitchFamily="34" charset="0"/>
              <a:buChar char="•"/>
            </a:pPr>
            <a:r>
              <a:rPr lang="en-US" sz="2000" dirty="0">
                <a:solidFill>
                  <a:srgbClr val="002D73"/>
                </a:solidFill>
                <a:latin typeface="Franklin Gothic Book" panose="020B0503020102020204" pitchFamily="34" charset="0"/>
              </a:rPr>
              <a:t>Minimum current measures; </a:t>
            </a:r>
            <a:r>
              <a:rPr lang="en-US" sz="2000" u="sng" dirty="0">
                <a:solidFill>
                  <a:srgbClr val="002D73"/>
                </a:solidFill>
                <a:latin typeface="Franklin Gothic Book" panose="020B0503020102020204" pitchFamily="34" charset="0"/>
              </a:rPr>
              <a:t>collections</a:t>
            </a:r>
            <a:r>
              <a:rPr lang="en-US" sz="2000" dirty="0">
                <a:solidFill>
                  <a:srgbClr val="002D73"/>
                </a:solidFill>
                <a:latin typeface="Franklin Gothic Book" panose="020B0503020102020204" pitchFamily="34" charset="0"/>
              </a:rPr>
              <a:t>, </a:t>
            </a:r>
            <a:r>
              <a:rPr lang="en-US" sz="2000" u="sng" dirty="0">
                <a:solidFill>
                  <a:srgbClr val="002D73"/>
                </a:solidFill>
                <a:latin typeface="Franklin Gothic Book" panose="020B0503020102020204" pitchFamily="34" charset="0"/>
              </a:rPr>
              <a:t>timeliness</a:t>
            </a:r>
            <a:r>
              <a:rPr lang="en-US" sz="2000" dirty="0">
                <a:solidFill>
                  <a:srgbClr val="002D73"/>
                </a:solidFill>
                <a:latin typeface="Franklin Gothic Book" panose="020B0503020102020204" pitchFamily="34" charset="0"/>
              </a:rPr>
              <a:t> for cases and paying jurors, and </a:t>
            </a:r>
            <a:r>
              <a:rPr lang="en-US" sz="2000" u="sng" dirty="0">
                <a:solidFill>
                  <a:srgbClr val="002D73"/>
                </a:solidFill>
                <a:latin typeface="Franklin Gothic Book" panose="020B0503020102020204" pitchFamily="34" charset="0"/>
              </a:rPr>
              <a:t>fiscal management</a:t>
            </a:r>
            <a:r>
              <a:rPr lang="en-US" sz="2000" dirty="0">
                <a:solidFill>
                  <a:srgbClr val="002D73"/>
                </a:solidFill>
                <a:latin typeface="Franklin Gothic Book" panose="020B0503020102020204" pitchFamily="34" charset="0"/>
              </a:rPr>
              <a:t>.</a:t>
            </a:r>
          </a:p>
          <a:p>
            <a:pPr marL="342900" indent="-342900">
              <a:spcBef>
                <a:spcPts val="1200"/>
              </a:spcBef>
              <a:buFont typeface="Arial" panose="020B0604020202020204" pitchFamily="34" charset="0"/>
              <a:buChar char="•"/>
            </a:pPr>
            <a:r>
              <a:rPr lang="en-US" sz="2000" dirty="0">
                <a:solidFill>
                  <a:srgbClr val="002D73"/>
                </a:solidFill>
                <a:latin typeface="Franklin Gothic Book" panose="020B0503020102020204" pitchFamily="34" charset="0"/>
              </a:rPr>
              <a:t>Many of the standards are routinely met.</a:t>
            </a:r>
          </a:p>
          <a:p>
            <a:pPr marL="342900" indent="-342900">
              <a:spcBef>
                <a:spcPts val="1200"/>
              </a:spcBef>
              <a:buFont typeface="Arial" panose="020B0604020202020204" pitchFamily="34" charset="0"/>
              <a:buChar char="•"/>
            </a:pPr>
            <a:r>
              <a:rPr lang="en-US" sz="2000" dirty="0">
                <a:solidFill>
                  <a:srgbClr val="002D73"/>
                </a:solidFill>
                <a:latin typeface="Franklin Gothic Book" panose="020B0503020102020204" pitchFamily="34" charset="0"/>
              </a:rPr>
              <a:t>Many of the Clerk’s court-related services do not have measures of success.</a:t>
            </a:r>
          </a:p>
          <a:p>
            <a:pPr marL="342900" indent="-342900">
              <a:spcBef>
                <a:spcPts val="1200"/>
              </a:spcBef>
              <a:buFont typeface="Arial" panose="020B0604020202020204" pitchFamily="34" charset="0"/>
              <a:buChar char="•"/>
            </a:pPr>
            <a:r>
              <a:rPr lang="en-US" sz="2000" dirty="0">
                <a:solidFill>
                  <a:srgbClr val="002D73"/>
                </a:solidFill>
                <a:latin typeface="Franklin Gothic Book" panose="020B0503020102020204" pitchFamily="34" charset="0"/>
              </a:rPr>
              <a:t>PIE Committee recommended moving forward developing measures and standards.</a:t>
            </a:r>
          </a:p>
        </p:txBody>
      </p:sp>
    </p:spTree>
    <p:extLst>
      <p:ext uri="{BB962C8B-B14F-4D97-AF65-F5344CB8AC3E}">
        <p14:creationId xmlns:p14="http://schemas.microsoft.com/office/powerpoint/2010/main" val="4095573041"/>
      </p:ext>
    </p:extLst>
  </p:cSld>
  <p:clrMapOvr>
    <a:masterClrMapping/>
  </p:clrMapOvr>
  <p:transition>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101E5-A606-4D5B-957C-49137C92939E}"/>
              </a:ext>
            </a:extLst>
          </p:cNvPr>
          <p:cNvSpPr>
            <a:spLocks noGrp="1"/>
          </p:cNvSpPr>
          <p:nvPr>
            <p:ph type="title"/>
          </p:nvPr>
        </p:nvSpPr>
        <p:spPr/>
        <p:txBody>
          <a:bodyPr/>
          <a:lstStyle/>
          <a:p>
            <a:r>
              <a:rPr lang="en-US" dirty="0">
                <a:latin typeface="Franklin Gothic Book" panose="020B0503020102020204" pitchFamily="34" charset="0"/>
              </a:rPr>
              <a:t>WEBEX TRAINING</a:t>
            </a:r>
          </a:p>
        </p:txBody>
      </p:sp>
      <p:sp>
        <p:nvSpPr>
          <p:cNvPr id="5" name="Text Placeholder 4">
            <a:extLst>
              <a:ext uri="{FF2B5EF4-FFF2-40B4-BE49-F238E27FC236}">
                <a16:creationId xmlns:a16="http://schemas.microsoft.com/office/drawing/2014/main" id="{D009256D-4E2D-4C02-8F1B-BF38DBC4EC4A}"/>
              </a:ext>
            </a:extLst>
          </p:cNvPr>
          <p:cNvSpPr>
            <a:spLocks noGrp="1"/>
          </p:cNvSpPr>
          <p:nvPr>
            <p:ph type="body" idx="1"/>
          </p:nvPr>
        </p:nvSpPr>
        <p:spPr/>
        <p:txBody>
          <a:bodyPr/>
          <a:lstStyle/>
          <a:p>
            <a:pPr marL="342900" indent="-342900">
              <a:spcBef>
                <a:spcPts val="0"/>
              </a:spcBef>
              <a:spcAft>
                <a:spcPts val="600"/>
              </a:spcAft>
              <a:buFont typeface="Arial" panose="020B0604020202020204" pitchFamily="34" charset="0"/>
              <a:buChar char="•"/>
            </a:pPr>
            <a:r>
              <a:rPr lang="en-US" sz="2500" dirty="0">
                <a:solidFill>
                  <a:srgbClr val="002D73"/>
                </a:solidFill>
                <a:latin typeface="Franklin Gothic Book" panose="020B0503020102020204" pitchFamily="34" charset="0"/>
              </a:rPr>
              <a:t>The CCOC is moving to exclusively using WebEx for all meetings and conference calls.</a:t>
            </a:r>
          </a:p>
          <a:p>
            <a:pPr marL="342900" indent="-342900">
              <a:spcBef>
                <a:spcPts val="0"/>
              </a:spcBef>
              <a:spcAft>
                <a:spcPts val="600"/>
              </a:spcAft>
              <a:buFont typeface="Arial" panose="020B0604020202020204" pitchFamily="34" charset="0"/>
              <a:buChar char="•"/>
            </a:pPr>
            <a:r>
              <a:rPr lang="en-US" dirty="0">
                <a:solidFill>
                  <a:srgbClr val="002D73"/>
                </a:solidFill>
              </a:rPr>
              <a:t>Option to create an account for easy login should be utilized for optimal experience.</a:t>
            </a:r>
          </a:p>
          <a:p>
            <a:pPr marL="655428" lvl="1" indent="-342900">
              <a:spcBef>
                <a:spcPts val="0"/>
              </a:spcBef>
              <a:spcAft>
                <a:spcPts val="600"/>
              </a:spcAft>
              <a:buFont typeface="Arial" panose="020B0604020202020204" pitchFamily="34" charset="0"/>
              <a:buChar char="•"/>
            </a:pPr>
            <a:r>
              <a:rPr lang="en-US" dirty="0">
                <a:solidFill>
                  <a:srgbClr val="002D73"/>
                </a:solidFill>
                <a:latin typeface="Franklin Gothic Book" panose="020B0503020102020204" pitchFamily="34" charset="0"/>
              </a:rPr>
              <a:t>Be sur</a:t>
            </a:r>
            <a:r>
              <a:rPr lang="en-US" dirty="0">
                <a:solidFill>
                  <a:srgbClr val="002D73"/>
                </a:solidFill>
              </a:rPr>
              <a:t>e to enter your name as you would like others to view.  Consider using name and county:</a:t>
            </a:r>
          </a:p>
          <a:p>
            <a:pPr lvl="1" algn="ctr">
              <a:spcBef>
                <a:spcPts val="0"/>
              </a:spcBef>
              <a:spcAft>
                <a:spcPts val="600"/>
              </a:spcAft>
            </a:pPr>
            <a:r>
              <a:rPr lang="en-US" dirty="0">
                <a:solidFill>
                  <a:srgbClr val="002D73"/>
                </a:solidFill>
              </a:rPr>
              <a:t>JD Peacock – Okaloosa</a:t>
            </a:r>
          </a:p>
          <a:p>
            <a:pPr marL="342900" indent="-342900">
              <a:spcBef>
                <a:spcPts val="0"/>
              </a:spcBef>
              <a:spcAft>
                <a:spcPts val="600"/>
              </a:spcAft>
              <a:buFont typeface="Arial" panose="020B0604020202020204" pitchFamily="34" charset="0"/>
              <a:buChar char="•"/>
            </a:pPr>
            <a:r>
              <a:rPr lang="en-US" dirty="0">
                <a:solidFill>
                  <a:srgbClr val="002D73"/>
                </a:solidFill>
                <a:latin typeface="Franklin Gothic Book" panose="020B0503020102020204" pitchFamily="34" charset="0"/>
              </a:rPr>
              <a:t>If using a laptop computer with VoIP, calling into the call will duplicate the sound so mute your laptop.</a:t>
            </a:r>
          </a:p>
        </p:txBody>
      </p:sp>
    </p:spTree>
    <p:extLst>
      <p:ext uri="{BB962C8B-B14F-4D97-AF65-F5344CB8AC3E}">
        <p14:creationId xmlns:p14="http://schemas.microsoft.com/office/powerpoint/2010/main" val="2441796490"/>
      </p:ext>
    </p:extLst>
  </p:cSld>
  <p:clrMapOvr>
    <a:masterClrMapping/>
  </p:clrMapOvr>
  <p:transition>
    <p:wip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96A38D-47BF-4D2B-A1B6-22BBB991D7F9}"/>
              </a:ext>
            </a:extLst>
          </p:cNvPr>
          <p:cNvSpPr>
            <a:spLocks noGrp="1"/>
          </p:cNvSpPr>
          <p:nvPr>
            <p:ph type="title"/>
          </p:nvPr>
        </p:nvSpPr>
        <p:spPr/>
        <p:txBody>
          <a:bodyPr>
            <a:normAutofit/>
          </a:bodyPr>
          <a:lstStyle/>
          <a:p>
            <a:r>
              <a:rPr lang="en-US" dirty="0">
                <a:latin typeface="Franklin Gothic Book" panose="020B0503020102020204" pitchFamily="34" charset="0"/>
              </a:rPr>
              <a:t>COLLECTION PERFORMANCE TRENDS</a:t>
            </a:r>
          </a:p>
        </p:txBody>
      </p:sp>
      <p:sp>
        <p:nvSpPr>
          <p:cNvPr id="3" name="Text Placeholder 2">
            <a:extLst>
              <a:ext uri="{FF2B5EF4-FFF2-40B4-BE49-F238E27FC236}">
                <a16:creationId xmlns:a16="http://schemas.microsoft.com/office/drawing/2014/main" id="{42E4FBF7-E031-4F11-9126-0E73900A9AE5}"/>
              </a:ext>
            </a:extLst>
          </p:cNvPr>
          <p:cNvSpPr>
            <a:spLocks noGrp="1"/>
          </p:cNvSpPr>
          <p:nvPr>
            <p:ph type="body" idx="1"/>
          </p:nvPr>
        </p:nvSpPr>
        <p:spPr>
          <a:xfrm>
            <a:off x="304800" y="1393031"/>
            <a:ext cx="8464868" cy="4393406"/>
          </a:xfrm>
        </p:spPr>
        <p:txBody>
          <a:bodyPr/>
          <a:lstStyle/>
          <a:p>
            <a:pPr algn="ctr"/>
            <a:r>
              <a:rPr lang="en-US" sz="2500" dirty="0">
                <a:solidFill>
                  <a:srgbClr val="002D73"/>
                </a:solidFill>
                <a:latin typeface="Franklin Gothic Book" panose="020B0503020102020204" pitchFamily="34" charset="0"/>
              </a:rPr>
              <a:t>Performance improving but civil traffic remains a challenge.</a:t>
            </a:r>
          </a:p>
        </p:txBody>
      </p:sp>
      <p:graphicFrame>
        <p:nvGraphicFramePr>
          <p:cNvPr id="5" name="Object 4">
            <a:extLst>
              <a:ext uri="{FF2B5EF4-FFF2-40B4-BE49-F238E27FC236}">
                <a16:creationId xmlns:a16="http://schemas.microsoft.com/office/drawing/2014/main" id="{30BC7779-634C-49F7-A28B-D81CC12B20B4}"/>
              </a:ext>
            </a:extLst>
          </p:cNvPr>
          <p:cNvGraphicFramePr>
            <a:graphicFrameLocks noChangeAspect="1"/>
          </p:cNvGraphicFramePr>
          <p:nvPr>
            <p:extLst>
              <p:ext uri="{D42A27DB-BD31-4B8C-83A1-F6EECF244321}">
                <p14:modId xmlns:p14="http://schemas.microsoft.com/office/powerpoint/2010/main" val="1325773266"/>
              </p:ext>
            </p:extLst>
          </p:nvPr>
        </p:nvGraphicFramePr>
        <p:xfrm>
          <a:off x="495300" y="2286000"/>
          <a:ext cx="7935913" cy="3100388"/>
        </p:xfrm>
        <a:graphic>
          <a:graphicData uri="http://schemas.openxmlformats.org/presentationml/2006/ole">
            <mc:AlternateContent xmlns:mc="http://schemas.openxmlformats.org/markup-compatibility/2006">
              <mc:Choice xmlns:v="urn:schemas-microsoft-com:vml" Requires="v">
                <p:oleObj spid="_x0000_s1092" name="Worksheet" r:id="rId4" imgW="7039046" imgH="1152510" progId="Excel.Sheet.12">
                  <p:embed/>
                </p:oleObj>
              </mc:Choice>
              <mc:Fallback>
                <p:oleObj name="Worksheet" r:id="rId4" imgW="7039046" imgH="1152510" progId="Excel.Sheet.12">
                  <p:embed/>
                  <p:pic>
                    <p:nvPicPr>
                      <p:cNvPr id="5" name="Object 4">
                        <a:extLst>
                          <a:ext uri="{FF2B5EF4-FFF2-40B4-BE49-F238E27FC236}">
                            <a16:creationId xmlns:a16="http://schemas.microsoft.com/office/drawing/2014/main" id="{30BC7779-634C-49F7-A28B-D81CC12B20B4}"/>
                          </a:ext>
                        </a:extLst>
                      </p:cNvPr>
                      <p:cNvPicPr/>
                      <p:nvPr/>
                    </p:nvPicPr>
                    <p:blipFill>
                      <a:blip r:embed="rId5"/>
                      <a:stretch>
                        <a:fillRect/>
                      </a:stretch>
                    </p:blipFill>
                    <p:spPr>
                      <a:xfrm>
                        <a:off x="495300" y="2286000"/>
                        <a:ext cx="7935913" cy="3100388"/>
                      </a:xfrm>
                      <a:prstGeom prst="rect">
                        <a:avLst/>
                      </a:prstGeom>
                    </p:spPr>
                  </p:pic>
                </p:oleObj>
              </mc:Fallback>
            </mc:AlternateContent>
          </a:graphicData>
        </a:graphic>
      </p:graphicFrame>
    </p:spTree>
    <p:extLst>
      <p:ext uri="{BB962C8B-B14F-4D97-AF65-F5344CB8AC3E}">
        <p14:creationId xmlns:p14="http://schemas.microsoft.com/office/powerpoint/2010/main" val="549186176"/>
      </p:ext>
    </p:extLst>
  </p:cSld>
  <p:clrMapOvr>
    <a:masterClrMapping/>
  </p:clrMapOvr>
  <p:transition>
    <p:wip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FFF84565-433F-47DC-B382-C4C2E6E538B7}"/>
              </a:ext>
            </a:extLst>
          </p:cNvPr>
          <p:cNvGraphicFramePr>
            <a:graphicFrameLocks/>
          </p:cNvGraphicFramePr>
          <p:nvPr>
            <p:extLst>
              <p:ext uri="{D42A27DB-BD31-4B8C-83A1-F6EECF244321}">
                <p14:modId xmlns:p14="http://schemas.microsoft.com/office/powerpoint/2010/main" val="3921926462"/>
              </p:ext>
            </p:extLst>
          </p:nvPr>
        </p:nvGraphicFramePr>
        <p:xfrm>
          <a:off x="317387" y="1349079"/>
          <a:ext cx="8509226" cy="2748915"/>
        </p:xfrm>
        <a:graphic>
          <a:graphicData uri="http://schemas.openxmlformats.org/drawingml/2006/chart">
            <c:chart xmlns:c="http://schemas.openxmlformats.org/drawingml/2006/chart" xmlns:r="http://schemas.openxmlformats.org/officeDocument/2006/relationships" r:id="rId3"/>
          </a:graphicData>
        </a:graphic>
      </p:graphicFrame>
      <p:sp>
        <p:nvSpPr>
          <p:cNvPr id="4" name="Rectangle 3">
            <a:extLst>
              <a:ext uri="{FF2B5EF4-FFF2-40B4-BE49-F238E27FC236}">
                <a16:creationId xmlns:a16="http://schemas.microsoft.com/office/drawing/2014/main" id="{1C102A86-E719-447D-BCC0-AB895277E41C}"/>
              </a:ext>
            </a:extLst>
          </p:cNvPr>
          <p:cNvSpPr/>
          <p:nvPr/>
        </p:nvSpPr>
        <p:spPr>
          <a:xfrm>
            <a:off x="250727" y="4180978"/>
            <a:ext cx="1708102" cy="400110"/>
          </a:xfrm>
          <a:prstGeom prst="rect">
            <a:avLst/>
          </a:prstGeom>
        </p:spPr>
        <p:txBody>
          <a:bodyPr wrap="square">
            <a:spAutoFit/>
          </a:bodyPr>
          <a:lstStyle/>
          <a:p>
            <a:pPr algn="l"/>
            <a:r>
              <a:rPr lang="en-US" sz="2000" dirty="0"/>
              <a:t># of Counties</a:t>
            </a:r>
          </a:p>
        </p:txBody>
      </p:sp>
      <p:sp>
        <p:nvSpPr>
          <p:cNvPr id="7" name="Rectangle 6">
            <a:extLst>
              <a:ext uri="{FF2B5EF4-FFF2-40B4-BE49-F238E27FC236}">
                <a16:creationId xmlns:a16="http://schemas.microsoft.com/office/drawing/2014/main" id="{EDFE4A13-B7B6-4542-86F5-0EF72CFF69D9}"/>
              </a:ext>
            </a:extLst>
          </p:cNvPr>
          <p:cNvSpPr/>
          <p:nvPr/>
        </p:nvSpPr>
        <p:spPr>
          <a:xfrm>
            <a:off x="222784" y="4733309"/>
            <a:ext cx="2057400" cy="400110"/>
          </a:xfrm>
          <a:prstGeom prst="rect">
            <a:avLst/>
          </a:prstGeom>
        </p:spPr>
        <p:txBody>
          <a:bodyPr wrap="square">
            <a:spAutoFit/>
          </a:bodyPr>
          <a:lstStyle/>
          <a:p>
            <a:pPr algn="l"/>
            <a:r>
              <a:rPr lang="en-US" sz="2000" dirty="0"/>
              <a:t># Not compliant</a:t>
            </a:r>
          </a:p>
        </p:txBody>
      </p:sp>
      <p:sp>
        <p:nvSpPr>
          <p:cNvPr id="8" name="Rectangle 7">
            <a:extLst>
              <a:ext uri="{FF2B5EF4-FFF2-40B4-BE49-F238E27FC236}">
                <a16:creationId xmlns:a16="http://schemas.microsoft.com/office/drawing/2014/main" id="{6A642DDF-0AD8-4E05-9D76-3546B52DE231}"/>
              </a:ext>
            </a:extLst>
          </p:cNvPr>
          <p:cNvSpPr/>
          <p:nvPr/>
        </p:nvSpPr>
        <p:spPr>
          <a:xfrm>
            <a:off x="218468" y="5267082"/>
            <a:ext cx="2112626" cy="400110"/>
          </a:xfrm>
          <a:prstGeom prst="rect">
            <a:avLst/>
          </a:prstGeom>
        </p:spPr>
        <p:txBody>
          <a:bodyPr wrap="square">
            <a:spAutoFit/>
          </a:bodyPr>
          <a:lstStyle/>
          <a:p>
            <a:pPr algn="l"/>
            <a:r>
              <a:rPr lang="en-US" sz="2000" dirty="0"/>
              <a:t>% Not complaint</a:t>
            </a:r>
          </a:p>
        </p:txBody>
      </p:sp>
      <p:sp>
        <p:nvSpPr>
          <p:cNvPr id="10" name="Rectangle 9">
            <a:extLst>
              <a:ext uri="{FF2B5EF4-FFF2-40B4-BE49-F238E27FC236}">
                <a16:creationId xmlns:a16="http://schemas.microsoft.com/office/drawing/2014/main" id="{34590AD8-4FF8-41BB-9CE4-610B5D60B434}"/>
              </a:ext>
            </a:extLst>
          </p:cNvPr>
          <p:cNvSpPr/>
          <p:nvPr/>
        </p:nvSpPr>
        <p:spPr>
          <a:xfrm>
            <a:off x="2602886" y="4174406"/>
            <a:ext cx="533400" cy="400110"/>
          </a:xfrm>
          <a:prstGeom prst="rect">
            <a:avLst/>
          </a:prstGeom>
        </p:spPr>
        <p:txBody>
          <a:bodyPr wrap="square">
            <a:spAutoFit/>
          </a:bodyPr>
          <a:lstStyle/>
          <a:p>
            <a:pPr algn="l"/>
            <a:r>
              <a:rPr lang="en-US" sz="2000" dirty="0"/>
              <a:t>31</a:t>
            </a:r>
          </a:p>
        </p:txBody>
      </p:sp>
      <p:sp>
        <p:nvSpPr>
          <p:cNvPr id="11" name="Rectangle 10">
            <a:extLst>
              <a:ext uri="{FF2B5EF4-FFF2-40B4-BE49-F238E27FC236}">
                <a16:creationId xmlns:a16="http://schemas.microsoft.com/office/drawing/2014/main" id="{8DAF842E-7AA3-4C9F-904D-A50A2D315472}"/>
              </a:ext>
            </a:extLst>
          </p:cNvPr>
          <p:cNvSpPr/>
          <p:nvPr/>
        </p:nvSpPr>
        <p:spPr>
          <a:xfrm>
            <a:off x="5048891" y="4173782"/>
            <a:ext cx="533400" cy="400110"/>
          </a:xfrm>
          <a:prstGeom prst="rect">
            <a:avLst/>
          </a:prstGeom>
        </p:spPr>
        <p:txBody>
          <a:bodyPr wrap="square">
            <a:spAutoFit/>
          </a:bodyPr>
          <a:lstStyle/>
          <a:p>
            <a:pPr algn="l"/>
            <a:r>
              <a:rPr lang="en-US" sz="2000" dirty="0"/>
              <a:t>24</a:t>
            </a:r>
          </a:p>
        </p:txBody>
      </p:sp>
      <p:sp>
        <p:nvSpPr>
          <p:cNvPr id="12" name="Rectangle 11">
            <a:extLst>
              <a:ext uri="{FF2B5EF4-FFF2-40B4-BE49-F238E27FC236}">
                <a16:creationId xmlns:a16="http://schemas.microsoft.com/office/drawing/2014/main" id="{67F57355-E4F4-4D78-A8E0-DC57D353FAA6}"/>
              </a:ext>
            </a:extLst>
          </p:cNvPr>
          <p:cNvSpPr/>
          <p:nvPr/>
        </p:nvSpPr>
        <p:spPr>
          <a:xfrm>
            <a:off x="5124096" y="4706869"/>
            <a:ext cx="382989" cy="400110"/>
          </a:xfrm>
          <a:prstGeom prst="rect">
            <a:avLst/>
          </a:prstGeom>
        </p:spPr>
        <p:txBody>
          <a:bodyPr wrap="square">
            <a:spAutoFit/>
          </a:bodyPr>
          <a:lstStyle/>
          <a:p>
            <a:pPr algn="l"/>
            <a:r>
              <a:rPr lang="en-US" sz="2000" dirty="0"/>
              <a:t>9</a:t>
            </a:r>
          </a:p>
        </p:txBody>
      </p:sp>
      <p:sp>
        <p:nvSpPr>
          <p:cNvPr id="13" name="Rectangle 12">
            <a:extLst>
              <a:ext uri="{FF2B5EF4-FFF2-40B4-BE49-F238E27FC236}">
                <a16:creationId xmlns:a16="http://schemas.microsoft.com/office/drawing/2014/main" id="{1469315B-B286-43D1-A8CC-C24BCFDFFF28}"/>
              </a:ext>
            </a:extLst>
          </p:cNvPr>
          <p:cNvSpPr/>
          <p:nvPr/>
        </p:nvSpPr>
        <p:spPr>
          <a:xfrm>
            <a:off x="2685363" y="4737863"/>
            <a:ext cx="533400" cy="400110"/>
          </a:xfrm>
          <a:prstGeom prst="rect">
            <a:avLst/>
          </a:prstGeom>
        </p:spPr>
        <p:txBody>
          <a:bodyPr wrap="square">
            <a:spAutoFit/>
          </a:bodyPr>
          <a:lstStyle/>
          <a:p>
            <a:pPr algn="l"/>
            <a:r>
              <a:rPr lang="en-US" sz="2000" dirty="0"/>
              <a:t>7</a:t>
            </a:r>
          </a:p>
        </p:txBody>
      </p:sp>
      <p:sp>
        <p:nvSpPr>
          <p:cNvPr id="14" name="Rectangle 13">
            <a:extLst>
              <a:ext uri="{FF2B5EF4-FFF2-40B4-BE49-F238E27FC236}">
                <a16:creationId xmlns:a16="http://schemas.microsoft.com/office/drawing/2014/main" id="{21FE876F-3CCE-429B-861E-2CC93413619A}"/>
              </a:ext>
            </a:extLst>
          </p:cNvPr>
          <p:cNvSpPr/>
          <p:nvPr/>
        </p:nvSpPr>
        <p:spPr>
          <a:xfrm>
            <a:off x="7576122" y="4706869"/>
            <a:ext cx="533400" cy="400110"/>
          </a:xfrm>
          <a:prstGeom prst="rect">
            <a:avLst/>
          </a:prstGeom>
        </p:spPr>
        <p:txBody>
          <a:bodyPr wrap="square">
            <a:spAutoFit/>
          </a:bodyPr>
          <a:lstStyle/>
          <a:p>
            <a:pPr algn="l"/>
            <a:r>
              <a:rPr lang="en-US" sz="2000" dirty="0"/>
              <a:t>8</a:t>
            </a:r>
          </a:p>
        </p:txBody>
      </p:sp>
      <p:sp>
        <p:nvSpPr>
          <p:cNvPr id="16" name="Rectangle 15">
            <a:extLst>
              <a:ext uri="{FF2B5EF4-FFF2-40B4-BE49-F238E27FC236}">
                <a16:creationId xmlns:a16="http://schemas.microsoft.com/office/drawing/2014/main" id="{911F8860-994C-4673-AE27-E851E7B1E3D2}"/>
              </a:ext>
            </a:extLst>
          </p:cNvPr>
          <p:cNvSpPr/>
          <p:nvPr/>
        </p:nvSpPr>
        <p:spPr>
          <a:xfrm>
            <a:off x="7467600" y="4102951"/>
            <a:ext cx="533400" cy="400110"/>
          </a:xfrm>
          <a:prstGeom prst="rect">
            <a:avLst/>
          </a:prstGeom>
        </p:spPr>
        <p:txBody>
          <a:bodyPr wrap="square">
            <a:spAutoFit/>
          </a:bodyPr>
          <a:lstStyle/>
          <a:p>
            <a:pPr algn="l"/>
            <a:r>
              <a:rPr lang="en-US" sz="2000" dirty="0"/>
              <a:t>12</a:t>
            </a:r>
          </a:p>
        </p:txBody>
      </p:sp>
      <p:sp>
        <p:nvSpPr>
          <p:cNvPr id="17" name="Rectangle 16">
            <a:extLst>
              <a:ext uri="{FF2B5EF4-FFF2-40B4-BE49-F238E27FC236}">
                <a16:creationId xmlns:a16="http://schemas.microsoft.com/office/drawing/2014/main" id="{4EA35CFF-6339-462E-AA83-85BB0FC86305}"/>
              </a:ext>
            </a:extLst>
          </p:cNvPr>
          <p:cNvSpPr/>
          <p:nvPr/>
        </p:nvSpPr>
        <p:spPr>
          <a:xfrm>
            <a:off x="7315200" y="5268850"/>
            <a:ext cx="914399" cy="400110"/>
          </a:xfrm>
          <a:prstGeom prst="rect">
            <a:avLst/>
          </a:prstGeom>
        </p:spPr>
        <p:txBody>
          <a:bodyPr wrap="square">
            <a:spAutoFit/>
          </a:bodyPr>
          <a:lstStyle/>
          <a:p>
            <a:r>
              <a:rPr lang="en-US" sz="2000" dirty="0"/>
              <a:t>67%</a:t>
            </a:r>
          </a:p>
        </p:txBody>
      </p:sp>
      <p:sp>
        <p:nvSpPr>
          <p:cNvPr id="18" name="Rectangle 17">
            <a:extLst>
              <a:ext uri="{FF2B5EF4-FFF2-40B4-BE49-F238E27FC236}">
                <a16:creationId xmlns:a16="http://schemas.microsoft.com/office/drawing/2014/main" id="{039C7C99-51CC-4A9A-9901-44B74BBFA04A}"/>
              </a:ext>
            </a:extLst>
          </p:cNvPr>
          <p:cNvSpPr/>
          <p:nvPr/>
        </p:nvSpPr>
        <p:spPr>
          <a:xfrm>
            <a:off x="4876800" y="5267082"/>
            <a:ext cx="936776" cy="400110"/>
          </a:xfrm>
          <a:prstGeom prst="rect">
            <a:avLst/>
          </a:prstGeom>
        </p:spPr>
        <p:txBody>
          <a:bodyPr wrap="square">
            <a:spAutoFit/>
          </a:bodyPr>
          <a:lstStyle/>
          <a:p>
            <a:r>
              <a:rPr lang="en-US" sz="2000" dirty="0"/>
              <a:t>38%</a:t>
            </a:r>
          </a:p>
        </p:txBody>
      </p:sp>
      <p:sp>
        <p:nvSpPr>
          <p:cNvPr id="19" name="Rectangle 18">
            <a:extLst>
              <a:ext uri="{FF2B5EF4-FFF2-40B4-BE49-F238E27FC236}">
                <a16:creationId xmlns:a16="http://schemas.microsoft.com/office/drawing/2014/main" id="{FA8DF51D-4FCC-4408-A3F1-2D1727D544DB}"/>
              </a:ext>
            </a:extLst>
          </p:cNvPr>
          <p:cNvSpPr/>
          <p:nvPr/>
        </p:nvSpPr>
        <p:spPr>
          <a:xfrm>
            <a:off x="2514600" y="5267082"/>
            <a:ext cx="914400" cy="400110"/>
          </a:xfrm>
          <a:prstGeom prst="rect">
            <a:avLst/>
          </a:prstGeom>
        </p:spPr>
        <p:txBody>
          <a:bodyPr wrap="square">
            <a:spAutoFit/>
          </a:bodyPr>
          <a:lstStyle/>
          <a:p>
            <a:r>
              <a:rPr lang="en-US" sz="2000" dirty="0"/>
              <a:t>23%</a:t>
            </a:r>
          </a:p>
        </p:txBody>
      </p:sp>
      <p:sp>
        <p:nvSpPr>
          <p:cNvPr id="20" name="Title 1">
            <a:extLst>
              <a:ext uri="{FF2B5EF4-FFF2-40B4-BE49-F238E27FC236}">
                <a16:creationId xmlns:a16="http://schemas.microsoft.com/office/drawing/2014/main" id="{6C55377F-AC72-48A0-B3C4-6280AA71F22F}"/>
              </a:ext>
            </a:extLst>
          </p:cNvPr>
          <p:cNvSpPr txBox="1">
            <a:spLocks/>
          </p:cNvSpPr>
          <p:nvPr/>
        </p:nvSpPr>
        <p:spPr>
          <a:xfrm>
            <a:off x="411480" y="342898"/>
            <a:ext cx="8358188" cy="804999"/>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chorCtr="1">
            <a:normAutofit/>
          </a:bodyPr>
          <a:lstStyle>
            <a:lvl1pPr marL="0" marR="0" indent="0" algn="ctr" defTabSz="410751" rtl="0" eaLnBrk="1" latinLnBrk="0" hangingPunct="1">
              <a:lnSpc>
                <a:spcPct val="100000"/>
              </a:lnSpc>
              <a:spcBef>
                <a:spcPts val="0"/>
              </a:spcBef>
              <a:spcAft>
                <a:spcPts val="0"/>
              </a:spcAft>
              <a:buClrTx/>
              <a:buSzTx/>
              <a:buFontTx/>
              <a:buNone/>
              <a:tabLst/>
              <a:defRPr sz="3500" b="0" i="0" u="none" strike="noStrike" cap="none" spc="0" baseline="0">
                <a:ln>
                  <a:noFill/>
                </a:ln>
                <a:solidFill>
                  <a:schemeClr val="bg1"/>
                </a:solidFill>
                <a:uFillTx/>
                <a:latin typeface="Franklin Gothic Book" panose="020B0503020102020204" pitchFamily="34" charset="0"/>
                <a:ea typeface="+mn-ea"/>
                <a:cs typeface="+mn-cs"/>
                <a:sym typeface="Helvetica Light"/>
              </a:defRPr>
            </a:lvl1pPr>
            <a:lvl2pPr marL="0" marR="0" indent="160729" algn="ctr" defTabSz="410751" rtl="0" eaLnBrk="1" latinLnBrk="0" hangingPunct="1">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2pPr>
            <a:lvl3pPr marL="0" marR="0" indent="321457" algn="ctr" defTabSz="410751" rtl="0" eaLnBrk="1" latinLnBrk="0" hangingPunct="1">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3pPr>
            <a:lvl4pPr marL="0" marR="0" indent="482186" algn="ctr" defTabSz="410751" rtl="0" eaLnBrk="1" latinLnBrk="0" hangingPunct="1">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4pPr>
            <a:lvl5pPr marL="0" marR="0" indent="642915" algn="ctr" defTabSz="410751" rtl="0" eaLnBrk="1" latinLnBrk="0" hangingPunct="1">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5pPr>
            <a:lvl6pPr marL="0" marR="0" indent="803643" algn="ctr" defTabSz="410751" rtl="0" eaLnBrk="1" latinLnBrk="0" hangingPunct="1">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6pPr>
            <a:lvl7pPr marL="0" marR="0" indent="964372" algn="ctr" defTabSz="410751" rtl="0" eaLnBrk="1" latinLnBrk="0" hangingPunct="1">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7pPr>
            <a:lvl8pPr marL="0" marR="0" indent="1125101" algn="ctr" defTabSz="410751" rtl="0" eaLnBrk="1" latinLnBrk="0" hangingPunct="1">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8pPr>
            <a:lvl9pPr marL="0" marR="0" indent="1285829" algn="ctr" defTabSz="410751" rtl="0" eaLnBrk="1" latinLnBrk="0" hangingPunct="1">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9pPr>
          </a:lstStyle>
          <a:p>
            <a:r>
              <a:rPr lang="en-US" dirty="0"/>
              <a:t>LARGE COUNTIES UNDER PERFORMING</a:t>
            </a:r>
          </a:p>
        </p:txBody>
      </p:sp>
    </p:spTree>
    <p:extLst>
      <p:ext uri="{BB962C8B-B14F-4D97-AF65-F5344CB8AC3E}">
        <p14:creationId xmlns:p14="http://schemas.microsoft.com/office/powerpoint/2010/main" val="147247052"/>
      </p:ext>
    </p:extLst>
  </p:cSld>
  <p:clrMapOvr>
    <a:masterClrMapping/>
  </p:clrMapOvr>
  <p:transition>
    <p:wip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Chart 19">
            <a:extLst>
              <a:ext uri="{FF2B5EF4-FFF2-40B4-BE49-F238E27FC236}">
                <a16:creationId xmlns:a16="http://schemas.microsoft.com/office/drawing/2014/main" id="{348FF65A-774D-470B-83C9-4CBECA4A04E5}"/>
              </a:ext>
            </a:extLst>
          </p:cNvPr>
          <p:cNvGraphicFramePr>
            <a:graphicFrameLocks/>
          </p:cNvGraphicFramePr>
          <p:nvPr>
            <p:extLst>
              <p:ext uri="{D42A27DB-BD31-4B8C-83A1-F6EECF244321}">
                <p14:modId xmlns:p14="http://schemas.microsoft.com/office/powerpoint/2010/main" val="4129740679"/>
              </p:ext>
            </p:extLst>
          </p:nvPr>
        </p:nvGraphicFramePr>
        <p:xfrm>
          <a:off x="76201" y="1345641"/>
          <a:ext cx="8991599" cy="2769159"/>
        </p:xfrm>
        <a:graphic>
          <a:graphicData uri="http://schemas.openxmlformats.org/drawingml/2006/chart">
            <c:chart xmlns:c="http://schemas.openxmlformats.org/drawingml/2006/chart" xmlns:r="http://schemas.openxmlformats.org/officeDocument/2006/relationships" r:id="rId3"/>
          </a:graphicData>
        </a:graphic>
      </p:graphicFrame>
      <p:sp>
        <p:nvSpPr>
          <p:cNvPr id="4" name="Rectangle 3">
            <a:extLst>
              <a:ext uri="{FF2B5EF4-FFF2-40B4-BE49-F238E27FC236}">
                <a16:creationId xmlns:a16="http://schemas.microsoft.com/office/drawing/2014/main" id="{1C102A86-E719-447D-BCC0-AB895277E41C}"/>
              </a:ext>
            </a:extLst>
          </p:cNvPr>
          <p:cNvSpPr/>
          <p:nvPr/>
        </p:nvSpPr>
        <p:spPr>
          <a:xfrm>
            <a:off x="250727" y="4180978"/>
            <a:ext cx="1708102" cy="400110"/>
          </a:xfrm>
          <a:prstGeom prst="rect">
            <a:avLst/>
          </a:prstGeom>
        </p:spPr>
        <p:txBody>
          <a:bodyPr wrap="square">
            <a:spAutoFit/>
          </a:bodyPr>
          <a:lstStyle/>
          <a:p>
            <a:pPr algn="l"/>
            <a:r>
              <a:rPr lang="en-US" sz="2000" dirty="0"/>
              <a:t># of Counties</a:t>
            </a:r>
          </a:p>
        </p:txBody>
      </p:sp>
      <p:sp>
        <p:nvSpPr>
          <p:cNvPr id="7" name="Rectangle 6">
            <a:extLst>
              <a:ext uri="{FF2B5EF4-FFF2-40B4-BE49-F238E27FC236}">
                <a16:creationId xmlns:a16="http://schemas.microsoft.com/office/drawing/2014/main" id="{EDFE4A13-B7B6-4542-86F5-0EF72CFF69D9}"/>
              </a:ext>
            </a:extLst>
          </p:cNvPr>
          <p:cNvSpPr/>
          <p:nvPr/>
        </p:nvSpPr>
        <p:spPr>
          <a:xfrm>
            <a:off x="222784" y="4733309"/>
            <a:ext cx="2057400" cy="400110"/>
          </a:xfrm>
          <a:prstGeom prst="rect">
            <a:avLst/>
          </a:prstGeom>
        </p:spPr>
        <p:txBody>
          <a:bodyPr wrap="square">
            <a:spAutoFit/>
          </a:bodyPr>
          <a:lstStyle/>
          <a:p>
            <a:pPr algn="l"/>
            <a:r>
              <a:rPr lang="en-US" sz="2000" dirty="0"/>
              <a:t># Not compliant</a:t>
            </a:r>
          </a:p>
        </p:txBody>
      </p:sp>
      <p:sp>
        <p:nvSpPr>
          <p:cNvPr id="8" name="Rectangle 7">
            <a:extLst>
              <a:ext uri="{FF2B5EF4-FFF2-40B4-BE49-F238E27FC236}">
                <a16:creationId xmlns:a16="http://schemas.microsoft.com/office/drawing/2014/main" id="{6A642DDF-0AD8-4E05-9D76-3546B52DE231}"/>
              </a:ext>
            </a:extLst>
          </p:cNvPr>
          <p:cNvSpPr/>
          <p:nvPr/>
        </p:nvSpPr>
        <p:spPr>
          <a:xfrm>
            <a:off x="218468" y="5276318"/>
            <a:ext cx="2112626" cy="400110"/>
          </a:xfrm>
          <a:prstGeom prst="rect">
            <a:avLst/>
          </a:prstGeom>
        </p:spPr>
        <p:txBody>
          <a:bodyPr wrap="square">
            <a:spAutoFit/>
          </a:bodyPr>
          <a:lstStyle/>
          <a:p>
            <a:pPr algn="l"/>
            <a:r>
              <a:rPr lang="en-US" sz="2000" dirty="0"/>
              <a:t>% Not complaint</a:t>
            </a:r>
          </a:p>
        </p:txBody>
      </p:sp>
      <p:sp>
        <p:nvSpPr>
          <p:cNvPr id="10" name="Rectangle 9">
            <a:extLst>
              <a:ext uri="{FF2B5EF4-FFF2-40B4-BE49-F238E27FC236}">
                <a16:creationId xmlns:a16="http://schemas.microsoft.com/office/drawing/2014/main" id="{34590AD8-4FF8-41BB-9CE4-610B5D60B434}"/>
              </a:ext>
            </a:extLst>
          </p:cNvPr>
          <p:cNvSpPr/>
          <p:nvPr/>
        </p:nvSpPr>
        <p:spPr>
          <a:xfrm>
            <a:off x="2602886" y="4174406"/>
            <a:ext cx="533400" cy="400110"/>
          </a:xfrm>
          <a:prstGeom prst="rect">
            <a:avLst/>
          </a:prstGeom>
        </p:spPr>
        <p:txBody>
          <a:bodyPr wrap="square">
            <a:spAutoFit/>
          </a:bodyPr>
          <a:lstStyle/>
          <a:p>
            <a:pPr algn="l"/>
            <a:r>
              <a:rPr lang="en-US" sz="2000" dirty="0"/>
              <a:t>31</a:t>
            </a:r>
          </a:p>
        </p:txBody>
      </p:sp>
      <p:sp>
        <p:nvSpPr>
          <p:cNvPr id="11" name="Rectangle 10">
            <a:extLst>
              <a:ext uri="{FF2B5EF4-FFF2-40B4-BE49-F238E27FC236}">
                <a16:creationId xmlns:a16="http://schemas.microsoft.com/office/drawing/2014/main" id="{8DAF842E-7AA3-4C9F-904D-A50A2D315472}"/>
              </a:ext>
            </a:extLst>
          </p:cNvPr>
          <p:cNvSpPr/>
          <p:nvPr/>
        </p:nvSpPr>
        <p:spPr>
          <a:xfrm>
            <a:off x="5048891" y="4173782"/>
            <a:ext cx="533400" cy="400110"/>
          </a:xfrm>
          <a:prstGeom prst="rect">
            <a:avLst/>
          </a:prstGeom>
        </p:spPr>
        <p:txBody>
          <a:bodyPr wrap="square">
            <a:spAutoFit/>
          </a:bodyPr>
          <a:lstStyle/>
          <a:p>
            <a:pPr algn="l"/>
            <a:r>
              <a:rPr lang="en-US" sz="2000" dirty="0"/>
              <a:t>24</a:t>
            </a:r>
          </a:p>
        </p:txBody>
      </p:sp>
      <p:sp>
        <p:nvSpPr>
          <p:cNvPr id="12" name="Rectangle 11">
            <a:extLst>
              <a:ext uri="{FF2B5EF4-FFF2-40B4-BE49-F238E27FC236}">
                <a16:creationId xmlns:a16="http://schemas.microsoft.com/office/drawing/2014/main" id="{67F57355-E4F4-4D78-A8E0-DC57D353FAA6}"/>
              </a:ext>
            </a:extLst>
          </p:cNvPr>
          <p:cNvSpPr/>
          <p:nvPr/>
        </p:nvSpPr>
        <p:spPr>
          <a:xfrm>
            <a:off x="5124096" y="4706869"/>
            <a:ext cx="382989" cy="400110"/>
          </a:xfrm>
          <a:prstGeom prst="rect">
            <a:avLst/>
          </a:prstGeom>
        </p:spPr>
        <p:txBody>
          <a:bodyPr wrap="square">
            <a:spAutoFit/>
          </a:bodyPr>
          <a:lstStyle/>
          <a:p>
            <a:pPr algn="l"/>
            <a:r>
              <a:rPr lang="en-US" sz="2000" dirty="0"/>
              <a:t>7</a:t>
            </a:r>
          </a:p>
        </p:txBody>
      </p:sp>
      <p:sp>
        <p:nvSpPr>
          <p:cNvPr id="13" name="Rectangle 12">
            <a:extLst>
              <a:ext uri="{FF2B5EF4-FFF2-40B4-BE49-F238E27FC236}">
                <a16:creationId xmlns:a16="http://schemas.microsoft.com/office/drawing/2014/main" id="{1469315B-B286-43D1-A8CC-C24BCFDFFF28}"/>
              </a:ext>
            </a:extLst>
          </p:cNvPr>
          <p:cNvSpPr/>
          <p:nvPr/>
        </p:nvSpPr>
        <p:spPr>
          <a:xfrm>
            <a:off x="2685363" y="4737863"/>
            <a:ext cx="533400" cy="400110"/>
          </a:xfrm>
          <a:prstGeom prst="rect">
            <a:avLst/>
          </a:prstGeom>
        </p:spPr>
        <p:txBody>
          <a:bodyPr wrap="square">
            <a:spAutoFit/>
          </a:bodyPr>
          <a:lstStyle/>
          <a:p>
            <a:pPr algn="l"/>
            <a:r>
              <a:rPr lang="en-US" sz="2000" dirty="0"/>
              <a:t>7</a:t>
            </a:r>
          </a:p>
        </p:txBody>
      </p:sp>
      <p:sp>
        <p:nvSpPr>
          <p:cNvPr id="14" name="Rectangle 13">
            <a:extLst>
              <a:ext uri="{FF2B5EF4-FFF2-40B4-BE49-F238E27FC236}">
                <a16:creationId xmlns:a16="http://schemas.microsoft.com/office/drawing/2014/main" id="{21FE876F-3CCE-429B-861E-2CC93413619A}"/>
              </a:ext>
            </a:extLst>
          </p:cNvPr>
          <p:cNvSpPr/>
          <p:nvPr/>
        </p:nvSpPr>
        <p:spPr>
          <a:xfrm>
            <a:off x="7576122" y="4706869"/>
            <a:ext cx="533400" cy="400110"/>
          </a:xfrm>
          <a:prstGeom prst="rect">
            <a:avLst/>
          </a:prstGeom>
        </p:spPr>
        <p:txBody>
          <a:bodyPr wrap="square">
            <a:spAutoFit/>
          </a:bodyPr>
          <a:lstStyle/>
          <a:p>
            <a:pPr algn="l"/>
            <a:r>
              <a:rPr lang="en-US" sz="2000" dirty="0"/>
              <a:t>7</a:t>
            </a:r>
          </a:p>
        </p:txBody>
      </p:sp>
      <p:sp>
        <p:nvSpPr>
          <p:cNvPr id="16" name="Rectangle 15">
            <a:extLst>
              <a:ext uri="{FF2B5EF4-FFF2-40B4-BE49-F238E27FC236}">
                <a16:creationId xmlns:a16="http://schemas.microsoft.com/office/drawing/2014/main" id="{911F8860-994C-4673-AE27-E851E7B1E3D2}"/>
              </a:ext>
            </a:extLst>
          </p:cNvPr>
          <p:cNvSpPr/>
          <p:nvPr/>
        </p:nvSpPr>
        <p:spPr>
          <a:xfrm>
            <a:off x="7467600" y="4102951"/>
            <a:ext cx="533400" cy="400110"/>
          </a:xfrm>
          <a:prstGeom prst="rect">
            <a:avLst/>
          </a:prstGeom>
        </p:spPr>
        <p:txBody>
          <a:bodyPr wrap="square">
            <a:spAutoFit/>
          </a:bodyPr>
          <a:lstStyle/>
          <a:p>
            <a:pPr algn="l"/>
            <a:r>
              <a:rPr lang="en-US" sz="2000" dirty="0"/>
              <a:t>12</a:t>
            </a:r>
          </a:p>
        </p:txBody>
      </p:sp>
      <p:sp>
        <p:nvSpPr>
          <p:cNvPr id="17" name="Rectangle 16">
            <a:extLst>
              <a:ext uri="{FF2B5EF4-FFF2-40B4-BE49-F238E27FC236}">
                <a16:creationId xmlns:a16="http://schemas.microsoft.com/office/drawing/2014/main" id="{4EA35CFF-6339-462E-AA83-85BB0FC86305}"/>
              </a:ext>
            </a:extLst>
          </p:cNvPr>
          <p:cNvSpPr/>
          <p:nvPr/>
        </p:nvSpPr>
        <p:spPr>
          <a:xfrm>
            <a:off x="7410761" y="5231906"/>
            <a:ext cx="698760" cy="400110"/>
          </a:xfrm>
          <a:prstGeom prst="rect">
            <a:avLst/>
          </a:prstGeom>
        </p:spPr>
        <p:txBody>
          <a:bodyPr wrap="square">
            <a:spAutoFit/>
          </a:bodyPr>
          <a:lstStyle/>
          <a:p>
            <a:pPr algn="l"/>
            <a:r>
              <a:rPr lang="en-US" sz="2000" dirty="0"/>
              <a:t>58%</a:t>
            </a:r>
          </a:p>
        </p:txBody>
      </p:sp>
      <p:sp>
        <p:nvSpPr>
          <p:cNvPr id="18" name="Rectangle 17">
            <a:extLst>
              <a:ext uri="{FF2B5EF4-FFF2-40B4-BE49-F238E27FC236}">
                <a16:creationId xmlns:a16="http://schemas.microsoft.com/office/drawing/2014/main" id="{039C7C99-51CC-4A9A-9901-44B74BBFA04A}"/>
              </a:ext>
            </a:extLst>
          </p:cNvPr>
          <p:cNvSpPr/>
          <p:nvPr/>
        </p:nvSpPr>
        <p:spPr>
          <a:xfrm>
            <a:off x="5006824" y="5231906"/>
            <a:ext cx="698761" cy="400110"/>
          </a:xfrm>
          <a:prstGeom prst="rect">
            <a:avLst/>
          </a:prstGeom>
        </p:spPr>
        <p:txBody>
          <a:bodyPr wrap="square">
            <a:spAutoFit/>
          </a:bodyPr>
          <a:lstStyle/>
          <a:p>
            <a:pPr algn="l"/>
            <a:r>
              <a:rPr lang="en-US" sz="2000" dirty="0"/>
              <a:t>29%</a:t>
            </a:r>
          </a:p>
        </p:txBody>
      </p:sp>
      <p:sp>
        <p:nvSpPr>
          <p:cNvPr id="19" name="Rectangle 18">
            <a:extLst>
              <a:ext uri="{FF2B5EF4-FFF2-40B4-BE49-F238E27FC236}">
                <a16:creationId xmlns:a16="http://schemas.microsoft.com/office/drawing/2014/main" id="{FA8DF51D-4FCC-4408-A3F1-2D1727D544DB}"/>
              </a:ext>
            </a:extLst>
          </p:cNvPr>
          <p:cNvSpPr/>
          <p:nvPr/>
        </p:nvSpPr>
        <p:spPr>
          <a:xfrm>
            <a:off x="2602886" y="5232658"/>
            <a:ext cx="698762" cy="400110"/>
          </a:xfrm>
          <a:prstGeom prst="rect">
            <a:avLst/>
          </a:prstGeom>
        </p:spPr>
        <p:txBody>
          <a:bodyPr wrap="square">
            <a:spAutoFit/>
          </a:bodyPr>
          <a:lstStyle/>
          <a:p>
            <a:pPr algn="l"/>
            <a:r>
              <a:rPr lang="en-US" sz="2000" dirty="0"/>
              <a:t>23%</a:t>
            </a:r>
          </a:p>
        </p:txBody>
      </p:sp>
      <p:sp>
        <p:nvSpPr>
          <p:cNvPr id="21" name="Title 1">
            <a:extLst>
              <a:ext uri="{FF2B5EF4-FFF2-40B4-BE49-F238E27FC236}">
                <a16:creationId xmlns:a16="http://schemas.microsoft.com/office/drawing/2014/main" id="{4B38D3DC-4404-4A11-A55B-A1E665F86E49}"/>
              </a:ext>
            </a:extLst>
          </p:cNvPr>
          <p:cNvSpPr txBox="1">
            <a:spLocks/>
          </p:cNvSpPr>
          <p:nvPr/>
        </p:nvSpPr>
        <p:spPr>
          <a:xfrm>
            <a:off x="411480" y="342898"/>
            <a:ext cx="8358188" cy="804999"/>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chorCtr="1">
            <a:normAutofit/>
          </a:bodyPr>
          <a:lstStyle>
            <a:lvl1pPr marL="0" marR="0" indent="0" algn="ctr" defTabSz="410751" rtl="0" eaLnBrk="1" latinLnBrk="0" hangingPunct="1">
              <a:lnSpc>
                <a:spcPct val="100000"/>
              </a:lnSpc>
              <a:spcBef>
                <a:spcPts val="0"/>
              </a:spcBef>
              <a:spcAft>
                <a:spcPts val="0"/>
              </a:spcAft>
              <a:buClrTx/>
              <a:buSzTx/>
              <a:buFontTx/>
              <a:buNone/>
              <a:tabLst/>
              <a:defRPr sz="3500" b="0" i="0" u="none" strike="noStrike" cap="none" spc="0" baseline="0">
                <a:ln>
                  <a:noFill/>
                </a:ln>
                <a:solidFill>
                  <a:schemeClr val="bg1"/>
                </a:solidFill>
                <a:uFillTx/>
                <a:latin typeface="Franklin Gothic Book" panose="020B0503020102020204" pitchFamily="34" charset="0"/>
                <a:ea typeface="+mn-ea"/>
                <a:cs typeface="+mn-cs"/>
                <a:sym typeface="Helvetica Light"/>
              </a:defRPr>
            </a:lvl1pPr>
            <a:lvl2pPr marL="0" marR="0" indent="160729" algn="ctr" defTabSz="410751" rtl="0" eaLnBrk="1" latinLnBrk="0" hangingPunct="1">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2pPr>
            <a:lvl3pPr marL="0" marR="0" indent="321457" algn="ctr" defTabSz="410751" rtl="0" eaLnBrk="1" latinLnBrk="0" hangingPunct="1">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3pPr>
            <a:lvl4pPr marL="0" marR="0" indent="482186" algn="ctr" defTabSz="410751" rtl="0" eaLnBrk="1" latinLnBrk="0" hangingPunct="1">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4pPr>
            <a:lvl5pPr marL="0" marR="0" indent="642915" algn="ctr" defTabSz="410751" rtl="0" eaLnBrk="1" latinLnBrk="0" hangingPunct="1">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5pPr>
            <a:lvl6pPr marL="0" marR="0" indent="803643" algn="ctr" defTabSz="410751" rtl="0" eaLnBrk="1" latinLnBrk="0" hangingPunct="1">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6pPr>
            <a:lvl7pPr marL="0" marR="0" indent="964372" algn="ctr" defTabSz="410751" rtl="0" eaLnBrk="1" latinLnBrk="0" hangingPunct="1">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7pPr>
            <a:lvl8pPr marL="0" marR="0" indent="1125101" algn="ctr" defTabSz="410751" rtl="0" eaLnBrk="1" latinLnBrk="0" hangingPunct="1">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8pPr>
            <a:lvl9pPr marL="0" marR="0" indent="1285829" algn="ctr" defTabSz="410751" rtl="0" eaLnBrk="1" latinLnBrk="0" hangingPunct="1">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Helvetica Light"/>
              </a:defRPr>
            </a:lvl9pPr>
          </a:lstStyle>
          <a:p>
            <a:r>
              <a:rPr lang="en-US" dirty="0"/>
              <a:t>LARGE COUNTIES UNDER PERFORMING</a:t>
            </a:r>
          </a:p>
        </p:txBody>
      </p:sp>
    </p:spTree>
    <p:extLst>
      <p:ext uri="{BB962C8B-B14F-4D97-AF65-F5344CB8AC3E}">
        <p14:creationId xmlns:p14="http://schemas.microsoft.com/office/powerpoint/2010/main" val="720302245"/>
      </p:ext>
    </p:extLst>
  </p:cSld>
  <p:clrMapOvr>
    <a:masterClrMapping/>
  </p:clrMapOvr>
  <p:transition>
    <p:wip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101E5-A606-4D5B-957C-49137C92939E}"/>
              </a:ext>
            </a:extLst>
          </p:cNvPr>
          <p:cNvSpPr>
            <a:spLocks noGrp="1"/>
          </p:cNvSpPr>
          <p:nvPr>
            <p:ph type="title"/>
          </p:nvPr>
        </p:nvSpPr>
        <p:spPr/>
        <p:txBody>
          <a:bodyPr>
            <a:noAutofit/>
          </a:bodyPr>
          <a:lstStyle/>
          <a:p>
            <a:r>
              <a:rPr lang="en-US" dirty="0">
                <a:latin typeface="Franklin Gothic Book" panose="020B0503020102020204" pitchFamily="34" charset="0"/>
              </a:rPr>
              <a:t>CFY 2018-19 COLLECTION AGENT REPORT</a:t>
            </a:r>
          </a:p>
        </p:txBody>
      </p:sp>
      <p:sp>
        <p:nvSpPr>
          <p:cNvPr id="5" name="Text Placeholder 4">
            <a:extLst>
              <a:ext uri="{FF2B5EF4-FFF2-40B4-BE49-F238E27FC236}">
                <a16:creationId xmlns:a16="http://schemas.microsoft.com/office/drawing/2014/main" id="{D009256D-4E2D-4C02-8F1B-BF38DBC4EC4A}"/>
              </a:ext>
            </a:extLst>
          </p:cNvPr>
          <p:cNvSpPr>
            <a:spLocks noGrp="1"/>
          </p:cNvSpPr>
          <p:nvPr>
            <p:ph type="body" idx="1"/>
          </p:nvPr>
        </p:nvSpPr>
        <p:spPr/>
        <p:txBody>
          <a:bodyPr/>
          <a:lstStyle/>
          <a:p>
            <a:pPr marL="342900" indent="-342900">
              <a:spcBef>
                <a:spcPts val="0"/>
              </a:spcBef>
              <a:spcAft>
                <a:spcPts val="1200"/>
              </a:spcAft>
              <a:buFont typeface="Arial" panose="020B0604020202020204" pitchFamily="34" charset="0"/>
              <a:buChar char="•"/>
            </a:pPr>
            <a:r>
              <a:rPr lang="en-US" sz="2500" dirty="0">
                <a:solidFill>
                  <a:srgbClr val="002D73"/>
                </a:solidFill>
                <a:latin typeface="Franklin Gothic Book" panose="020B0503020102020204" pitchFamily="34" charset="0"/>
              </a:rPr>
              <a:t>111 contracts in effect during fiscal year</a:t>
            </a:r>
          </a:p>
          <a:p>
            <a:pPr marL="342900" indent="-342900">
              <a:spcBef>
                <a:spcPts val="0"/>
              </a:spcBef>
              <a:spcAft>
                <a:spcPts val="1200"/>
              </a:spcAft>
              <a:buFont typeface="Arial" panose="020B0604020202020204" pitchFamily="34" charset="0"/>
              <a:buChar char="•"/>
            </a:pPr>
            <a:r>
              <a:rPr lang="en-US" sz="2500" dirty="0">
                <a:solidFill>
                  <a:srgbClr val="002D73"/>
                </a:solidFill>
                <a:latin typeface="Franklin Gothic Book" panose="020B0503020102020204" pitchFamily="34" charset="0"/>
              </a:rPr>
              <a:t>37 counties using two or more vendors</a:t>
            </a:r>
          </a:p>
          <a:p>
            <a:pPr marL="342900" indent="-342900">
              <a:spcBef>
                <a:spcPts val="0"/>
              </a:spcBef>
              <a:spcAft>
                <a:spcPts val="1200"/>
              </a:spcAft>
              <a:buFont typeface="Arial" panose="020B0604020202020204" pitchFamily="34" charset="0"/>
              <a:buChar char="•"/>
            </a:pPr>
            <a:r>
              <a:rPr lang="en-US" sz="2500" dirty="0">
                <a:solidFill>
                  <a:srgbClr val="002D73"/>
                </a:solidFill>
                <a:latin typeface="Franklin Gothic Book" panose="020B0503020102020204" pitchFamily="34" charset="0"/>
              </a:rPr>
              <a:t>Significant changes to vendors</a:t>
            </a:r>
          </a:p>
          <a:p>
            <a:pPr marL="342900" indent="-342900">
              <a:spcBef>
                <a:spcPts val="0"/>
              </a:spcBef>
              <a:spcAft>
                <a:spcPts val="1200"/>
              </a:spcAft>
              <a:buFont typeface="Arial" panose="020B0604020202020204" pitchFamily="34" charset="0"/>
              <a:buChar char="•"/>
            </a:pPr>
            <a:r>
              <a:rPr lang="en-US" sz="2500" dirty="0">
                <a:solidFill>
                  <a:srgbClr val="002D73"/>
                </a:solidFill>
                <a:latin typeface="Franklin Gothic Book" panose="020B0503020102020204" pitchFamily="34" charset="0"/>
              </a:rPr>
              <a:t>Changes to CMS systems reduced the number of accounts sent to collections</a:t>
            </a:r>
          </a:p>
          <a:p>
            <a:pPr marL="342900" indent="-342900">
              <a:spcBef>
                <a:spcPts val="0"/>
              </a:spcBef>
              <a:spcAft>
                <a:spcPts val="1200"/>
              </a:spcAft>
              <a:buFont typeface="Arial" panose="020B0604020202020204" pitchFamily="34" charset="0"/>
              <a:buChar char="•"/>
            </a:pPr>
            <a:r>
              <a:rPr lang="en-US" sz="2500" dirty="0">
                <a:solidFill>
                  <a:srgbClr val="002D73"/>
                </a:solidFill>
                <a:latin typeface="Franklin Gothic Book" panose="020B0503020102020204" pitchFamily="34" charset="0"/>
              </a:rPr>
              <a:t>Still have some counties that do not send any unpaid criminal cases to collections</a:t>
            </a:r>
          </a:p>
          <a:p>
            <a:pPr marL="342900" indent="-342900">
              <a:spcBef>
                <a:spcPts val="0"/>
              </a:spcBef>
              <a:spcAft>
                <a:spcPts val="1200"/>
              </a:spcAft>
              <a:buFont typeface="Arial" panose="020B0604020202020204" pitchFamily="34" charset="0"/>
              <a:buChar char="•"/>
            </a:pPr>
            <a:r>
              <a:rPr lang="en-US" sz="2500" dirty="0">
                <a:solidFill>
                  <a:srgbClr val="002D73"/>
                </a:solidFill>
                <a:latin typeface="Franklin Gothic Book" panose="020B0503020102020204" pitchFamily="34" charset="0"/>
              </a:rPr>
              <a:t>Many counties have reduced the collection agent fees</a:t>
            </a:r>
          </a:p>
        </p:txBody>
      </p:sp>
    </p:spTree>
    <p:extLst>
      <p:ext uri="{BB962C8B-B14F-4D97-AF65-F5344CB8AC3E}">
        <p14:creationId xmlns:p14="http://schemas.microsoft.com/office/powerpoint/2010/main" val="1613175902"/>
      </p:ext>
    </p:extLst>
  </p:cSld>
  <p:clrMapOvr>
    <a:masterClrMapping/>
  </p:clrMapOvr>
  <p:transition>
    <p:wip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9D9DB6-17A9-4E46-8B73-9DAF13596B77}"/>
              </a:ext>
            </a:extLst>
          </p:cNvPr>
          <p:cNvSpPr>
            <a:spLocks noGrp="1"/>
          </p:cNvSpPr>
          <p:nvPr>
            <p:ph type="title"/>
          </p:nvPr>
        </p:nvSpPr>
        <p:spPr/>
        <p:txBody>
          <a:bodyPr>
            <a:normAutofit/>
          </a:bodyPr>
          <a:lstStyle/>
          <a:p>
            <a:r>
              <a:rPr lang="en-US" dirty="0">
                <a:latin typeface="Franklin Gothic Book" panose="020B0503020102020204" pitchFamily="34" charset="0"/>
              </a:rPr>
              <a:t>ACCOUNTS SENT</a:t>
            </a:r>
          </a:p>
        </p:txBody>
      </p:sp>
      <p:sp>
        <p:nvSpPr>
          <p:cNvPr id="3" name="Text Placeholder 2">
            <a:extLst>
              <a:ext uri="{FF2B5EF4-FFF2-40B4-BE49-F238E27FC236}">
                <a16:creationId xmlns:a16="http://schemas.microsoft.com/office/drawing/2014/main" id="{3D42EB3E-4B40-445B-8396-2F96C76E6FE3}"/>
              </a:ext>
            </a:extLst>
          </p:cNvPr>
          <p:cNvSpPr>
            <a:spLocks noGrp="1"/>
          </p:cNvSpPr>
          <p:nvPr>
            <p:ph type="body" idx="1"/>
          </p:nvPr>
        </p:nvSpPr>
        <p:spPr/>
        <p:txBody>
          <a:bodyPr/>
          <a:lstStyle/>
          <a:p>
            <a:pPr algn="ctr"/>
            <a:r>
              <a:rPr lang="en-US" sz="2500" dirty="0">
                <a:solidFill>
                  <a:srgbClr val="002D73"/>
                </a:solidFill>
                <a:latin typeface="Franklin Gothic Book" panose="020B0503020102020204" pitchFamily="34" charset="0"/>
              </a:rPr>
              <a:t>Overall decline of 12% accounts sent to collection agencies.</a:t>
            </a:r>
          </a:p>
        </p:txBody>
      </p:sp>
      <p:graphicFrame>
        <p:nvGraphicFramePr>
          <p:cNvPr id="4" name="Table 3">
            <a:extLst>
              <a:ext uri="{FF2B5EF4-FFF2-40B4-BE49-F238E27FC236}">
                <a16:creationId xmlns:a16="http://schemas.microsoft.com/office/drawing/2014/main" id="{B5F668F4-E4DF-4FDE-A92E-601ADC1C0C0E}"/>
              </a:ext>
            </a:extLst>
          </p:cNvPr>
          <p:cNvGraphicFramePr>
            <a:graphicFrameLocks noGrp="1"/>
          </p:cNvGraphicFramePr>
          <p:nvPr>
            <p:extLst>
              <p:ext uri="{D42A27DB-BD31-4B8C-83A1-F6EECF244321}">
                <p14:modId xmlns:p14="http://schemas.microsoft.com/office/powerpoint/2010/main" val="1583939040"/>
              </p:ext>
            </p:extLst>
          </p:nvPr>
        </p:nvGraphicFramePr>
        <p:xfrm>
          <a:off x="914401" y="2209801"/>
          <a:ext cx="7315199" cy="2971799"/>
        </p:xfrm>
        <a:graphic>
          <a:graphicData uri="http://schemas.openxmlformats.org/drawingml/2006/table">
            <a:tbl>
              <a:tblPr firstRow="1" firstCol="1" bandRow="1"/>
              <a:tblGrid>
                <a:gridCol w="1257615">
                  <a:extLst>
                    <a:ext uri="{9D8B030D-6E8A-4147-A177-3AD203B41FA5}">
                      <a16:colId xmlns:a16="http://schemas.microsoft.com/office/drawing/2014/main" val="341919284"/>
                    </a:ext>
                  </a:extLst>
                </a:gridCol>
                <a:gridCol w="1358070">
                  <a:extLst>
                    <a:ext uri="{9D8B030D-6E8A-4147-A177-3AD203B41FA5}">
                      <a16:colId xmlns:a16="http://schemas.microsoft.com/office/drawing/2014/main" val="362155924"/>
                    </a:ext>
                  </a:extLst>
                </a:gridCol>
                <a:gridCol w="1331594">
                  <a:extLst>
                    <a:ext uri="{9D8B030D-6E8A-4147-A177-3AD203B41FA5}">
                      <a16:colId xmlns:a16="http://schemas.microsoft.com/office/drawing/2014/main" val="2718579960"/>
                    </a:ext>
                  </a:extLst>
                </a:gridCol>
                <a:gridCol w="1752098">
                  <a:extLst>
                    <a:ext uri="{9D8B030D-6E8A-4147-A177-3AD203B41FA5}">
                      <a16:colId xmlns:a16="http://schemas.microsoft.com/office/drawing/2014/main" val="2240468215"/>
                    </a:ext>
                  </a:extLst>
                </a:gridCol>
                <a:gridCol w="1615822">
                  <a:extLst>
                    <a:ext uri="{9D8B030D-6E8A-4147-A177-3AD203B41FA5}">
                      <a16:colId xmlns:a16="http://schemas.microsoft.com/office/drawing/2014/main" val="3971352370"/>
                    </a:ext>
                  </a:extLst>
                </a:gridCol>
              </a:tblGrid>
              <a:tr h="581079">
                <a:tc gridSpan="5">
                  <a:txBody>
                    <a:bodyPr/>
                    <a:lstStyle/>
                    <a:p>
                      <a:pPr marL="0" marR="0" algn="ctr">
                        <a:spcBef>
                          <a:spcPts val="0"/>
                        </a:spcBef>
                        <a:spcAft>
                          <a:spcPts val="0"/>
                        </a:spcAft>
                      </a:pPr>
                      <a:r>
                        <a:rPr lang="en-US" sz="2000" b="1" dirty="0">
                          <a:solidFill>
                            <a:srgbClr val="000000"/>
                          </a:solidFill>
                          <a:effectLst/>
                          <a:latin typeface="Franklin Gothic Book" panose="020B0503020102020204" pitchFamily="34" charset="0"/>
                          <a:ea typeface="Times New Roman" panose="02020603050405020304" pitchFamily="18" charset="0"/>
                          <a:cs typeface="Calibri" panose="020F0502020204030204" pitchFamily="34" charset="0"/>
                        </a:rPr>
                        <a:t>ACCOUNTS SENT TO COLLECTIONS ($m.)</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11998506"/>
                  </a:ext>
                </a:extLst>
              </a:tr>
              <a:tr h="478144">
                <a:tc>
                  <a:txBody>
                    <a:bodyPr/>
                    <a:lstStyle/>
                    <a:p>
                      <a:pPr marL="0" marR="0" algn="ctr">
                        <a:spcBef>
                          <a:spcPts val="0"/>
                        </a:spcBef>
                        <a:spcAft>
                          <a:spcPts val="0"/>
                        </a:spcAft>
                      </a:pPr>
                      <a:r>
                        <a:rPr lang="en-US" sz="2000" b="1" dirty="0">
                          <a:solidFill>
                            <a:srgbClr val="000000"/>
                          </a:solidFill>
                          <a:effectLst/>
                          <a:latin typeface="Franklin Gothic Book" panose="020B0503020102020204" pitchFamily="34" charset="0"/>
                          <a:ea typeface="Times New Roman" panose="02020603050405020304" pitchFamily="18" charset="0"/>
                          <a:cs typeface="Calibri" panose="020F0502020204030204" pitchFamily="34" charset="0"/>
                        </a:rPr>
                        <a:t>CFY</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marL="0" marR="0" algn="ctr">
                        <a:spcBef>
                          <a:spcPts val="0"/>
                        </a:spcBef>
                        <a:spcAft>
                          <a:spcPts val="0"/>
                        </a:spcAft>
                      </a:pPr>
                      <a:r>
                        <a:rPr lang="en-US" sz="2000" b="1" dirty="0">
                          <a:solidFill>
                            <a:srgbClr val="000000"/>
                          </a:solidFill>
                          <a:effectLst/>
                          <a:latin typeface="Franklin Gothic Book" panose="020B0503020102020204" pitchFamily="34" charset="0"/>
                          <a:ea typeface="Times New Roman" panose="02020603050405020304" pitchFamily="18" charset="0"/>
                          <a:cs typeface="Calibri" panose="020F0502020204030204" pitchFamily="34" charset="0"/>
                        </a:rPr>
                        <a:t>Criminal</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marL="0" marR="0" algn="ctr">
                        <a:spcBef>
                          <a:spcPts val="0"/>
                        </a:spcBef>
                        <a:spcAft>
                          <a:spcPts val="0"/>
                        </a:spcAft>
                      </a:pPr>
                      <a:r>
                        <a:rPr lang="en-US" sz="2000" b="1" dirty="0">
                          <a:solidFill>
                            <a:srgbClr val="000000"/>
                          </a:solidFill>
                          <a:effectLst/>
                          <a:latin typeface="Franklin Gothic Book" panose="020B0503020102020204" pitchFamily="34" charset="0"/>
                          <a:ea typeface="Times New Roman" panose="02020603050405020304" pitchFamily="18" charset="0"/>
                          <a:cs typeface="Calibri" panose="020F0502020204030204" pitchFamily="34" charset="0"/>
                        </a:rPr>
                        <a:t>Civil</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marL="0" marR="0" algn="ctr">
                        <a:spcBef>
                          <a:spcPts val="0"/>
                        </a:spcBef>
                        <a:spcAft>
                          <a:spcPts val="0"/>
                        </a:spcAft>
                      </a:pPr>
                      <a:r>
                        <a:rPr lang="en-US" sz="2000" b="1" dirty="0">
                          <a:solidFill>
                            <a:srgbClr val="000000"/>
                          </a:solidFill>
                          <a:effectLst/>
                          <a:latin typeface="Franklin Gothic Book" panose="020B0503020102020204" pitchFamily="34" charset="0"/>
                          <a:ea typeface="Times New Roman" panose="02020603050405020304" pitchFamily="18" charset="0"/>
                          <a:cs typeface="Calibri" panose="020F0502020204030204" pitchFamily="34" charset="0"/>
                        </a:rPr>
                        <a:t>Civil Traffic</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marL="0" marR="0" algn="ctr">
                        <a:spcBef>
                          <a:spcPts val="0"/>
                        </a:spcBef>
                        <a:spcAft>
                          <a:spcPts val="0"/>
                        </a:spcAft>
                      </a:pPr>
                      <a:r>
                        <a:rPr lang="en-US" sz="2000" b="1" dirty="0">
                          <a:solidFill>
                            <a:srgbClr val="000000"/>
                          </a:solidFill>
                          <a:effectLst/>
                          <a:latin typeface="Franklin Gothic Book" panose="020B0503020102020204" pitchFamily="34" charset="0"/>
                          <a:ea typeface="Times New Roman" panose="02020603050405020304" pitchFamily="18" charset="0"/>
                          <a:cs typeface="Calibri" panose="020F0502020204030204" pitchFamily="34" charset="0"/>
                        </a:rPr>
                        <a:t>Total</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3738918984"/>
                  </a:ext>
                </a:extLst>
              </a:tr>
              <a:tr h="478144">
                <a:tc>
                  <a:txBody>
                    <a:bodyPr/>
                    <a:lstStyle/>
                    <a:p>
                      <a:pPr marL="0" marR="0" algn="r">
                        <a:spcBef>
                          <a:spcPts val="0"/>
                        </a:spcBef>
                        <a:spcAft>
                          <a:spcPts val="0"/>
                        </a:spcAft>
                      </a:pPr>
                      <a:r>
                        <a:rPr lang="en-US" sz="2000" b="1" dirty="0">
                          <a:solidFill>
                            <a:srgbClr val="000000"/>
                          </a:solidFill>
                          <a:effectLst/>
                          <a:latin typeface="Franklin Gothic Book" panose="020B0503020102020204" pitchFamily="34" charset="0"/>
                          <a:ea typeface="Times New Roman" panose="02020603050405020304" pitchFamily="18" charset="0"/>
                          <a:cs typeface="Calibri" panose="020F0502020204030204" pitchFamily="34" charset="0"/>
                        </a:rPr>
                        <a:t>2017-18</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dirty="0">
                          <a:solidFill>
                            <a:srgbClr val="000000"/>
                          </a:solidFill>
                          <a:effectLst/>
                          <a:latin typeface="Franklin Gothic Book" panose="020B0503020102020204" pitchFamily="34" charset="0"/>
                          <a:ea typeface="Times New Roman" panose="02020603050405020304" pitchFamily="18" charset="0"/>
                          <a:cs typeface="Calibri" panose="020F0502020204030204" pitchFamily="34" charset="0"/>
                        </a:rPr>
                        <a:t>$249.2</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dirty="0">
                          <a:solidFill>
                            <a:srgbClr val="000000"/>
                          </a:solidFill>
                          <a:effectLst/>
                          <a:latin typeface="Franklin Gothic Book" panose="020B0503020102020204" pitchFamily="34" charset="0"/>
                          <a:ea typeface="Times New Roman" panose="02020603050405020304" pitchFamily="18" charset="0"/>
                          <a:cs typeface="Calibri" panose="020F0502020204030204" pitchFamily="34" charset="0"/>
                        </a:rPr>
                        <a:t>$5.5</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dirty="0">
                          <a:solidFill>
                            <a:srgbClr val="000000"/>
                          </a:solidFill>
                          <a:effectLst/>
                          <a:latin typeface="Franklin Gothic Book" panose="020B0503020102020204" pitchFamily="34" charset="0"/>
                          <a:ea typeface="Times New Roman" panose="02020603050405020304" pitchFamily="18" charset="0"/>
                          <a:cs typeface="Calibri" panose="020F0502020204030204" pitchFamily="34" charset="0"/>
                        </a:rPr>
                        <a:t>$147.9</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dirty="0">
                          <a:solidFill>
                            <a:srgbClr val="000000"/>
                          </a:solidFill>
                          <a:effectLst/>
                          <a:latin typeface="Franklin Gothic Book" panose="020B0503020102020204" pitchFamily="34" charset="0"/>
                          <a:ea typeface="Times New Roman" panose="02020603050405020304" pitchFamily="18" charset="0"/>
                          <a:cs typeface="Calibri" panose="020F0502020204030204" pitchFamily="34" charset="0"/>
                        </a:rPr>
                        <a:t>$402.6</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72310603"/>
                  </a:ext>
                </a:extLst>
              </a:tr>
              <a:tr h="478144">
                <a:tc>
                  <a:txBody>
                    <a:bodyPr/>
                    <a:lstStyle/>
                    <a:p>
                      <a:pPr marL="0" marR="0" algn="r">
                        <a:spcBef>
                          <a:spcPts val="0"/>
                        </a:spcBef>
                        <a:spcAft>
                          <a:spcPts val="0"/>
                        </a:spcAft>
                      </a:pPr>
                      <a:r>
                        <a:rPr lang="en-US" sz="2000" b="1" dirty="0">
                          <a:solidFill>
                            <a:srgbClr val="000000"/>
                          </a:solidFill>
                          <a:effectLst/>
                          <a:latin typeface="Franklin Gothic Book" panose="020B0503020102020204" pitchFamily="34" charset="0"/>
                          <a:ea typeface="Times New Roman" panose="02020603050405020304" pitchFamily="18" charset="0"/>
                          <a:cs typeface="Calibri" panose="020F0502020204030204" pitchFamily="34" charset="0"/>
                        </a:rPr>
                        <a:t>2018-19</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solidFill>
                            <a:srgbClr val="000000"/>
                          </a:solidFill>
                          <a:effectLst/>
                          <a:latin typeface="Franklin Gothic Book" panose="020B0503020102020204" pitchFamily="34" charset="0"/>
                          <a:ea typeface="Times New Roman" panose="02020603050405020304" pitchFamily="18" charset="0"/>
                          <a:cs typeface="Calibri" panose="020F0502020204030204" pitchFamily="34" charset="0"/>
                        </a:rPr>
                        <a:t>$247.1</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solidFill>
                            <a:srgbClr val="000000"/>
                          </a:solidFill>
                          <a:effectLst/>
                          <a:latin typeface="Franklin Gothic Book" panose="020B0503020102020204" pitchFamily="34" charset="0"/>
                          <a:ea typeface="Times New Roman" panose="02020603050405020304" pitchFamily="18" charset="0"/>
                          <a:cs typeface="Calibri" panose="020F0502020204030204" pitchFamily="34" charset="0"/>
                        </a:rPr>
                        <a:t>. $885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dirty="0">
                          <a:solidFill>
                            <a:srgbClr val="000000"/>
                          </a:solidFill>
                          <a:effectLst/>
                          <a:latin typeface="Franklin Gothic Book" panose="020B0503020102020204" pitchFamily="34" charset="0"/>
                          <a:ea typeface="Times New Roman" panose="02020603050405020304" pitchFamily="18" charset="0"/>
                          <a:cs typeface="Calibri" panose="020F0502020204030204" pitchFamily="34" charset="0"/>
                        </a:rPr>
                        <a:t>$106.0</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dirty="0">
                          <a:solidFill>
                            <a:srgbClr val="000000"/>
                          </a:solidFill>
                          <a:effectLst/>
                          <a:latin typeface="Franklin Gothic Book" panose="020B0503020102020204" pitchFamily="34" charset="0"/>
                          <a:ea typeface="Times New Roman" panose="02020603050405020304" pitchFamily="18" charset="0"/>
                          <a:cs typeface="Calibri" panose="020F0502020204030204" pitchFamily="34" charset="0"/>
                        </a:rPr>
                        <a:t>$353.9</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08798799"/>
                  </a:ext>
                </a:extLst>
              </a:tr>
              <a:tr h="478144">
                <a:tc>
                  <a:txBody>
                    <a:bodyPr/>
                    <a:lstStyle/>
                    <a:p>
                      <a:pPr marL="0" marR="0" algn="r">
                        <a:spcBef>
                          <a:spcPts val="0"/>
                        </a:spcBef>
                        <a:spcAft>
                          <a:spcPts val="0"/>
                        </a:spcAft>
                      </a:pPr>
                      <a:r>
                        <a:rPr lang="en-US" sz="2000" b="1" dirty="0">
                          <a:solidFill>
                            <a:srgbClr val="000000"/>
                          </a:solidFill>
                          <a:effectLst/>
                          <a:latin typeface="Franklin Gothic Book" panose="020B0503020102020204" pitchFamily="34" charset="0"/>
                          <a:ea typeface="Times New Roman" panose="02020603050405020304" pitchFamily="18" charset="0"/>
                          <a:cs typeface="Calibri" panose="020F0502020204030204" pitchFamily="34" charset="0"/>
                        </a:rPr>
                        <a:t>Difference</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solidFill>
                            <a:srgbClr val="FF0000"/>
                          </a:solidFill>
                          <a:effectLst/>
                          <a:latin typeface="Franklin Gothic Book" panose="020B0503020102020204" pitchFamily="34" charset="0"/>
                          <a:ea typeface="Times New Roman" panose="02020603050405020304" pitchFamily="18" charset="0"/>
                          <a:cs typeface="Calibri" panose="020F0502020204030204" pitchFamily="34" charset="0"/>
                        </a:rPr>
                        <a:t>$2.1</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solidFill>
                            <a:srgbClr val="FF0000"/>
                          </a:solidFill>
                          <a:effectLst/>
                          <a:latin typeface="Franklin Gothic Book" panose="020B0503020102020204" pitchFamily="34" charset="0"/>
                          <a:ea typeface="Times New Roman" panose="02020603050405020304" pitchFamily="18" charset="0"/>
                          <a:cs typeface="Calibri" panose="020F0502020204030204" pitchFamily="34" charset="0"/>
                        </a:rPr>
                        <a:t>$4.6</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dirty="0">
                          <a:solidFill>
                            <a:srgbClr val="FF0000"/>
                          </a:solidFill>
                          <a:effectLst/>
                          <a:latin typeface="Franklin Gothic Book" panose="020B0503020102020204" pitchFamily="34" charset="0"/>
                          <a:ea typeface="Times New Roman" panose="02020603050405020304" pitchFamily="18" charset="0"/>
                          <a:cs typeface="Calibri" panose="020F0502020204030204" pitchFamily="34" charset="0"/>
                        </a:rPr>
                        <a:t>$41.9</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dirty="0">
                          <a:solidFill>
                            <a:srgbClr val="FF0000"/>
                          </a:solidFill>
                          <a:effectLst/>
                          <a:latin typeface="Franklin Gothic Book" panose="020B0503020102020204" pitchFamily="34" charset="0"/>
                          <a:ea typeface="Times New Roman" panose="02020603050405020304" pitchFamily="18" charset="0"/>
                          <a:cs typeface="Calibri" panose="020F0502020204030204" pitchFamily="34" charset="0"/>
                        </a:rPr>
                        <a:t>$48.6</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60441289"/>
                  </a:ext>
                </a:extLst>
              </a:tr>
              <a:tr h="478144">
                <a:tc>
                  <a:txBody>
                    <a:bodyPr/>
                    <a:lstStyle/>
                    <a:p>
                      <a:pPr marL="0" marR="0" algn="r">
                        <a:spcBef>
                          <a:spcPts val="0"/>
                        </a:spcBef>
                        <a:spcAft>
                          <a:spcPts val="0"/>
                        </a:spcAft>
                      </a:pPr>
                      <a:r>
                        <a:rPr lang="en-US" sz="2000" b="1" dirty="0">
                          <a:solidFill>
                            <a:srgbClr val="000000"/>
                          </a:solidFill>
                          <a:effectLst/>
                          <a:latin typeface="Franklin Gothic Book" panose="020B0503020102020204" pitchFamily="34" charset="0"/>
                          <a:ea typeface="Times New Roman" panose="02020603050405020304" pitchFamily="18" charset="0"/>
                          <a:cs typeface="Calibri" panose="020F0502020204030204" pitchFamily="34" charset="0"/>
                        </a:rPr>
                        <a:t>% change</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solidFill>
                            <a:srgbClr val="FF0000"/>
                          </a:solidFill>
                          <a:effectLst/>
                          <a:latin typeface="Franklin Gothic Book" panose="020B0503020102020204" pitchFamily="34" charset="0"/>
                          <a:ea typeface="Times New Roman" panose="02020603050405020304" pitchFamily="18" charset="0"/>
                          <a:cs typeface="Calibri" panose="020F0502020204030204" pitchFamily="34" charset="0"/>
                        </a:rPr>
                        <a:t>(.8%)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solidFill>
                            <a:srgbClr val="FF0000"/>
                          </a:solidFill>
                          <a:effectLst/>
                          <a:latin typeface="Franklin Gothic Book" panose="020B0503020102020204" pitchFamily="34" charset="0"/>
                          <a:ea typeface="Times New Roman" panose="02020603050405020304" pitchFamily="18" charset="0"/>
                          <a:cs typeface="Calibri" panose="020F0502020204030204" pitchFamily="34" charset="0"/>
                        </a:rPr>
                        <a:t>(83.6%)</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solidFill>
                            <a:srgbClr val="FF0000"/>
                          </a:solidFill>
                          <a:effectLst/>
                          <a:latin typeface="Franklin Gothic Book" panose="020B0503020102020204" pitchFamily="34" charset="0"/>
                          <a:ea typeface="Times New Roman" panose="02020603050405020304" pitchFamily="18" charset="0"/>
                          <a:cs typeface="Calibri" panose="020F0502020204030204" pitchFamily="34" charset="0"/>
                        </a:rPr>
                        <a:t>(28.3%)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dirty="0">
                          <a:solidFill>
                            <a:srgbClr val="FF0000"/>
                          </a:solidFill>
                          <a:effectLst/>
                          <a:latin typeface="Franklin Gothic Book" panose="020B0503020102020204" pitchFamily="34" charset="0"/>
                          <a:ea typeface="Times New Roman" panose="02020603050405020304" pitchFamily="18" charset="0"/>
                          <a:cs typeface="Calibri" panose="020F0502020204030204" pitchFamily="34" charset="0"/>
                        </a:rPr>
                        <a:t>(12.1%)</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21160667"/>
                  </a:ext>
                </a:extLst>
              </a:tr>
            </a:tbl>
          </a:graphicData>
        </a:graphic>
      </p:graphicFrame>
    </p:spTree>
    <p:extLst>
      <p:ext uri="{BB962C8B-B14F-4D97-AF65-F5344CB8AC3E}">
        <p14:creationId xmlns:p14="http://schemas.microsoft.com/office/powerpoint/2010/main" val="1346994449"/>
      </p:ext>
    </p:extLst>
  </p:cSld>
  <p:clrMapOvr>
    <a:masterClrMapping/>
  </p:clrMapOvr>
  <p:transition>
    <p:wip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BF32E9-A202-4C6B-AD9C-BDBE4943B183}"/>
              </a:ext>
            </a:extLst>
          </p:cNvPr>
          <p:cNvSpPr>
            <a:spLocks noGrp="1"/>
          </p:cNvSpPr>
          <p:nvPr>
            <p:ph type="title"/>
          </p:nvPr>
        </p:nvSpPr>
        <p:spPr/>
        <p:txBody>
          <a:bodyPr>
            <a:noAutofit/>
          </a:bodyPr>
          <a:lstStyle/>
          <a:p>
            <a:r>
              <a:rPr lang="en-US" dirty="0">
                <a:latin typeface="Franklin Gothic Book" panose="020B0503020102020204" pitchFamily="34" charset="0"/>
              </a:rPr>
              <a:t>COLLECTIONS RECEIVED</a:t>
            </a:r>
          </a:p>
        </p:txBody>
      </p:sp>
      <p:sp>
        <p:nvSpPr>
          <p:cNvPr id="3" name="Text Placeholder 2">
            <a:extLst>
              <a:ext uri="{FF2B5EF4-FFF2-40B4-BE49-F238E27FC236}">
                <a16:creationId xmlns:a16="http://schemas.microsoft.com/office/drawing/2014/main" id="{E71B2BAF-6B4B-42B5-AB08-9A1256D6669F}"/>
              </a:ext>
            </a:extLst>
          </p:cNvPr>
          <p:cNvSpPr>
            <a:spLocks noGrp="1"/>
          </p:cNvSpPr>
          <p:nvPr>
            <p:ph type="body" idx="1"/>
          </p:nvPr>
        </p:nvSpPr>
        <p:spPr/>
        <p:txBody>
          <a:bodyPr/>
          <a:lstStyle/>
          <a:p>
            <a:pPr algn="ctr"/>
            <a:r>
              <a:rPr lang="en-US" sz="2500" dirty="0">
                <a:solidFill>
                  <a:srgbClr val="002D73"/>
                </a:solidFill>
                <a:latin typeface="Franklin Gothic Book" panose="020B0503020102020204" pitchFamily="34" charset="0"/>
              </a:rPr>
              <a:t>Overall decline of 1% in collections.</a:t>
            </a:r>
          </a:p>
        </p:txBody>
      </p:sp>
      <p:graphicFrame>
        <p:nvGraphicFramePr>
          <p:cNvPr id="4" name="Table 3">
            <a:extLst>
              <a:ext uri="{FF2B5EF4-FFF2-40B4-BE49-F238E27FC236}">
                <a16:creationId xmlns:a16="http://schemas.microsoft.com/office/drawing/2014/main" id="{B84279DA-BC4A-4515-962A-09CF9040C289}"/>
              </a:ext>
            </a:extLst>
          </p:cNvPr>
          <p:cNvGraphicFramePr>
            <a:graphicFrameLocks noGrp="1"/>
          </p:cNvGraphicFramePr>
          <p:nvPr>
            <p:extLst>
              <p:ext uri="{D42A27DB-BD31-4B8C-83A1-F6EECF244321}">
                <p14:modId xmlns:p14="http://schemas.microsoft.com/office/powerpoint/2010/main" val="3163556038"/>
              </p:ext>
            </p:extLst>
          </p:nvPr>
        </p:nvGraphicFramePr>
        <p:xfrm>
          <a:off x="548640" y="2133601"/>
          <a:ext cx="8046720" cy="3124199"/>
        </p:xfrm>
        <a:graphic>
          <a:graphicData uri="http://schemas.openxmlformats.org/drawingml/2006/table">
            <a:tbl>
              <a:tblPr firstRow="1" firstCol="1" bandRow="1"/>
              <a:tblGrid>
                <a:gridCol w="1389145">
                  <a:extLst>
                    <a:ext uri="{9D8B030D-6E8A-4147-A177-3AD203B41FA5}">
                      <a16:colId xmlns:a16="http://schemas.microsoft.com/office/drawing/2014/main" val="256029072"/>
                    </a:ext>
                  </a:extLst>
                </a:gridCol>
                <a:gridCol w="1470860">
                  <a:extLst>
                    <a:ext uri="{9D8B030D-6E8A-4147-A177-3AD203B41FA5}">
                      <a16:colId xmlns:a16="http://schemas.microsoft.com/office/drawing/2014/main" val="2634492177"/>
                    </a:ext>
                  </a:extLst>
                </a:gridCol>
                <a:gridCol w="1470860">
                  <a:extLst>
                    <a:ext uri="{9D8B030D-6E8A-4147-A177-3AD203B41FA5}">
                      <a16:colId xmlns:a16="http://schemas.microsoft.com/office/drawing/2014/main" val="3548686601"/>
                    </a:ext>
                  </a:extLst>
                </a:gridCol>
                <a:gridCol w="1935341">
                  <a:extLst>
                    <a:ext uri="{9D8B030D-6E8A-4147-A177-3AD203B41FA5}">
                      <a16:colId xmlns:a16="http://schemas.microsoft.com/office/drawing/2014/main" val="3557823492"/>
                    </a:ext>
                  </a:extLst>
                </a:gridCol>
                <a:gridCol w="1780514">
                  <a:extLst>
                    <a:ext uri="{9D8B030D-6E8A-4147-A177-3AD203B41FA5}">
                      <a16:colId xmlns:a16="http://schemas.microsoft.com/office/drawing/2014/main" val="1838385225"/>
                    </a:ext>
                  </a:extLst>
                </a:gridCol>
              </a:tblGrid>
              <a:tr h="648224">
                <a:tc gridSpan="5">
                  <a:txBody>
                    <a:bodyPr/>
                    <a:lstStyle/>
                    <a:p>
                      <a:pPr marL="0" marR="0" algn="ctr">
                        <a:spcBef>
                          <a:spcPts val="0"/>
                        </a:spcBef>
                        <a:spcAft>
                          <a:spcPts val="0"/>
                        </a:spcAft>
                      </a:pPr>
                      <a:r>
                        <a:rPr lang="en-US" sz="2000" b="1" dirty="0">
                          <a:solidFill>
                            <a:srgbClr val="000000"/>
                          </a:solidFill>
                          <a:effectLst/>
                          <a:latin typeface="Franklin Gothic Book" panose="020B0503020102020204" pitchFamily="34" charset="0"/>
                          <a:ea typeface="Times New Roman" panose="02020603050405020304" pitchFamily="18" charset="0"/>
                          <a:cs typeface="Calibri" panose="020F0502020204030204" pitchFamily="34" charset="0"/>
                        </a:rPr>
                        <a:t>COLLECTIONS RECEIVED ($m.)</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2912965"/>
                  </a:ext>
                </a:extLst>
              </a:tr>
              <a:tr h="495195">
                <a:tc>
                  <a:txBody>
                    <a:bodyPr/>
                    <a:lstStyle/>
                    <a:p>
                      <a:pPr marL="0" marR="0" algn="ctr">
                        <a:spcBef>
                          <a:spcPts val="0"/>
                        </a:spcBef>
                        <a:spcAft>
                          <a:spcPts val="0"/>
                        </a:spcAft>
                      </a:pPr>
                      <a:r>
                        <a:rPr lang="en-US" sz="2000" b="1" dirty="0">
                          <a:solidFill>
                            <a:srgbClr val="000000"/>
                          </a:solidFill>
                          <a:effectLst/>
                          <a:latin typeface="Franklin Gothic Book" panose="020B0503020102020204" pitchFamily="34" charset="0"/>
                          <a:ea typeface="Times New Roman" panose="02020603050405020304" pitchFamily="18" charset="0"/>
                          <a:cs typeface="Calibri" panose="020F0502020204030204" pitchFamily="34" charset="0"/>
                        </a:rPr>
                        <a:t>CFY</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marL="0" marR="0" algn="ctr">
                        <a:spcBef>
                          <a:spcPts val="0"/>
                        </a:spcBef>
                        <a:spcAft>
                          <a:spcPts val="0"/>
                        </a:spcAft>
                      </a:pPr>
                      <a:r>
                        <a:rPr lang="en-US" sz="2000" b="1">
                          <a:solidFill>
                            <a:srgbClr val="000000"/>
                          </a:solidFill>
                          <a:effectLst/>
                          <a:latin typeface="Franklin Gothic Book" panose="020B0503020102020204" pitchFamily="34" charset="0"/>
                          <a:ea typeface="Times New Roman" panose="02020603050405020304" pitchFamily="18" charset="0"/>
                          <a:cs typeface="Calibri" panose="020F0502020204030204" pitchFamily="34" charset="0"/>
                        </a:rPr>
                        <a:t>Criminal</a:t>
                      </a:r>
                      <a:endParaRPr lang="en-US" sz="20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marL="0" marR="0" algn="ctr">
                        <a:spcBef>
                          <a:spcPts val="0"/>
                        </a:spcBef>
                        <a:spcAft>
                          <a:spcPts val="0"/>
                        </a:spcAft>
                      </a:pPr>
                      <a:r>
                        <a:rPr lang="en-US" sz="2000" b="1">
                          <a:solidFill>
                            <a:srgbClr val="000000"/>
                          </a:solidFill>
                          <a:effectLst/>
                          <a:latin typeface="Franklin Gothic Book" panose="020B0503020102020204" pitchFamily="34" charset="0"/>
                          <a:ea typeface="Times New Roman" panose="02020603050405020304" pitchFamily="18" charset="0"/>
                          <a:cs typeface="Calibri" panose="020F0502020204030204" pitchFamily="34" charset="0"/>
                        </a:rPr>
                        <a:t>Civil</a:t>
                      </a:r>
                      <a:endParaRPr lang="en-US" sz="20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marL="0" marR="0" algn="ctr">
                        <a:spcBef>
                          <a:spcPts val="0"/>
                        </a:spcBef>
                        <a:spcAft>
                          <a:spcPts val="0"/>
                        </a:spcAft>
                      </a:pPr>
                      <a:r>
                        <a:rPr lang="en-US" sz="2000" b="1" dirty="0">
                          <a:solidFill>
                            <a:srgbClr val="000000"/>
                          </a:solidFill>
                          <a:effectLst/>
                          <a:latin typeface="Franklin Gothic Book" panose="020B0503020102020204" pitchFamily="34" charset="0"/>
                          <a:ea typeface="Times New Roman" panose="02020603050405020304" pitchFamily="18" charset="0"/>
                          <a:cs typeface="Calibri" panose="020F0502020204030204" pitchFamily="34" charset="0"/>
                        </a:rPr>
                        <a:t>Civil Traffic</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marL="0" marR="0" algn="ctr">
                        <a:spcBef>
                          <a:spcPts val="0"/>
                        </a:spcBef>
                        <a:spcAft>
                          <a:spcPts val="0"/>
                        </a:spcAft>
                      </a:pPr>
                      <a:r>
                        <a:rPr lang="en-US" sz="2000" b="1" dirty="0">
                          <a:solidFill>
                            <a:srgbClr val="000000"/>
                          </a:solidFill>
                          <a:effectLst/>
                          <a:latin typeface="Franklin Gothic Book" panose="020B0503020102020204" pitchFamily="34" charset="0"/>
                          <a:ea typeface="Times New Roman" panose="02020603050405020304" pitchFamily="18" charset="0"/>
                          <a:cs typeface="Calibri" panose="020F0502020204030204" pitchFamily="34" charset="0"/>
                        </a:rPr>
                        <a:t>Total</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2057229115"/>
                  </a:ext>
                </a:extLst>
              </a:tr>
              <a:tr h="495195">
                <a:tc>
                  <a:txBody>
                    <a:bodyPr/>
                    <a:lstStyle/>
                    <a:p>
                      <a:pPr marL="0" marR="0" algn="r">
                        <a:spcBef>
                          <a:spcPts val="0"/>
                        </a:spcBef>
                        <a:spcAft>
                          <a:spcPts val="0"/>
                        </a:spcAft>
                      </a:pPr>
                      <a:r>
                        <a:rPr lang="en-US" sz="2000" b="1" dirty="0">
                          <a:solidFill>
                            <a:srgbClr val="000000"/>
                          </a:solidFill>
                          <a:effectLst/>
                          <a:latin typeface="Franklin Gothic Book" panose="020B0503020102020204" pitchFamily="34" charset="0"/>
                          <a:ea typeface="Times New Roman" panose="02020603050405020304" pitchFamily="18" charset="0"/>
                          <a:cs typeface="Calibri" panose="020F0502020204030204" pitchFamily="34" charset="0"/>
                        </a:rPr>
                        <a:t>2017-18</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solidFill>
                            <a:srgbClr val="000000"/>
                          </a:solidFill>
                          <a:effectLst/>
                          <a:latin typeface="Franklin Gothic Book" panose="020B0503020102020204" pitchFamily="34" charset="0"/>
                          <a:ea typeface="Times New Roman" panose="02020603050405020304" pitchFamily="18" charset="0"/>
                          <a:cs typeface="Calibri" panose="020F0502020204030204" pitchFamily="34" charset="0"/>
                        </a:rPr>
                        <a:t>$23.9</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solidFill>
                            <a:srgbClr val="000000"/>
                          </a:solidFill>
                          <a:effectLst/>
                          <a:latin typeface="Franklin Gothic Book" panose="020B0503020102020204" pitchFamily="34" charset="0"/>
                          <a:ea typeface="Times New Roman" panose="02020603050405020304" pitchFamily="18" charset="0"/>
                          <a:cs typeface="Calibri" panose="020F0502020204030204" pitchFamily="34" charset="0"/>
                        </a:rPr>
                        <a:t>. $083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solidFill>
                            <a:srgbClr val="000000"/>
                          </a:solidFill>
                          <a:effectLst/>
                          <a:latin typeface="Franklin Gothic Book" panose="020B0503020102020204" pitchFamily="34" charset="0"/>
                          <a:ea typeface="Times New Roman" panose="02020603050405020304" pitchFamily="18" charset="0"/>
                          <a:cs typeface="Calibri" panose="020F0502020204030204" pitchFamily="34" charset="0"/>
                        </a:rPr>
                        <a:t>$46.2</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dirty="0">
                          <a:solidFill>
                            <a:srgbClr val="000000"/>
                          </a:solidFill>
                          <a:effectLst/>
                          <a:latin typeface="Franklin Gothic Book" panose="020B0503020102020204" pitchFamily="34" charset="0"/>
                          <a:ea typeface="Times New Roman" panose="02020603050405020304" pitchFamily="18" charset="0"/>
                          <a:cs typeface="Calibri" panose="020F0502020204030204" pitchFamily="34" charset="0"/>
                        </a:rPr>
                        <a:t>$70.2</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68784427"/>
                  </a:ext>
                </a:extLst>
              </a:tr>
              <a:tr h="495195">
                <a:tc>
                  <a:txBody>
                    <a:bodyPr/>
                    <a:lstStyle/>
                    <a:p>
                      <a:pPr marL="0" marR="0" algn="r">
                        <a:spcBef>
                          <a:spcPts val="0"/>
                        </a:spcBef>
                        <a:spcAft>
                          <a:spcPts val="0"/>
                        </a:spcAft>
                      </a:pPr>
                      <a:r>
                        <a:rPr lang="en-US" sz="2000" b="1" dirty="0">
                          <a:solidFill>
                            <a:srgbClr val="000000"/>
                          </a:solidFill>
                          <a:effectLst/>
                          <a:latin typeface="Franklin Gothic Book" panose="020B0503020102020204" pitchFamily="34" charset="0"/>
                          <a:ea typeface="Times New Roman" panose="02020603050405020304" pitchFamily="18" charset="0"/>
                          <a:cs typeface="Calibri" panose="020F0502020204030204" pitchFamily="34" charset="0"/>
                        </a:rPr>
                        <a:t>2018-19</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solidFill>
                            <a:srgbClr val="000000"/>
                          </a:solidFill>
                          <a:effectLst/>
                          <a:latin typeface="Franklin Gothic Book" panose="020B0503020102020204" pitchFamily="34" charset="0"/>
                          <a:ea typeface="Times New Roman" panose="02020603050405020304" pitchFamily="18" charset="0"/>
                          <a:cs typeface="Calibri" panose="020F0502020204030204" pitchFamily="34" charset="0"/>
                        </a:rPr>
                        <a:t>$24.1</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solidFill>
                            <a:srgbClr val="000000"/>
                          </a:solidFill>
                          <a:effectLst/>
                          <a:latin typeface="Franklin Gothic Book" panose="020B0503020102020204" pitchFamily="34" charset="0"/>
                          <a:ea typeface="Times New Roman" panose="02020603050405020304" pitchFamily="18" charset="0"/>
                          <a:cs typeface="Calibri" panose="020F0502020204030204" pitchFamily="34" charset="0"/>
                        </a:rPr>
                        <a:t>. $056</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solidFill>
                            <a:srgbClr val="000000"/>
                          </a:solidFill>
                          <a:effectLst/>
                          <a:latin typeface="Franklin Gothic Book" panose="020B0503020102020204" pitchFamily="34" charset="0"/>
                          <a:ea typeface="Times New Roman" panose="02020603050405020304" pitchFamily="18" charset="0"/>
                          <a:cs typeface="Calibri" panose="020F0502020204030204" pitchFamily="34" charset="0"/>
                        </a:rPr>
                        <a:t>$45.4</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solidFill>
                            <a:srgbClr val="000000"/>
                          </a:solidFill>
                          <a:effectLst/>
                          <a:latin typeface="Franklin Gothic Book" panose="020B0503020102020204" pitchFamily="34" charset="0"/>
                          <a:ea typeface="Times New Roman" panose="02020603050405020304" pitchFamily="18" charset="0"/>
                          <a:cs typeface="Calibri" panose="020F0502020204030204" pitchFamily="34" charset="0"/>
                        </a:rPr>
                        <a:t>$69.5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14537057"/>
                  </a:ext>
                </a:extLst>
              </a:tr>
              <a:tr h="495195">
                <a:tc>
                  <a:txBody>
                    <a:bodyPr/>
                    <a:lstStyle/>
                    <a:p>
                      <a:pPr marL="0" marR="0" algn="r">
                        <a:spcBef>
                          <a:spcPts val="0"/>
                        </a:spcBef>
                        <a:spcAft>
                          <a:spcPts val="0"/>
                        </a:spcAft>
                      </a:pPr>
                      <a:r>
                        <a:rPr lang="en-US" sz="2000" b="1" dirty="0">
                          <a:solidFill>
                            <a:srgbClr val="000000"/>
                          </a:solidFill>
                          <a:effectLst/>
                          <a:latin typeface="Franklin Gothic Book" panose="020B0503020102020204" pitchFamily="34" charset="0"/>
                          <a:ea typeface="Times New Roman" panose="02020603050405020304" pitchFamily="18" charset="0"/>
                          <a:cs typeface="Calibri" panose="020F0502020204030204" pitchFamily="34" charset="0"/>
                        </a:rPr>
                        <a:t>Difference</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solidFill>
                            <a:srgbClr val="000000"/>
                          </a:solidFill>
                          <a:effectLst/>
                          <a:latin typeface="Franklin Gothic Book" panose="020B0503020102020204" pitchFamily="34" charset="0"/>
                          <a:ea typeface="Times New Roman" panose="02020603050405020304" pitchFamily="18" charset="0"/>
                          <a:cs typeface="Calibri" panose="020F0502020204030204" pitchFamily="34" charset="0"/>
                        </a:rPr>
                        <a:t>. $200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solidFill>
                            <a:srgbClr val="FF0000"/>
                          </a:solidFill>
                          <a:effectLst/>
                          <a:latin typeface="Franklin Gothic Book" panose="020B0503020102020204" pitchFamily="34" charset="0"/>
                          <a:ea typeface="Times New Roman" panose="02020603050405020304" pitchFamily="18" charset="0"/>
                          <a:cs typeface="Calibri" panose="020F0502020204030204" pitchFamily="34" charset="0"/>
                        </a:rPr>
                        <a:t>. $027</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solidFill>
                            <a:srgbClr val="FF0000"/>
                          </a:solidFill>
                          <a:effectLst/>
                          <a:latin typeface="Franklin Gothic Book" panose="020B0503020102020204" pitchFamily="34" charset="0"/>
                          <a:ea typeface="Times New Roman" panose="02020603050405020304" pitchFamily="18" charset="0"/>
                          <a:cs typeface="Calibri" panose="020F0502020204030204" pitchFamily="34" charset="0"/>
                        </a:rPr>
                        <a:t>. $800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dirty="0">
                          <a:solidFill>
                            <a:srgbClr val="FF0000"/>
                          </a:solidFill>
                          <a:effectLst/>
                          <a:latin typeface="Franklin Gothic Book" panose="020B0503020102020204" pitchFamily="34" charset="0"/>
                          <a:ea typeface="Times New Roman" panose="02020603050405020304" pitchFamily="18" charset="0"/>
                          <a:cs typeface="Calibri" panose="020F0502020204030204" pitchFamily="34" charset="0"/>
                        </a:rPr>
                        <a:t>. $700</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3464854"/>
                  </a:ext>
                </a:extLst>
              </a:tr>
              <a:tr h="495195">
                <a:tc>
                  <a:txBody>
                    <a:bodyPr/>
                    <a:lstStyle/>
                    <a:p>
                      <a:pPr marL="0" marR="0" algn="r">
                        <a:spcBef>
                          <a:spcPts val="0"/>
                        </a:spcBef>
                        <a:spcAft>
                          <a:spcPts val="0"/>
                        </a:spcAft>
                      </a:pPr>
                      <a:r>
                        <a:rPr lang="en-US" sz="2000" b="1" dirty="0">
                          <a:solidFill>
                            <a:srgbClr val="000000"/>
                          </a:solidFill>
                          <a:effectLst/>
                          <a:latin typeface="Franklin Gothic Book" panose="020B0503020102020204" pitchFamily="34" charset="0"/>
                          <a:ea typeface="Times New Roman" panose="02020603050405020304" pitchFamily="18" charset="0"/>
                          <a:cs typeface="Calibri" panose="020F0502020204030204" pitchFamily="34" charset="0"/>
                        </a:rPr>
                        <a:t>% change</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solidFill>
                            <a:srgbClr val="000000"/>
                          </a:solidFill>
                          <a:effectLst/>
                          <a:latin typeface="Franklin Gothic Book" panose="020B0503020102020204" pitchFamily="34" charset="0"/>
                          <a:ea typeface="Times New Roman" panose="02020603050405020304" pitchFamily="18" charset="0"/>
                          <a:cs typeface="Calibri" panose="020F0502020204030204" pitchFamily="34" charset="0"/>
                        </a:rPr>
                        <a:t>.8%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solidFill>
                            <a:srgbClr val="FF0000"/>
                          </a:solidFill>
                          <a:effectLst/>
                          <a:latin typeface="Franklin Gothic Book" panose="020B0503020102020204" pitchFamily="34" charset="0"/>
                          <a:ea typeface="Times New Roman" panose="02020603050405020304" pitchFamily="18" charset="0"/>
                          <a:cs typeface="Calibri" panose="020F0502020204030204" pitchFamily="34" charset="0"/>
                        </a:rPr>
                        <a:t>(32.5%)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solidFill>
                            <a:srgbClr val="FF0000"/>
                          </a:solidFill>
                          <a:effectLst/>
                          <a:latin typeface="Franklin Gothic Book" panose="020B0503020102020204" pitchFamily="34" charset="0"/>
                          <a:ea typeface="Times New Roman" panose="02020603050405020304" pitchFamily="18" charset="0"/>
                          <a:cs typeface="Calibri" panose="020F0502020204030204" pitchFamily="34" charset="0"/>
                        </a:rPr>
                        <a:t>(1.7%)</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dirty="0">
                          <a:solidFill>
                            <a:srgbClr val="FF0000"/>
                          </a:solidFill>
                          <a:effectLst/>
                          <a:latin typeface="Franklin Gothic Book" panose="020B0503020102020204" pitchFamily="34" charset="0"/>
                          <a:ea typeface="Times New Roman" panose="02020603050405020304" pitchFamily="18" charset="0"/>
                          <a:cs typeface="Calibri" panose="020F0502020204030204" pitchFamily="34" charset="0"/>
                        </a:rPr>
                        <a:t>(1.0%)</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99786644"/>
                  </a:ext>
                </a:extLst>
              </a:tr>
            </a:tbl>
          </a:graphicData>
        </a:graphic>
      </p:graphicFrame>
    </p:spTree>
    <p:extLst>
      <p:ext uri="{BB962C8B-B14F-4D97-AF65-F5344CB8AC3E}">
        <p14:creationId xmlns:p14="http://schemas.microsoft.com/office/powerpoint/2010/main" val="3869052200"/>
      </p:ext>
    </p:extLst>
  </p:cSld>
  <p:clrMapOvr>
    <a:masterClrMapping/>
  </p:clrMapOvr>
  <p:transition>
    <p:wip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101E5-A606-4D5B-957C-49137C92939E}"/>
              </a:ext>
            </a:extLst>
          </p:cNvPr>
          <p:cNvSpPr>
            <a:spLocks noGrp="1"/>
          </p:cNvSpPr>
          <p:nvPr>
            <p:ph type="title"/>
          </p:nvPr>
        </p:nvSpPr>
        <p:spPr/>
        <p:txBody>
          <a:bodyPr/>
          <a:lstStyle/>
          <a:p>
            <a:r>
              <a:rPr lang="en-US" dirty="0">
                <a:latin typeface="Franklin Gothic Book" panose="020B0503020102020204" pitchFamily="34" charset="0"/>
              </a:rPr>
              <a:t>REVENUE CATEGORY TREND</a:t>
            </a:r>
          </a:p>
        </p:txBody>
      </p:sp>
      <p:sp>
        <p:nvSpPr>
          <p:cNvPr id="5" name="Text Placeholder 4">
            <a:extLst>
              <a:ext uri="{FF2B5EF4-FFF2-40B4-BE49-F238E27FC236}">
                <a16:creationId xmlns:a16="http://schemas.microsoft.com/office/drawing/2014/main" id="{D009256D-4E2D-4C02-8F1B-BF38DBC4EC4A}"/>
              </a:ext>
            </a:extLst>
          </p:cNvPr>
          <p:cNvSpPr>
            <a:spLocks noGrp="1"/>
          </p:cNvSpPr>
          <p:nvPr>
            <p:ph type="body" idx="1"/>
          </p:nvPr>
        </p:nvSpPr>
        <p:spPr/>
        <p:txBody>
          <a:bodyPr/>
          <a:lstStyle/>
          <a:p>
            <a:pPr algn="ctr">
              <a:spcBef>
                <a:spcPts val="0"/>
              </a:spcBef>
            </a:pPr>
            <a:r>
              <a:rPr lang="en-US" sz="2500" dirty="0">
                <a:solidFill>
                  <a:srgbClr val="002D73"/>
                </a:solidFill>
                <a:latin typeface="Franklin Gothic Book" panose="020B0503020102020204" pitchFamily="34" charset="0"/>
              </a:rPr>
              <a:t>Filing fees continue to outperform all revenue streams.</a:t>
            </a:r>
          </a:p>
        </p:txBody>
      </p:sp>
      <p:graphicFrame>
        <p:nvGraphicFramePr>
          <p:cNvPr id="4" name="Table 3">
            <a:extLst>
              <a:ext uri="{FF2B5EF4-FFF2-40B4-BE49-F238E27FC236}">
                <a16:creationId xmlns:a16="http://schemas.microsoft.com/office/drawing/2014/main" id="{6577BC60-6B2F-4CFE-8187-3F9AA85A555B}"/>
              </a:ext>
            </a:extLst>
          </p:cNvPr>
          <p:cNvGraphicFramePr>
            <a:graphicFrameLocks noGrp="1"/>
          </p:cNvGraphicFramePr>
          <p:nvPr>
            <p:extLst>
              <p:ext uri="{D42A27DB-BD31-4B8C-83A1-F6EECF244321}">
                <p14:modId xmlns:p14="http://schemas.microsoft.com/office/powerpoint/2010/main" val="1363905169"/>
              </p:ext>
            </p:extLst>
          </p:nvPr>
        </p:nvGraphicFramePr>
        <p:xfrm>
          <a:off x="1219200" y="2209800"/>
          <a:ext cx="6705600" cy="3200400"/>
        </p:xfrm>
        <a:graphic>
          <a:graphicData uri="http://schemas.openxmlformats.org/drawingml/2006/table">
            <a:tbl>
              <a:tblPr/>
              <a:tblGrid>
                <a:gridCol w="2873829">
                  <a:extLst>
                    <a:ext uri="{9D8B030D-6E8A-4147-A177-3AD203B41FA5}">
                      <a16:colId xmlns:a16="http://schemas.microsoft.com/office/drawing/2014/main" val="3757060763"/>
                    </a:ext>
                  </a:extLst>
                </a:gridCol>
                <a:gridCol w="1277257">
                  <a:extLst>
                    <a:ext uri="{9D8B030D-6E8A-4147-A177-3AD203B41FA5}">
                      <a16:colId xmlns:a16="http://schemas.microsoft.com/office/drawing/2014/main" val="278199566"/>
                    </a:ext>
                  </a:extLst>
                </a:gridCol>
                <a:gridCol w="1277257">
                  <a:extLst>
                    <a:ext uri="{9D8B030D-6E8A-4147-A177-3AD203B41FA5}">
                      <a16:colId xmlns:a16="http://schemas.microsoft.com/office/drawing/2014/main" val="3434563691"/>
                    </a:ext>
                  </a:extLst>
                </a:gridCol>
                <a:gridCol w="1277257">
                  <a:extLst>
                    <a:ext uri="{9D8B030D-6E8A-4147-A177-3AD203B41FA5}">
                      <a16:colId xmlns:a16="http://schemas.microsoft.com/office/drawing/2014/main" val="638000030"/>
                    </a:ext>
                  </a:extLst>
                </a:gridCol>
              </a:tblGrid>
              <a:tr h="266700">
                <a:tc>
                  <a:txBody>
                    <a:bodyPr/>
                    <a:lstStyle/>
                    <a:p>
                      <a:pPr algn="ctr" fontAlgn="b"/>
                      <a:r>
                        <a:rPr lang="en-US" sz="1200" b="1" i="1" u="none" strike="noStrike" dirty="0">
                          <a:solidFill>
                            <a:srgbClr val="000000"/>
                          </a:solidFill>
                          <a:effectLst/>
                          <a:latin typeface="Calibri" panose="020F0502020204030204" pitchFamily="34" charset="0"/>
                        </a:rPr>
                        <a:t>Revenue Streams</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b"/>
                      <a:r>
                        <a:rPr lang="en-US" sz="1200" b="1" i="1" u="none" strike="noStrike" dirty="0">
                          <a:solidFill>
                            <a:srgbClr val="000000"/>
                          </a:solidFill>
                          <a:effectLst/>
                          <a:latin typeface="Calibri" panose="020F0502020204030204" pitchFamily="34" charset="0"/>
                        </a:rPr>
                        <a:t>16/17 ($m)</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b"/>
                      <a:r>
                        <a:rPr lang="en-US" sz="1200" b="1" i="1" u="none" strike="noStrike" dirty="0">
                          <a:solidFill>
                            <a:srgbClr val="000000"/>
                          </a:solidFill>
                          <a:effectLst/>
                          <a:latin typeface="Calibri" panose="020F0502020204030204" pitchFamily="34" charset="0"/>
                        </a:rPr>
                        <a:t>17/18 ($m)</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b"/>
                      <a:r>
                        <a:rPr lang="en-US" sz="1200" b="1" i="1" u="none" strike="noStrike" dirty="0">
                          <a:solidFill>
                            <a:srgbClr val="000000"/>
                          </a:solidFill>
                          <a:effectLst/>
                          <a:latin typeface="Calibri" panose="020F0502020204030204" pitchFamily="34" charset="0"/>
                        </a:rPr>
                        <a:t>18/19 ($m)</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1099634555"/>
                  </a:ext>
                </a:extLst>
              </a:tr>
              <a:tr h="266700">
                <a:tc>
                  <a:txBody>
                    <a:bodyPr/>
                    <a:lstStyle/>
                    <a:p>
                      <a:pPr algn="l" fontAlgn="b"/>
                      <a:r>
                        <a:rPr lang="en-US" sz="1200" b="0" i="0" u="none" strike="noStrike">
                          <a:solidFill>
                            <a:srgbClr val="000000"/>
                          </a:solidFill>
                          <a:effectLst/>
                          <a:latin typeface="Calibri" panose="020F0502020204030204" pitchFamily="34" charset="0"/>
                        </a:rPr>
                        <a:t>Fines</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$67.2</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$69.4</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$63.2</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70897721"/>
                  </a:ext>
                </a:extLst>
              </a:tr>
              <a:tr h="266700">
                <a:tc>
                  <a:txBody>
                    <a:bodyPr/>
                    <a:lstStyle/>
                    <a:p>
                      <a:pPr algn="l" fontAlgn="b"/>
                      <a:r>
                        <a:rPr lang="en-US" sz="1200" b="0" i="0" u="none" strike="noStrike">
                          <a:solidFill>
                            <a:srgbClr val="000000"/>
                          </a:solidFill>
                          <a:effectLst/>
                          <a:latin typeface="Calibri" panose="020F0502020204030204" pitchFamily="34" charset="0"/>
                        </a:rPr>
                        <a:t>Service Charges</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$67.6</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$63.5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$56.6</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77128103"/>
                  </a:ext>
                </a:extLst>
              </a:tr>
              <a:tr h="266700">
                <a:tc>
                  <a:txBody>
                    <a:bodyPr/>
                    <a:lstStyle/>
                    <a:p>
                      <a:pPr algn="l" fontAlgn="b"/>
                      <a:r>
                        <a:rPr lang="en-US" sz="1200" b="0" i="0" u="none" strike="noStrike" dirty="0">
                          <a:solidFill>
                            <a:srgbClr val="000000"/>
                          </a:solidFill>
                          <a:effectLst/>
                          <a:latin typeface="Calibri" panose="020F0502020204030204" pitchFamily="34" charset="0"/>
                        </a:rPr>
                        <a:t>Court Costs</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$70.1</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$69.8</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$64.9</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22022951"/>
                  </a:ext>
                </a:extLst>
              </a:tr>
              <a:tr h="266700">
                <a:tc>
                  <a:txBody>
                    <a:bodyPr/>
                    <a:lstStyle/>
                    <a:p>
                      <a:pPr algn="l" fontAlgn="b"/>
                      <a:r>
                        <a:rPr lang="en-US" sz="1200" b="0" i="0" u="none" strike="noStrike">
                          <a:solidFill>
                            <a:srgbClr val="000000"/>
                          </a:solidFill>
                          <a:effectLst/>
                          <a:latin typeface="Calibri" panose="020F0502020204030204" pitchFamily="34" charset="0"/>
                        </a:rPr>
                        <a:t>Forfeitures</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$10.4</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$11.8</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$7.8</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81757600"/>
                  </a:ext>
                </a:extLst>
              </a:tr>
              <a:tr h="266700">
                <a:tc>
                  <a:txBody>
                    <a:bodyPr/>
                    <a:lstStyle/>
                    <a:p>
                      <a:pPr algn="l" fontAlgn="b"/>
                      <a:r>
                        <a:rPr lang="en-US" sz="1200" b="0" i="0" u="none" strike="noStrike">
                          <a:solidFill>
                            <a:srgbClr val="000000"/>
                          </a:solidFill>
                          <a:effectLst/>
                          <a:latin typeface="Calibri" panose="020F0502020204030204" pitchFamily="34" charset="0"/>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9079245"/>
                  </a:ext>
                </a:extLst>
              </a:tr>
              <a:tr h="266700">
                <a:tc>
                  <a:txBody>
                    <a:bodyPr/>
                    <a:lstStyle/>
                    <a:p>
                      <a:pPr algn="l" fontAlgn="b"/>
                      <a:r>
                        <a:rPr lang="en-US" sz="1200" b="0" i="0" u="none" strike="noStrike">
                          <a:solidFill>
                            <a:srgbClr val="000000"/>
                          </a:solidFill>
                          <a:effectLst/>
                          <a:latin typeface="Calibri" panose="020F0502020204030204" pitchFamily="34" charset="0"/>
                        </a:rPr>
                        <a:t>Filing Fees</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Calibri" panose="020F0502020204030204" pitchFamily="34" charset="0"/>
                        </a:rPr>
                        <a:t>$117.6</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$137.9</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$136.4</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41511700"/>
                  </a:ext>
                </a:extLst>
              </a:tr>
              <a:tr h="266700">
                <a:tc>
                  <a:txBody>
                    <a:bodyPr/>
                    <a:lstStyle/>
                    <a:p>
                      <a:pPr algn="l" fontAlgn="b"/>
                      <a:r>
                        <a:rPr lang="en-US" sz="1200" b="0" i="0" u="none" strike="noStrike">
                          <a:solidFill>
                            <a:srgbClr val="000000"/>
                          </a:solidFill>
                          <a:effectLst/>
                          <a:latin typeface="Calibri" panose="020F0502020204030204" pitchFamily="34" charset="0"/>
                        </a:rPr>
                        <a:t>$80 filing fee</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Calibri" panose="020F0502020204030204" pitchFamily="34" charset="0"/>
                        </a:rPr>
                        <a:t>$31.2</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$37.0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$37.2</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3462479"/>
                  </a:ext>
                </a:extLst>
              </a:tr>
              <a:tr h="266700">
                <a:tc>
                  <a:txBody>
                    <a:bodyPr/>
                    <a:lstStyle/>
                    <a:p>
                      <a:pPr algn="l" fontAlgn="b"/>
                      <a:r>
                        <a:rPr lang="en-US" sz="1200" b="0" i="0" u="none" strike="noStrike">
                          <a:solidFill>
                            <a:srgbClr val="000000"/>
                          </a:solidFill>
                          <a:effectLst/>
                          <a:latin typeface="Calibri" panose="020F0502020204030204" pitchFamily="34" charset="0"/>
                        </a:rPr>
                        <a:t>SB 2506</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$2.5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$9.5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$8.5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48234759"/>
                  </a:ext>
                </a:extLst>
              </a:tr>
              <a:tr h="266700">
                <a:tc>
                  <a:txBody>
                    <a:bodyPr/>
                    <a:lstStyle/>
                    <a:p>
                      <a:pPr algn="l" fontAlgn="b"/>
                      <a:r>
                        <a:rPr lang="en-US" sz="1200" b="0" i="0" u="none" strike="noStrike">
                          <a:solidFill>
                            <a:srgbClr val="000000"/>
                          </a:solidFill>
                          <a:effectLst/>
                          <a:latin typeface="Calibri" panose="020F0502020204030204" pitchFamily="34" charset="0"/>
                        </a:rPr>
                        <a:t>Reopen fee</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$2.8</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$2.4</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$1.9</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4305371"/>
                  </a:ext>
                </a:extLst>
              </a:tr>
              <a:tr h="266700">
                <a:tc>
                  <a:txBody>
                    <a:bodyPr/>
                    <a:lstStyle/>
                    <a:p>
                      <a:pPr algn="l" fontAlgn="b"/>
                      <a:r>
                        <a:rPr lang="en-US" sz="1200" b="0" i="0" u="none" strike="noStrike">
                          <a:solidFill>
                            <a:srgbClr val="000000"/>
                          </a:solidFill>
                          <a:effectLst/>
                          <a:latin typeface="Calibri" panose="020F0502020204030204" pitchFamily="34" charset="0"/>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23817997"/>
                  </a:ext>
                </a:extLst>
              </a:tr>
              <a:tr h="266700">
                <a:tc>
                  <a:txBody>
                    <a:bodyPr/>
                    <a:lstStyle/>
                    <a:p>
                      <a:pPr algn="l" fontAlgn="b"/>
                      <a:r>
                        <a:rPr lang="en-US" sz="1200" b="0" i="0" u="none" strike="noStrike" dirty="0">
                          <a:solidFill>
                            <a:srgbClr val="000000"/>
                          </a:solidFill>
                          <a:effectLst/>
                          <a:latin typeface="Calibri" panose="020F0502020204030204" pitchFamily="34" charset="0"/>
                        </a:rPr>
                        <a:t>10% redirected fines</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$5.3</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$19.0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Calibri" panose="020F0502020204030204" pitchFamily="34" charset="0"/>
                        </a:rPr>
                        <a:t>$17.8</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34352273"/>
                  </a:ext>
                </a:extLst>
              </a:tr>
            </a:tbl>
          </a:graphicData>
        </a:graphic>
      </p:graphicFrame>
    </p:spTree>
    <p:extLst>
      <p:ext uri="{BB962C8B-B14F-4D97-AF65-F5344CB8AC3E}">
        <p14:creationId xmlns:p14="http://schemas.microsoft.com/office/powerpoint/2010/main" val="2568063749"/>
      </p:ext>
    </p:extLst>
  </p:cSld>
  <p:clrMapOvr>
    <a:masterClrMapping/>
  </p:clrMapOvr>
  <p:transition>
    <p:wip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101E5-A606-4D5B-957C-49137C92939E}"/>
              </a:ext>
            </a:extLst>
          </p:cNvPr>
          <p:cNvSpPr>
            <a:spLocks noGrp="1"/>
          </p:cNvSpPr>
          <p:nvPr>
            <p:ph type="title"/>
          </p:nvPr>
        </p:nvSpPr>
        <p:spPr/>
        <p:txBody>
          <a:bodyPr/>
          <a:lstStyle/>
          <a:p>
            <a:r>
              <a:rPr lang="en-US" dirty="0">
                <a:latin typeface="Franklin Gothic Book" panose="020B0503020102020204" pitchFamily="34" charset="0"/>
              </a:rPr>
              <a:t>CIVIL CASE TREND</a:t>
            </a:r>
          </a:p>
        </p:txBody>
      </p:sp>
      <p:sp>
        <p:nvSpPr>
          <p:cNvPr id="5" name="Text Placeholder 4">
            <a:extLst>
              <a:ext uri="{FF2B5EF4-FFF2-40B4-BE49-F238E27FC236}">
                <a16:creationId xmlns:a16="http://schemas.microsoft.com/office/drawing/2014/main" id="{D009256D-4E2D-4C02-8F1B-BF38DBC4EC4A}"/>
              </a:ext>
            </a:extLst>
          </p:cNvPr>
          <p:cNvSpPr>
            <a:spLocks noGrp="1"/>
          </p:cNvSpPr>
          <p:nvPr>
            <p:ph type="body" idx="1"/>
          </p:nvPr>
        </p:nvSpPr>
        <p:spPr/>
        <p:txBody>
          <a:bodyPr/>
          <a:lstStyle/>
          <a:p>
            <a:pPr algn="ctr">
              <a:spcBef>
                <a:spcPts val="0"/>
              </a:spcBef>
            </a:pPr>
            <a:r>
              <a:rPr lang="en-US" sz="2500" dirty="0">
                <a:solidFill>
                  <a:srgbClr val="002D73"/>
                </a:solidFill>
                <a:latin typeface="Franklin Gothic Book" panose="020B0503020102020204" pitchFamily="34" charset="0"/>
              </a:rPr>
              <a:t>County Civil cases continue to climb.</a:t>
            </a:r>
          </a:p>
        </p:txBody>
      </p:sp>
      <p:graphicFrame>
        <p:nvGraphicFramePr>
          <p:cNvPr id="3" name="Table 2">
            <a:extLst>
              <a:ext uri="{FF2B5EF4-FFF2-40B4-BE49-F238E27FC236}">
                <a16:creationId xmlns:a16="http://schemas.microsoft.com/office/drawing/2014/main" id="{DC75F024-53AA-47C5-86CA-8A311CD3AB33}"/>
              </a:ext>
            </a:extLst>
          </p:cNvPr>
          <p:cNvGraphicFramePr>
            <a:graphicFrameLocks noGrp="1"/>
          </p:cNvGraphicFramePr>
          <p:nvPr>
            <p:extLst>
              <p:ext uri="{D42A27DB-BD31-4B8C-83A1-F6EECF244321}">
                <p14:modId xmlns:p14="http://schemas.microsoft.com/office/powerpoint/2010/main" val="3925788631"/>
              </p:ext>
            </p:extLst>
          </p:nvPr>
        </p:nvGraphicFramePr>
        <p:xfrm>
          <a:off x="647700" y="2057400"/>
          <a:ext cx="7848600" cy="3200399"/>
        </p:xfrm>
        <a:graphic>
          <a:graphicData uri="http://schemas.openxmlformats.org/drawingml/2006/table">
            <a:tbl>
              <a:tblPr/>
              <a:tblGrid>
                <a:gridCol w="2667000">
                  <a:extLst>
                    <a:ext uri="{9D8B030D-6E8A-4147-A177-3AD203B41FA5}">
                      <a16:colId xmlns:a16="http://schemas.microsoft.com/office/drawing/2014/main" val="3447976563"/>
                    </a:ext>
                  </a:extLst>
                </a:gridCol>
                <a:gridCol w="1743166">
                  <a:extLst>
                    <a:ext uri="{9D8B030D-6E8A-4147-A177-3AD203B41FA5}">
                      <a16:colId xmlns:a16="http://schemas.microsoft.com/office/drawing/2014/main" val="2217211616"/>
                    </a:ext>
                  </a:extLst>
                </a:gridCol>
                <a:gridCol w="1719217">
                  <a:extLst>
                    <a:ext uri="{9D8B030D-6E8A-4147-A177-3AD203B41FA5}">
                      <a16:colId xmlns:a16="http://schemas.microsoft.com/office/drawing/2014/main" val="1826776320"/>
                    </a:ext>
                  </a:extLst>
                </a:gridCol>
                <a:gridCol w="1719217">
                  <a:extLst>
                    <a:ext uri="{9D8B030D-6E8A-4147-A177-3AD203B41FA5}">
                      <a16:colId xmlns:a16="http://schemas.microsoft.com/office/drawing/2014/main" val="1839420735"/>
                    </a:ext>
                  </a:extLst>
                </a:gridCol>
              </a:tblGrid>
              <a:tr h="311649">
                <a:tc>
                  <a:txBody>
                    <a:bodyPr/>
                    <a:lstStyle/>
                    <a:p>
                      <a:pPr algn="ctr" fontAlgn="b"/>
                      <a:r>
                        <a:rPr lang="en-US" sz="1200" b="1" i="0" u="none" strike="noStrike">
                          <a:solidFill>
                            <a:srgbClr val="000000"/>
                          </a:solidFill>
                          <a:effectLst/>
                          <a:latin typeface="Calibri" panose="020F0502020204030204" pitchFamily="34" charset="0"/>
                        </a:rPr>
                        <a:t>Court Division</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b"/>
                      <a:r>
                        <a:rPr lang="en-US" sz="1200" b="1" i="0" u="none" strike="noStrike">
                          <a:solidFill>
                            <a:srgbClr val="000000"/>
                          </a:solidFill>
                          <a:effectLst/>
                          <a:latin typeface="Calibri" panose="020F0502020204030204" pitchFamily="34" charset="0"/>
                        </a:rPr>
                        <a:t>2016-2017</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b"/>
                      <a:r>
                        <a:rPr lang="en-US" sz="1200" b="1" i="0" u="none" strike="noStrike">
                          <a:solidFill>
                            <a:srgbClr val="000000"/>
                          </a:solidFill>
                          <a:effectLst/>
                          <a:latin typeface="Calibri" panose="020F0502020204030204" pitchFamily="34" charset="0"/>
                        </a:rPr>
                        <a:t>2017-2018</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b"/>
                      <a:r>
                        <a:rPr lang="en-US" sz="1200" b="1" i="0" u="none" strike="noStrike" dirty="0">
                          <a:solidFill>
                            <a:srgbClr val="000000"/>
                          </a:solidFill>
                          <a:effectLst/>
                          <a:latin typeface="Calibri" panose="020F0502020204030204" pitchFamily="34" charset="0"/>
                        </a:rPr>
                        <a:t>2018-2019</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3530431668"/>
                  </a:ext>
                </a:extLst>
              </a:tr>
              <a:tr h="311649">
                <a:tc>
                  <a:txBody>
                    <a:bodyPr/>
                    <a:lstStyle/>
                    <a:p>
                      <a:pPr algn="l" fontAlgn="b"/>
                      <a:r>
                        <a:rPr lang="en-US" sz="1200" b="0" i="0" u="none" strike="noStrike" dirty="0">
                          <a:solidFill>
                            <a:srgbClr val="000000"/>
                          </a:solidFill>
                          <a:effectLst/>
                          <a:latin typeface="Calibri" panose="020F0502020204030204" pitchFamily="34" charset="0"/>
                        </a:rPr>
                        <a:t>New Cases Filed</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Calibri" panose="020F0502020204030204" pitchFamily="34" charset="0"/>
                        </a:rPr>
                        <a:t>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a:solidFill>
                            <a:srgbClr val="000000"/>
                          </a:solidFill>
                          <a:effectLst/>
                          <a:latin typeface="Calibri" panose="020F0502020204030204" pitchFamily="34" charset="0"/>
                        </a:rPr>
                        <a:t>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a:solidFill>
                            <a:srgbClr val="000000"/>
                          </a:solidFill>
                          <a:effectLst/>
                          <a:latin typeface="Calibri" panose="020F0502020204030204" pitchFamily="34" charset="0"/>
                        </a:rPr>
                        <a:t>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25483357"/>
                  </a:ext>
                </a:extLst>
              </a:tr>
              <a:tr h="323636">
                <a:tc>
                  <a:txBody>
                    <a:bodyPr/>
                    <a:lstStyle/>
                    <a:p>
                      <a:pPr algn="r" fontAlgn="b"/>
                      <a:r>
                        <a:rPr lang="en-US" sz="1200" b="0" i="0" u="none" strike="noStrike">
                          <a:solidFill>
                            <a:srgbClr val="000000"/>
                          </a:solidFill>
                          <a:effectLst/>
                          <a:latin typeface="Calibri" panose="020F0502020204030204" pitchFamily="34" charset="0"/>
                        </a:rPr>
                        <a:t>Circuit Civil</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Franklin Gothic Book" panose="020B0503020102020204" pitchFamily="34" charset="0"/>
                        </a:rPr>
                        <a:t>           175,241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Franklin Gothic Book" panose="020B0503020102020204" pitchFamily="34" charset="0"/>
                        </a:rPr>
                        <a:t>           200,511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Franklin Gothic Book" panose="020B0503020102020204" pitchFamily="34" charset="0"/>
                        </a:rPr>
                        <a:t>           215,052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45686590"/>
                  </a:ext>
                </a:extLst>
              </a:tr>
              <a:tr h="323636">
                <a:tc>
                  <a:txBody>
                    <a:bodyPr/>
                    <a:lstStyle/>
                    <a:p>
                      <a:pPr algn="r" fontAlgn="b"/>
                      <a:r>
                        <a:rPr lang="en-US" sz="1200" b="0" i="0" u="none" strike="noStrike">
                          <a:solidFill>
                            <a:srgbClr val="000000"/>
                          </a:solidFill>
                          <a:effectLst/>
                          <a:latin typeface="Calibri" panose="020F0502020204030204" pitchFamily="34" charset="0"/>
                        </a:rPr>
                        <a:t>County Civil</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Franklin Gothic Book" panose="020B0503020102020204" pitchFamily="34" charset="0"/>
                        </a:rPr>
                        <a:t>           475,981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Franklin Gothic Book" panose="020B0503020102020204" pitchFamily="34" charset="0"/>
                        </a:rPr>
                        <a:t>           570,533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Franklin Gothic Book" panose="020B0503020102020204" pitchFamily="34" charset="0"/>
                        </a:rPr>
                        <a:t>           631,921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4320130"/>
                  </a:ext>
                </a:extLst>
              </a:tr>
              <a:tr h="323636">
                <a:tc>
                  <a:txBody>
                    <a:bodyPr/>
                    <a:lstStyle/>
                    <a:p>
                      <a:pPr algn="r" fontAlgn="b"/>
                      <a:r>
                        <a:rPr lang="en-US" sz="1200" b="0" i="0" u="none" strike="noStrike">
                          <a:solidFill>
                            <a:srgbClr val="000000"/>
                          </a:solidFill>
                          <a:effectLst/>
                          <a:latin typeface="Calibri" panose="020F0502020204030204" pitchFamily="34" charset="0"/>
                        </a:rPr>
                        <a:t>Probate</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Franklin Gothic Book" panose="020B0503020102020204" pitchFamily="34" charset="0"/>
                        </a:rPr>
                        <a:t>           167,789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Franklin Gothic Book" panose="020B0503020102020204" pitchFamily="34" charset="0"/>
                        </a:rPr>
                        <a:t>           181,518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Franklin Gothic Book" panose="020B0503020102020204" pitchFamily="34" charset="0"/>
                        </a:rPr>
                        <a:t>           184,000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35657487"/>
                  </a:ext>
                </a:extLst>
              </a:tr>
              <a:tr h="323636">
                <a:tc>
                  <a:txBody>
                    <a:bodyPr/>
                    <a:lstStyle/>
                    <a:p>
                      <a:pPr algn="r" fontAlgn="b"/>
                      <a:r>
                        <a:rPr lang="en-US" sz="1200" b="0" i="0" u="none" strike="noStrike" dirty="0">
                          <a:solidFill>
                            <a:srgbClr val="000000"/>
                          </a:solidFill>
                          <a:effectLst/>
                          <a:latin typeface="Calibri" panose="020F0502020204030204" pitchFamily="34" charset="0"/>
                        </a:rPr>
                        <a:t>Civil Traffic</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Franklin Gothic Book" panose="020B0503020102020204" pitchFamily="34" charset="0"/>
                        </a:rPr>
                        <a:t>        2,732,374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Franklin Gothic Book" panose="020B0503020102020204" pitchFamily="34" charset="0"/>
                        </a:rPr>
                        <a:t>        2,659,913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Franklin Gothic Book" panose="020B0503020102020204" pitchFamily="34" charset="0"/>
                        </a:rPr>
                        <a:t>        2,677,967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9051566"/>
                  </a:ext>
                </a:extLst>
              </a:tr>
              <a:tr h="311649">
                <a:tc>
                  <a:txBody>
                    <a:bodyPr/>
                    <a:lstStyle/>
                    <a:p>
                      <a:pPr algn="l" fontAlgn="b"/>
                      <a:r>
                        <a:rPr lang="en-US" sz="1200" b="0" i="0" u="none" strike="noStrike" dirty="0">
                          <a:solidFill>
                            <a:srgbClr val="000000"/>
                          </a:solidFill>
                          <a:effectLst/>
                          <a:latin typeface="Calibri" panose="020F0502020204030204" pitchFamily="34" charset="0"/>
                        </a:rPr>
                        <a:t>Reopen Cases</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80040209"/>
                  </a:ext>
                </a:extLst>
              </a:tr>
              <a:tr h="323636">
                <a:tc>
                  <a:txBody>
                    <a:bodyPr/>
                    <a:lstStyle/>
                    <a:p>
                      <a:pPr algn="r" fontAlgn="ctr"/>
                      <a:r>
                        <a:rPr lang="en-US" sz="1200" b="0" i="0" u="none" strike="noStrike">
                          <a:solidFill>
                            <a:srgbClr val="000000"/>
                          </a:solidFill>
                          <a:effectLst/>
                          <a:latin typeface="Franklin Gothic Book" panose="020B0503020102020204" pitchFamily="34" charset="0"/>
                        </a:rPr>
                        <a:t>Circuit Civil</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Franklin Gothic Book" panose="020B0503020102020204" pitchFamily="34" charset="0"/>
                        </a:rPr>
                        <a:t>           125,308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Franklin Gothic Book" panose="020B0503020102020204" pitchFamily="34" charset="0"/>
                        </a:rPr>
                        <a:t>           107,025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Franklin Gothic Book" panose="020B0503020102020204" pitchFamily="34" charset="0"/>
                        </a:rPr>
                        <a:t>             95,030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95198281"/>
                  </a:ext>
                </a:extLst>
              </a:tr>
              <a:tr h="323636">
                <a:tc>
                  <a:txBody>
                    <a:bodyPr/>
                    <a:lstStyle/>
                    <a:p>
                      <a:pPr algn="r" fontAlgn="b"/>
                      <a:r>
                        <a:rPr lang="en-US" sz="1200" b="0" i="0" u="none" strike="noStrike">
                          <a:solidFill>
                            <a:srgbClr val="000000"/>
                          </a:solidFill>
                          <a:effectLst/>
                          <a:latin typeface="Franklin Gothic Book" panose="020B0503020102020204" pitchFamily="34" charset="0"/>
                        </a:rPr>
                        <a:t>County Civil</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Franklin Gothic Book" panose="020B0503020102020204" pitchFamily="34" charset="0"/>
                        </a:rPr>
                        <a:t>           127,274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Franklin Gothic Book" panose="020B0503020102020204" pitchFamily="34" charset="0"/>
                        </a:rPr>
                        <a:t>           135,424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Franklin Gothic Book" panose="020B0503020102020204" pitchFamily="34" charset="0"/>
                        </a:rPr>
                        <a:t>           146,028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33814424"/>
                  </a:ext>
                </a:extLst>
              </a:tr>
              <a:tr h="323636">
                <a:tc>
                  <a:txBody>
                    <a:bodyPr/>
                    <a:lstStyle/>
                    <a:p>
                      <a:pPr algn="r" fontAlgn="b"/>
                      <a:r>
                        <a:rPr lang="en-US" sz="1200" b="0" i="0" u="none" strike="noStrike" dirty="0">
                          <a:solidFill>
                            <a:srgbClr val="000000"/>
                          </a:solidFill>
                          <a:effectLst/>
                          <a:latin typeface="Calibri" panose="020F0502020204030204" pitchFamily="34" charset="0"/>
                        </a:rPr>
                        <a:t>Probate</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Franklin Gothic Book" panose="020B0503020102020204" pitchFamily="34" charset="0"/>
                        </a:rPr>
                        <a:t>             99,376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Franklin Gothic Book" panose="020B0503020102020204" pitchFamily="34" charset="0"/>
                        </a:rPr>
                        <a:t>             99,958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Franklin Gothic Book" panose="020B0503020102020204" pitchFamily="34" charset="0"/>
                        </a:rPr>
                        <a:t>           107,603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41631318"/>
                  </a:ext>
                </a:extLst>
              </a:tr>
            </a:tbl>
          </a:graphicData>
        </a:graphic>
      </p:graphicFrame>
    </p:spTree>
    <p:extLst>
      <p:ext uri="{BB962C8B-B14F-4D97-AF65-F5344CB8AC3E}">
        <p14:creationId xmlns:p14="http://schemas.microsoft.com/office/powerpoint/2010/main" val="3437431336"/>
      </p:ext>
    </p:extLst>
  </p:cSld>
  <p:clrMapOvr>
    <a:masterClrMapping/>
  </p:clrMapOvr>
  <p:transition>
    <p:wip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353FDB-469A-4D06-9E89-C8A1E6F0472C}"/>
              </a:ext>
            </a:extLst>
          </p:cNvPr>
          <p:cNvSpPr>
            <a:spLocks noGrp="1"/>
          </p:cNvSpPr>
          <p:nvPr>
            <p:ph type="title"/>
          </p:nvPr>
        </p:nvSpPr>
        <p:spPr/>
        <p:txBody>
          <a:bodyPr/>
          <a:lstStyle/>
          <a:p>
            <a:r>
              <a:rPr lang="en-US" dirty="0"/>
              <a:t>COURT DIVISION TREND</a:t>
            </a:r>
          </a:p>
        </p:txBody>
      </p:sp>
      <p:graphicFrame>
        <p:nvGraphicFramePr>
          <p:cNvPr id="4" name="Table 3">
            <a:extLst>
              <a:ext uri="{FF2B5EF4-FFF2-40B4-BE49-F238E27FC236}">
                <a16:creationId xmlns:a16="http://schemas.microsoft.com/office/drawing/2014/main" id="{25DC26BA-26E4-4CAF-8CAA-C0B3ADDC7BDF}"/>
              </a:ext>
            </a:extLst>
          </p:cNvPr>
          <p:cNvGraphicFramePr>
            <a:graphicFrameLocks noGrp="1"/>
          </p:cNvGraphicFramePr>
          <p:nvPr>
            <p:extLst>
              <p:ext uri="{D42A27DB-BD31-4B8C-83A1-F6EECF244321}">
                <p14:modId xmlns:p14="http://schemas.microsoft.com/office/powerpoint/2010/main" val="1616825343"/>
              </p:ext>
            </p:extLst>
          </p:nvPr>
        </p:nvGraphicFramePr>
        <p:xfrm>
          <a:off x="800100" y="1752600"/>
          <a:ext cx="7543800" cy="3582195"/>
        </p:xfrm>
        <a:graphic>
          <a:graphicData uri="http://schemas.openxmlformats.org/drawingml/2006/table">
            <a:tbl>
              <a:tblPr/>
              <a:tblGrid>
                <a:gridCol w="1979314">
                  <a:extLst>
                    <a:ext uri="{9D8B030D-6E8A-4147-A177-3AD203B41FA5}">
                      <a16:colId xmlns:a16="http://schemas.microsoft.com/office/drawing/2014/main" val="633874324"/>
                    </a:ext>
                  </a:extLst>
                </a:gridCol>
                <a:gridCol w="1885950">
                  <a:extLst>
                    <a:ext uri="{9D8B030D-6E8A-4147-A177-3AD203B41FA5}">
                      <a16:colId xmlns:a16="http://schemas.microsoft.com/office/drawing/2014/main" val="725432628"/>
                    </a:ext>
                  </a:extLst>
                </a:gridCol>
                <a:gridCol w="2203387">
                  <a:extLst>
                    <a:ext uri="{9D8B030D-6E8A-4147-A177-3AD203B41FA5}">
                      <a16:colId xmlns:a16="http://schemas.microsoft.com/office/drawing/2014/main" val="1759378100"/>
                    </a:ext>
                  </a:extLst>
                </a:gridCol>
                <a:gridCol w="1475149">
                  <a:extLst>
                    <a:ext uri="{9D8B030D-6E8A-4147-A177-3AD203B41FA5}">
                      <a16:colId xmlns:a16="http://schemas.microsoft.com/office/drawing/2014/main" val="3673419788"/>
                    </a:ext>
                  </a:extLst>
                </a:gridCol>
              </a:tblGrid>
              <a:tr h="238813">
                <a:tc>
                  <a:txBody>
                    <a:bodyPr/>
                    <a:lstStyle/>
                    <a:p>
                      <a:pPr algn="ctr" fontAlgn="b"/>
                      <a:r>
                        <a:rPr lang="en-US" sz="1200" b="1" i="0" u="none" strike="noStrike" dirty="0">
                          <a:solidFill>
                            <a:srgbClr val="000000"/>
                          </a:solidFill>
                          <a:effectLst/>
                          <a:latin typeface="Calibri" panose="020F0502020204030204" pitchFamily="34" charset="0"/>
                        </a:rPr>
                        <a:t>Court Divisions</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b"/>
                      <a:r>
                        <a:rPr lang="en-US" sz="1200" b="1" i="0" u="none" strike="noStrike" dirty="0">
                          <a:solidFill>
                            <a:srgbClr val="000000"/>
                          </a:solidFill>
                          <a:effectLst/>
                          <a:latin typeface="Calibri" panose="020F0502020204030204" pitchFamily="34" charset="0"/>
                        </a:rPr>
                        <a:t>2016-2017</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b"/>
                      <a:r>
                        <a:rPr lang="en-US" sz="1200" b="1" i="0" u="none" strike="noStrike" dirty="0">
                          <a:solidFill>
                            <a:srgbClr val="000000"/>
                          </a:solidFill>
                          <a:effectLst/>
                          <a:latin typeface="Calibri" panose="020F0502020204030204" pitchFamily="34" charset="0"/>
                        </a:rPr>
                        <a:t>2017-2018</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b"/>
                      <a:r>
                        <a:rPr lang="en-US" sz="1200" b="1" i="0" u="none" strike="noStrike" dirty="0">
                          <a:solidFill>
                            <a:srgbClr val="000000"/>
                          </a:solidFill>
                          <a:effectLst/>
                          <a:latin typeface="Calibri" panose="020F0502020204030204" pitchFamily="34" charset="0"/>
                        </a:rPr>
                        <a:t>2018-2019</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4185773564"/>
                  </a:ext>
                </a:extLst>
              </a:tr>
              <a:tr h="238813">
                <a:tc>
                  <a:txBody>
                    <a:bodyPr/>
                    <a:lstStyle/>
                    <a:p>
                      <a:pPr algn="l" fontAlgn="b"/>
                      <a:r>
                        <a:rPr lang="en-US" sz="1200" b="0" i="0" u="none" strike="noStrike">
                          <a:solidFill>
                            <a:srgbClr val="000000"/>
                          </a:solidFill>
                          <a:effectLst/>
                          <a:latin typeface="Calibri" panose="020F0502020204030204" pitchFamily="34" charset="0"/>
                        </a:rPr>
                        <a:t>Circuit Criminal</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$18.00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$21.10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$21.90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8435478"/>
                  </a:ext>
                </a:extLst>
              </a:tr>
              <a:tr h="238813">
                <a:tc>
                  <a:txBody>
                    <a:bodyPr/>
                    <a:lstStyle/>
                    <a:p>
                      <a:pPr algn="l" fontAlgn="b"/>
                      <a:r>
                        <a:rPr lang="en-US" sz="1200" b="0" i="0" u="none" strike="noStrike">
                          <a:solidFill>
                            <a:srgbClr val="000000"/>
                          </a:solidFill>
                          <a:effectLst/>
                          <a:latin typeface="Calibri" panose="020F0502020204030204" pitchFamily="34" charset="0"/>
                        </a:rPr>
                        <a:t>County Criminal</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$15.80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$18.80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$18.30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39590312"/>
                  </a:ext>
                </a:extLst>
              </a:tr>
              <a:tr h="238813">
                <a:tc>
                  <a:txBody>
                    <a:bodyPr/>
                    <a:lstStyle/>
                    <a:p>
                      <a:pPr algn="l" fontAlgn="b"/>
                      <a:r>
                        <a:rPr lang="en-US" sz="1200" b="0" i="0" u="none" strike="noStrike">
                          <a:solidFill>
                            <a:srgbClr val="000000"/>
                          </a:solidFill>
                          <a:effectLst/>
                          <a:latin typeface="Calibri" panose="020F0502020204030204" pitchFamily="34" charset="0"/>
                        </a:rPr>
                        <a:t>Juvenile Delinquency</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$0.20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$0.20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$0.20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55549279"/>
                  </a:ext>
                </a:extLst>
              </a:tr>
              <a:tr h="238813">
                <a:tc>
                  <a:txBody>
                    <a:bodyPr/>
                    <a:lstStyle/>
                    <a:p>
                      <a:pPr algn="l" fontAlgn="b"/>
                      <a:r>
                        <a:rPr lang="en-US" sz="1200" b="0" i="0" u="none" strike="noStrike" dirty="0">
                          <a:solidFill>
                            <a:srgbClr val="000000"/>
                          </a:solidFill>
                          <a:effectLst/>
                          <a:latin typeface="Calibri" panose="020F0502020204030204" pitchFamily="34" charset="0"/>
                        </a:rPr>
                        <a:t>Criminal Traffic</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$31.40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$34.70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$33.30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6555570"/>
                  </a:ext>
                </a:extLst>
              </a:tr>
              <a:tr h="238813">
                <a:tc>
                  <a:txBody>
                    <a:bodyPr/>
                    <a:lstStyle/>
                    <a:p>
                      <a:pPr algn="r" fontAlgn="b"/>
                      <a:r>
                        <a:rPr lang="en-US" sz="1200" b="0" i="0" u="none" strike="noStrike" dirty="0">
                          <a:solidFill>
                            <a:srgbClr val="000000"/>
                          </a:solidFill>
                          <a:effectLst/>
                          <a:latin typeface="Calibri" panose="020F0502020204030204" pitchFamily="34" charset="0"/>
                        </a:rPr>
                        <a:t>Criminal</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b"/>
                      <a:r>
                        <a:rPr lang="en-US" sz="1200" b="0" i="0" u="none" strike="noStrike">
                          <a:solidFill>
                            <a:srgbClr val="000000"/>
                          </a:solidFill>
                          <a:effectLst/>
                          <a:latin typeface="Calibri" panose="020F0502020204030204" pitchFamily="34" charset="0"/>
                        </a:rPr>
                        <a:t>$65.40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b"/>
                      <a:r>
                        <a:rPr lang="en-US" sz="1200" b="0" i="0" u="none" strike="noStrike">
                          <a:solidFill>
                            <a:srgbClr val="000000"/>
                          </a:solidFill>
                          <a:effectLst/>
                          <a:latin typeface="Calibri" panose="020F0502020204030204" pitchFamily="34" charset="0"/>
                        </a:rPr>
                        <a:t>$74.80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b"/>
                      <a:r>
                        <a:rPr lang="en-US" sz="1200" b="0" i="0" u="none" strike="noStrike">
                          <a:solidFill>
                            <a:srgbClr val="000000"/>
                          </a:solidFill>
                          <a:effectLst/>
                          <a:latin typeface="Calibri" panose="020F0502020204030204" pitchFamily="34" charset="0"/>
                        </a:rPr>
                        <a:t>$73.70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2980815551"/>
                  </a:ext>
                </a:extLst>
              </a:tr>
              <a:tr h="238813">
                <a:tc>
                  <a:txBody>
                    <a:bodyPr/>
                    <a:lstStyle/>
                    <a:p>
                      <a:pPr algn="l" fontAlgn="b"/>
                      <a:r>
                        <a:rPr lang="en-US" sz="1200" b="0" i="0" u="none" strike="noStrike">
                          <a:solidFill>
                            <a:srgbClr val="000000"/>
                          </a:solidFill>
                          <a:effectLst/>
                          <a:latin typeface="Calibri" panose="020F0502020204030204" pitchFamily="34" charset="0"/>
                        </a:rPr>
                        <a:t>Circuit Civil</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$68.80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$70.20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$71.00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6466395"/>
                  </a:ext>
                </a:extLst>
              </a:tr>
              <a:tr h="238813">
                <a:tc>
                  <a:txBody>
                    <a:bodyPr/>
                    <a:lstStyle/>
                    <a:p>
                      <a:pPr algn="l" fontAlgn="b"/>
                      <a:r>
                        <a:rPr lang="en-US" sz="1200" b="0" i="0" u="none" strike="noStrike">
                          <a:solidFill>
                            <a:srgbClr val="000000"/>
                          </a:solidFill>
                          <a:effectLst/>
                          <a:latin typeface="Calibri" panose="020F0502020204030204" pitchFamily="34" charset="0"/>
                        </a:rPr>
                        <a:t>County Civil</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Calibri" panose="020F0502020204030204" pitchFamily="34" charset="0"/>
                        </a:rPr>
                        <a:t>$83.30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$102.80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$113.30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10485036"/>
                  </a:ext>
                </a:extLst>
              </a:tr>
              <a:tr h="238813">
                <a:tc>
                  <a:txBody>
                    <a:bodyPr/>
                    <a:lstStyle/>
                    <a:p>
                      <a:pPr algn="l" fontAlgn="b"/>
                      <a:r>
                        <a:rPr lang="en-US" sz="1200" b="0" i="0" u="none" strike="noStrike">
                          <a:solidFill>
                            <a:srgbClr val="000000"/>
                          </a:solidFill>
                          <a:effectLst/>
                          <a:latin typeface="Calibri" panose="020F0502020204030204" pitchFamily="34" charset="0"/>
                        </a:rPr>
                        <a:t>Juvenile Dependency</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$0.30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$0.40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$0.40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01734854"/>
                  </a:ext>
                </a:extLst>
              </a:tr>
              <a:tr h="238813">
                <a:tc>
                  <a:txBody>
                    <a:bodyPr/>
                    <a:lstStyle/>
                    <a:p>
                      <a:pPr algn="l" fontAlgn="b"/>
                      <a:r>
                        <a:rPr lang="en-US" sz="1200" b="0" i="0" u="none" strike="noStrike">
                          <a:solidFill>
                            <a:srgbClr val="000000"/>
                          </a:solidFill>
                          <a:effectLst/>
                          <a:latin typeface="Calibri" panose="020F0502020204030204" pitchFamily="34" charset="0"/>
                        </a:rPr>
                        <a:t>Probate</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$16.10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$17.30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$17.10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49192136"/>
                  </a:ext>
                </a:extLst>
              </a:tr>
              <a:tr h="238813">
                <a:tc>
                  <a:txBody>
                    <a:bodyPr/>
                    <a:lstStyle/>
                    <a:p>
                      <a:pPr algn="l" fontAlgn="b"/>
                      <a:r>
                        <a:rPr lang="en-US" sz="1200" b="0" i="0" u="none" strike="noStrike" dirty="0">
                          <a:solidFill>
                            <a:srgbClr val="000000"/>
                          </a:solidFill>
                          <a:effectLst/>
                          <a:latin typeface="Calibri" panose="020F0502020204030204" pitchFamily="34" charset="0"/>
                        </a:rPr>
                        <a:t>Family</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$20.80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$23.70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$24.00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84355792"/>
                  </a:ext>
                </a:extLst>
              </a:tr>
              <a:tr h="238813">
                <a:tc>
                  <a:txBody>
                    <a:bodyPr/>
                    <a:lstStyle/>
                    <a:p>
                      <a:pPr algn="r" fontAlgn="b"/>
                      <a:r>
                        <a:rPr lang="en-US" sz="1200" b="0" i="0" u="none" strike="noStrike" dirty="0">
                          <a:solidFill>
                            <a:srgbClr val="000000"/>
                          </a:solidFill>
                          <a:effectLst/>
                          <a:latin typeface="Calibri" panose="020F0502020204030204" pitchFamily="34" charset="0"/>
                        </a:rPr>
                        <a:t>Civil</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b"/>
                      <a:r>
                        <a:rPr lang="en-US" sz="1200" b="0" i="0" u="none" strike="noStrike">
                          <a:solidFill>
                            <a:srgbClr val="000000"/>
                          </a:solidFill>
                          <a:effectLst/>
                          <a:latin typeface="Calibri" panose="020F0502020204030204" pitchFamily="34" charset="0"/>
                        </a:rPr>
                        <a:t>$189.30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b"/>
                      <a:r>
                        <a:rPr lang="en-US" sz="1200" b="0" i="0" u="none" strike="noStrike">
                          <a:solidFill>
                            <a:srgbClr val="000000"/>
                          </a:solidFill>
                          <a:effectLst/>
                          <a:latin typeface="Calibri" panose="020F0502020204030204" pitchFamily="34" charset="0"/>
                        </a:rPr>
                        <a:t>$214.40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b"/>
                      <a:r>
                        <a:rPr lang="en-US" sz="1200" b="0" i="0" u="none" strike="noStrike">
                          <a:solidFill>
                            <a:srgbClr val="000000"/>
                          </a:solidFill>
                          <a:effectLst/>
                          <a:latin typeface="Calibri" panose="020F0502020204030204" pitchFamily="34" charset="0"/>
                        </a:rPr>
                        <a:t>$225.80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2729352765"/>
                  </a:ext>
                </a:extLst>
              </a:tr>
              <a:tr h="238813">
                <a:tc>
                  <a:txBody>
                    <a:bodyPr/>
                    <a:lstStyle/>
                    <a:p>
                      <a:pPr algn="l" fontAlgn="b"/>
                      <a:r>
                        <a:rPr lang="en-US" sz="1200" b="0" i="0" u="none" strike="noStrike">
                          <a:solidFill>
                            <a:srgbClr val="000000"/>
                          </a:solidFill>
                          <a:effectLst/>
                          <a:latin typeface="Calibri" panose="020F0502020204030204" pitchFamily="34" charset="0"/>
                        </a:rPr>
                        <a:t>Civil Traffic</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$98.00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$111.00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$111.30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93445536"/>
                  </a:ext>
                </a:extLst>
              </a:tr>
              <a:tr h="238813">
                <a:tc>
                  <a:txBody>
                    <a:bodyPr/>
                    <a:lstStyle/>
                    <a:p>
                      <a:pPr algn="l" fontAlgn="b"/>
                      <a:r>
                        <a:rPr lang="en-US" sz="1200" b="0" i="0" u="none" strike="noStrike">
                          <a:solidFill>
                            <a:srgbClr val="000000"/>
                          </a:solidFill>
                          <a:effectLst/>
                          <a:latin typeface="Calibri" panose="020F0502020204030204" pitchFamily="34" charset="0"/>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22432840"/>
                  </a:ext>
                </a:extLst>
              </a:tr>
              <a:tr h="238813">
                <a:tc>
                  <a:txBody>
                    <a:bodyPr/>
                    <a:lstStyle/>
                    <a:p>
                      <a:pPr algn="r" fontAlgn="b"/>
                      <a:r>
                        <a:rPr lang="en-US" sz="1200" b="0" i="0" u="none" strike="noStrike" dirty="0">
                          <a:solidFill>
                            <a:srgbClr val="000000"/>
                          </a:solidFill>
                          <a:effectLst/>
                          <a:latin typeface="Calibri" panose="020F0502020204030204" pitchFamily="34" charset="0"/>
                        </a:rPr>
                        <a:t>Unallocated</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$18.10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$22.20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Calibri" panose="020F0502020204030204" pitchFamily="34" charset="0"/>
                        </a:rPr>
                        <a:t>$21.60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03472187"/>
                  </a:ext>
                </a:extLst>
              </a:tr>
            </a:tbl>
          </a:graphicData>
        </a:graphic>
      </p:graphicFrame>
    </p:spTree>
    <p:extLst>
      <p:ext uri="{BB962C8B-B14F-4D97-AF65-F5344CB8AC3E}">
        <p14:creationId xmlns:p14="http://schemas.microsoft.com/office/powerpoint/2010/main" val="2338880267"/>
      </p:ext>
    </p:extLst>
  </p:cSld>
  <p:clrMapOvr>
    <a:masterClrMapping/>
  </p:clrMapOvr>
  <p:transition>
    <p:wipe/>
  </p:transition>
</p:sld>
</file>

<file path=ppt/slides/slide5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281974-7AF4-41A2-8549-0FEF814F75E3}"/>
              </a:ext>
            </a:extLst>
          </p:cNvPr>
          <p:cNvSpPr>
            <a:spLocks noGrp="1"/>
          </p:cNvSpPr>
          <p:nvPr>
            <p:ph type="title"/>
          </p:nvPr>
        </p:nvSpPr>
        <p:spPr>
          <a:xfrm>
            <a:off x="437745" y="2519464"/>
            <a:ext cx="8278238" cy="2743199"/>
          </a:xfrm>
        </p:spPr>
        <p:txBody>
          <a:bodyPr>
            <a:noAutofit/>
          </a:bodyPr>
          <a:lstStyle/>
          <a:p>
            <a:r>
              <a:rPr lang="en-US" sz="6330" dirty="0">
                <a:solidFill>
                  <a:srgbClr val="002D73"/>
                </a:solidFill>
                <a:latin typeface="Franklin Gothic Book" panose="020B0503020102020204" pitchFamily="34" charset="0"/>
              </a:rPr>
              <a:t>Questions?</a:t>
            </a:r>
          </a:p>
        </p:txBody>
      </p:sp>
    </p:spTree>
    <p:extLst>
      <p:ext uri="{BB962C8B-B14F-4D97-AF65-F5344CB8AC3E}">
        <p14:creationId xmlns:p14="http://schemas.microsoft.com/office/powerpoint/2010/main" val="3593677272"/>
      </p:ext>
    </p:extLst>
  </p:cSld>
  <p:clrMapOvr>
    <a:masterClrMapping/>
  </p:clrMapOvr>
  <p:transition>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101E5-A606-4D5B-957C-49137C92939E}"/>
              </a:ext>
            </a:extLst>
          </p:cNvPr>
          <p:cNvSpPr>
            <a:spLocks noGrp="1"/>
          </p:cNvSpPr>
          <p:nvPr>
            <p:ph type="title"/>
          </p:nvPr>
        </p:nvSpPr>
        <p:spPr/>
        <p:txBody>
          <a:bodyPr/>
          <a:lstStyle/>
          <a:p>
            <a:r>
              <a:rPr lang="en-US" dirty="0">
                <a:latin typeface="Franklin Gothic Book" panose="020B0503020102020204" pitchFamily="34" charset="0"/>
              </a:rPr>
              <a:t>WEBEX TRAINING</a:t>
            </a:r>
          </a:p>
        </p:txBody>
      </p:sp>
      <p:sp>
        <p:nvSpPr>
          <p:cNvPr id="5" name="Text Placeholder 4">
            <a:extLst>
              <a:ext uri="{FF2B5EF4-FFF2-40B4-BE49-F238E27FC236}">
                <a16:creationId xmlns:a16="http://schemas.microsoft.com/office/drawing/2014/main" id="{D009256D-4E2D-4C02-8F1B-BF38DBC4EC4A}"/>
              </a:ext>
            </a:extLst>
          </p:cNvPr>
          <p:cNvSpPr>
            <a:spLocks noGrp="1"/>
          </p:cNvSpPr>
          <p:nvPr>
            <p:ph type="body" idx="1"/>
          </p:nvPr>
        </p:nvSpPr>
        <p:spPr/>
        <p:txBody>
          <a:bodyPr/>
          <a:lstStyle/>
          <a:p>
            <a:pPr marL="342900" indent="-342900">
              <a:spcBef>
                <a:spcPts val="0"/>
              </a:spcBef>
              <a:spcAft>
                <a:spcPts val="600"/>
              </a:spcAft>
              <a:buFont typeface="Arial" panose="020B0604020202020204" pitchFamily="34" charset="0"/>
              <a:buChar char="•"/>
            </a:pPr>
            <a:r>
              <a:rPr lang="en-US" dirty="0">
                <a:solidFill>
                  <a:srgbClr val="002D73"/>
                </a:solidFill>
              </a:rPr>
              <a:t>WebEx now requires the use of a password for all of our meetings.</a:t>
            </a:r>
          </a:p>
          <a:p>
            <a:pPr marL="342900" indent="-342900">
              <a:spcBef>
                <a:spcPts val="0"/>
              </a:spcBef>
              <a:spcAft>
                <a:spcPts val="600"/>
              </a:spcAft>
              <a:buFont typeface="Arial" panose="020B0604020202020204" pitchFamily="34" charset="0"/>
              <a:buChar char="•"/>
            </a:pPr>
            <a:r>
              <a:rPr lang="en-US" dirty="0">
                <a:solidFill>
                  <a:srgbClr val="002D73"/>
                </a:solidFill>
                <a:latin typeface="Franklin Gothic Book" panose="020B0503020102020204" pitchFamily="34" charset="0"/>
              </a:rPr>
              <a:t>Information will always be listed on the agenda of all meeting packets.</a:t>
            </a:r>
          </a:p>
          <a:p>
            <a:pPr marL="342900" indent="-342900">
              <a:spcBef>
                <a:spcPts val="0"/>
              </a:spcBef>
              <a:spcAft>
                <a:spcPts val="600"/>
              </a:spcAft>
              <a:buFont typeface="Arial" panose="020B0604020202020204" pitchFamily="34" charset="0"/>
              <a:buChar char="•"/>
            </a:pPr>
            <a:endParaRPr lang="en-US" dirty="0">
              <a:solidFill>
                <a:srgbClr val="002D73"/>
              </a:solidFill>
              <a:latin typeface="Franklin Gothic Book" panose="020B0503020102020204" pitchFamily="34" charset="0"/>
            </a:endParaRPr>
          </a:p>
          <a:p>
            <a:pPr marL="342900" indent="-342900">
              <a:spcBef>
                <a:spcPts val="0"/>
              </a:spcBef>
              <a:spcAft>
                <a:spcPts val="600"/>
              </a:spcAft>
              <a:buFont typeface="Arial" panose="020B0604020202020204" pitchFamily="34" charset="0"/>
              <a:buChar char="•"/>
            </a:pPr>
            <a:r>
              <a:rPr lang="en-US" dirty="0">
                <a:solidFill>
                  <a:srgbClr val="002D73"/>
                </a:solidFill>
              </a:rPr>
              <a:t>Live training is available via WebEx: </a:t>
            </a:r>
            <a:r>
              <a:rPr lang="en-US" dirty="0">
                <a:solidFill>
                  <a:srgbClr val="002D73"/>
                </a:solidFill>
                <a:hlinkClick r:id="rId2"/>
              </a:rPr>
              <a:t>https://help.webex.com/landing/onlineclasses/upcomingClass/Webex-Meetings#Conducting-Webex-Meetings-Session</a:t>
            </a:r>
            <a:endParaRPr lang="en-US" dirty="0">
              <a:solidFill>
                <a:srgbClr val="002D73"/>
              </a:solidFill>
            </a:endParaRPr>
          </a:p>
          <a:p>
            <a:pPr marL="342900" indent="-342900">
              <a:spcBef>
                <a:spcPts val="0"/>
              </a:spcBef>
              <a:spcAft>
                <a:spcPts val="600"/>
              </a:spcAft>
              <a:buFont typeface="Arial" panose="020B0604020202020204" pitchFamily="34" charset="0"/>
              <a:buChar char="•"/>
            </a:pPr>
            <a:endParaRPr lang="en-US" dirty="0">
              <a:solidFill>
                <a:srgbClr val="002D73"/>
              </a:solidFill>
              <a:latin typeface="Franklin Gothic Book" panose="020B0503020102020204" pitchFamily="34" charset="0"/>
            </a:endParaRPr>
          </a:p>
        </p:txBody>
      </p:sp>
    </p:spTree>
    <p:extLst>
      <p:ext uri="{BB962C8B-B14F-4D97-AF65-F5344CB8AC3E}">
        <p14:creationId xmlns:p14="http://schemas.microsoft.com/office/powerpoint/2010/main" val="1420298960"/>
      </p:ext>
    </p:extLst>
  </p:cSld>
  <p:clrMapOvr>
    <a:masterClrMapping/>
  </p:clrMapOvr>
  <p:transition>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101E5-A606-4D5B-957C-49137C92939E}"/>
              </a:ext>
            </a:extLst>
          </p:cNvPr>
          <p:cNvSpPr>
            <a:spLocks noGrp="1"/>
          </p:cNvSpPr>
          <p:nvPr>
            <p:ph type="title"/>
          </p:nvPr>
        </p:nvSpPr>
        <p:spPr/>
        <p:txBody>
          <a:bodyPr/>
          <a:lstStyle/>
          <a:p>
            <a:r>
              <a:rPr lang="en-US" dirty="0">
                <a:latin typeface="Franklin Gothic Book" panose="020B0503020102020204" pitchFamily="34" charset="0"/>
              </a:rPr>
              <a:t>WEBEX TRAINING</a:t>
            </a:r>
          </a:p>
        </p:txBody>
      </p:sp>
      <p:pic>
        <p:nvPicPr>
          <p:cNvPr id="2050" name="Picture 2" descr="connect to audio">
            <a:extLst>
              <a:ext uri="{FF2B5EF4-FFF2-40B4-BE49-F238E27FC236}">
                <a16:creationId xmlns:a16="http://schemas.microsoft.com/office/drawing/2014/main" id="{B4E4F3DC-AD82-4CD7-9922-693AD991BB9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5438" y="1428750"/>
            <a:ext cx="5953125" cy="4286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7560503"/>
      </p:ext>
    </p:extLst>
  </p:cSld>
  <p:clrMapOvr>
    <a:masterClrMapping/>
  </p:clrMapOvr>
  <p:transition>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101E5-A606-4D5B-957C-49137C92939E}"/>
              </a:ext>
            </a:extLst>
          </p:cNvPr>
          <p:cNvSpPr>
            <a:spLocks noGrp="1"/>
          </p:cNvSpPr>
          <p:nvPr>
            <p:ph type="title"/>
          </p:nvPr>
        </p:nvSpPr>
        <p:spPr/>
        <p:txBody>
          <a:bodyPr/>
          <a:lstStyle/>
          <a:p>
            <a:r>
              <a:rPr lang="en-US" dirty="0">
                <a:latin typeface="Franklin Gothic Book" panose="020B0503020102020204" pitchFamily="34" charset="0"/>
              </a:rPr>
              <a:t>WEBEX TRAINING</a:t>
            </a:r>
          </a:p>
        </p:txBody>
      </p:sp>
      <p:sp>
        <p:nvSpPr>
          <p:cNvPr id="6" name="Text Placeholder 5">
            <a:extLst>
              <a:ext uri="{FF2B5EF4-FFF2-40B4-BE49-F238E27FC236}">
                <a16:creationId xmlns:a16="http://schemas.microsoft.com/office/drawing/2014/main" id="{FA1751F5-1AAD-4AF7-BD06-C1EDAEC7CF6F}"/>
              </a:ext>
            </a:extLst>
          </p:cNvPr>
          <p:cNvSpPr>
            <a:spLocks noGrp="1"/>
          </p:cNvSpPr>
          <p:nvPr>
            <p:ph type="body" idx="1"/>
          </p:nvPr>
        </p:nvSpPr>
        <p:spPr/>
        <p:txBody>
          <a:bodyPr/>
          <a:lstStyle/>
          <a:p>
            <a:r>
              <a:rPr lang="en-US" dirty="0"/>
              <a:t>Connect to Audio</a:t>
            </a:r>
          </a:p>
        </p:txBody>
      </p:sp>
      <p:pic>
        <p:nvPicPr>
          <p:cNvPr id="8196" name="Picture 4">
            <a:extLst>
              <a:ext uri="{FF2B5EF4-FFF2-40B4-BE49-F238E27FC236}">
                <a16:creationId xmlns:a16="http://schemas.microsoft.com/office/drawing/2014/main" id="{48A1F73D-0FE5-4527-A6F3-B65D01B20D2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1800" y="2190750"/>
            <a:ext cx="3124200" cy="3124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7173332"/>
      </p:ext>
    </p:extLst>
  </p:cSld>
  <p:clrMapOvr>
    <a:masterClrMapping/>
  </p:clrMapOvr>
  <p:transition>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101E5-A606-4D5B-957C-49137C92939E}"/>
              </a:ext>
            </a:extLst>
          </p:cNvPr>
          <p:cNvSpPr>
            <a:spLocks noGrp="1"/>
          </p:cNvSpPr>
          <p:nvPr>
            <p:ph type="title"/>
          </p:nvPr>
        </p:nvSpPr>
        <p:spPr/>
        <p:txBody>
          <a:bodyPr/>
          <a:lstStyle/>
          <a:p>
            <a:r>
              <a:rPr lang="en-US" dirty="0">
                <a:latin typeface="Franklin Gothic Book" panose="020B0503020102020204" pitchFamily="34" charset="0"/>
              </a:rPr>
              <a:t>WEBEX TRAINING</a:t>
            </a:r>
          </a:p>
        </p:txBody>
      </p:sp>
      <p:sp>
        <p:nvSpPr>
          <p:cNvPr id="6" name="Text Placeholder 5">
            <a:extLst>
              <a:ext uri="{FF2B5EF4-FFF2-40B4-BE49-F238E27FC236}">
                <a16:creationId xmlns:a16="http://schemas.microsoft.com/office/drawing/2014/main" id="{FA1751F5-1AAD-4AF7-BD06-C1EDAEC7CF6F}"/>
              </a:ext>
            </a:extLst>
          </p:cNvPr>
          <p:cNvSpPr>
            <a:spLocks noGrp="1"/>
          </p:cNvSpPr>
          <p:nvPr>
            <p:ph type="body" idx="1"/>
          </p:nvPr>
        </p:nvSpPr>
        <p:spPr/>
        <p:txBody>
          <a:bodyPr/>
          <a:lstStyle/>
          <a:p>
            <a:pPr marL="342900" indent="-342900">
              <a:buFont typeface="Arial" panose="020B0604020202020204" pitchFamily="34" charset="0"/>
              <a:buChar char="•"/>
            </a:pPr>
            <a:r>
              <a:rPr lang="en-US" dirty="0"/>
              <a:t>If you are joining using your computer, you can use headphones or a headset instead of speakers to prevent feedback.</a:t>
            </a:r>
          </a:p>
          <a:p>
            <a:pPr marL="342900" indent="-342900">
              <a:buFont typeface="Arial" panose="020B0604020202020204" pitchFamily="34" charset="0"/>
              <a:buChar char="•"/>
            </a:pPr>
            <a:r>
              <a:rPr lang="en-US" dirty="0"/>
              <a:t>If calling in only, you can mute and unmute yourself by pressing </a:t>
            </a:r>
            <a:r>
              <a:rPr lang="en-US" dirty="0">
                <a:solidFill>
                  <a:srgbClr val="AC162D"/>
                </a:solidFill>
              </a:rPr>
              <a:t>*6</a:t>
            </a:r>
          </a:p>
          <a:p>
            <a:pPr marL="342900" indent="-342900">
              <a:buFont typeface="Arial" panose="020B0604020202020204" pitchFamily="34" charset="0"/>
              <a:buChar char="•"/>
            </a:pPr>
            <a:endParaRPr lang="en-US" dirty="0"/>
          </a:p>
        </p:txBody>
      </p:sp>
    </p:spTree>
    <p:extLst>
      <p:ext uri="{BB962C8B-B14F-4D97-AF65-F5344CB8AC3E}">
        <p14:creationId xmlns:p14="http://schemas.microsoft.com/office/powerpoint/2010/main" val="3452882423"/>
      </p:ext>
    </p:extLst>
  </p:cSld>
  <p:clrMapOvr>
    <a:masterClrMapping/>
  </p:clrMapOvr>
  <p:transition>
    <p:wipe/>
  </p:transition>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CCOC BG1">
  <a:themeElements>
    <a:clrScheme name="Custom 1">
      <a:dk1>
        <a:srgbClr val="090E74"/>
      </a:dk1>
      <a:lt1>
        <a:srgbClr val="FFFFFF"/>
      </a:lt1>
      <a:dk2>
        <a:srgbClr val="090E74"/>
      </a:dk2>
      <a:lt2>
        <a:srgbClr val="FFFFFF"/>
      </a:lt2>
      <a:accent1>
        <a:srgbClr val="0365C0"/>
      </a:accent1>
      <a:accent2>
        <a:srgbClr val="00882B"/>
      </a:accent2>
      <a:accent3>
        <a:srgbClr val="DCBD23"/>
      </a:accent3>
      <a:accent4>
        <a:srgbClr val="DE6A10"/>
      </a:accent4>
      <a:accent5>
        <a:srgbClr val="C82506"/>
      </a:accent5>
      <a:accent6>
        <a:srgbClr val="773F9B"/>
      </a:accent6>
      <a:hlink>
        <a:srgbClr val="C00000"/>
      </a:hlink>
      <a:folHlink>
        <a:srgbClr val="FF0000"/>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CCOC PPT TEMPLATE.potx" id="{993AD8DE-9D79-491E-987C-98D498D65F75}" vid="{2FCFC6F9-FC10-429C-AC73-E667BF60519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
  <TotalTime>3539</TotalTime>
  <Words>2928</Words>
  <Application>Microsoft Office PowerPoint</Application>
  <PresentationFormat>On-screen Show (4:3)</PresentationFormat>
  <Paragraphs>614</Paragraphs>
  <Slides>59</Slides>
  <Notes>3</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59</vt:i4>
      </vt:variant>
    </vt:vector>
  </HeadingPairs>
  <TitlesOfParts>
    <vt:vector size="66" baseType="lpstr">
      <vt:lpstr>Franklin Gothic Book</vt:lpstr>
      <vt:lpstr>Calibri</vt:lpstr>
      <vt:lpstr>Wingdings</vt:lpstr>
      <vt:lpstr>Arial</vt:lpstr>
      <vt:lpstr>Helvetica Light</vt:lpstr>
      <vt:lpstr>CCOC BG1</vt:lpstr>
      <vt:lpstr>Worksheet</vt:lpstr>
      <vt:lpstr>CCOC Presentation FCCC Winter Conference February 26, 2020</vt:lpstr>
      <vt:lpstr>PRESENTERS</vt:lpstr>
      <vt:lpstr>JD Peacock CCOC Executive Council Chair</vt:lpstr>
      <vt:lpstr>Marleni Bruner CCOC Senior Budget Manager</vt:lpstr>
      <vt:lpstr>WEBEX TRAINING</vt:lpstr>
      <vt:lpstr>WEBEX TRAINING</vt:lpstr>
      <vt:lpstr>WEBEX TRAINING</vt:lpstr>
      <vt:lpstr>WEBEX TRAINING</vt:lpstr>
      <vt:lpstr>WEBEX TRAINING</vt:lpstr>
      <vt:lpstr>WEBEX TRAINING</vt:lpstr>
      <vt:lpstr>WEBEX TRAINING</vt:lpstr>
      <vt:lpstr>WEBEX TRAINING</vt:lpstr>
      <vt:lpstr>WEBEX TRAINING</vt:lpstr>
      <vt:lpstr>DFS - UPDATE</vt:lpstr>
      <vt:lpstr>CCOC REPORTING</vt:lpstr>
      <vt:lpstr>CCOC REPORTING</vt:lpstr>
      <vt:lpstr>CCOC REPORTING</vt:lpstr>
      <vt:lpstr>CCOC STAFFING</vt:lpstr>
      <vt:lpstr>SETTLE-UP UPDATE</vt:lpstr>
      <vt:lpstr>REVISED EC FORM</vt:lpstr>
      <vt:lpstr>REVISED EC FORM</vt:lpstr>
      <vt:lpstr>REVISED EC FORM</vt:lpstr>
      <vt:lpstr>REVISED EC FORM</vt:lpstr>
      <vt:lpstr>CFY 2019-20 OPERATIONAL BUDGET</vt:lpstr>
      <vt:lpstr>CFY 2019-20 OPERATIONAL BUDGET</vt:lpstr>
      <vt:lpstr>CFY 2019-20 OPERATIONAL BUDGET</vt:lpstr>
      <vt:lpstr>LEGISLATIVE UPDATE</vt:lpstr>
      <vt:lpstr>LEGISLATIVE UPDATE</vt:lpstr>
      <vt:lpstr>BUDGET COMMITTEE UPDATE</vt:lpstr>
      <vt:lpstr>BUDGET COMMITTEE UPDATE</vt:lpstr>
      <vt:lpstr>BUDGET COMMITTEE UPDATE</vt:lpstr>
      <vt:lpstr>BUDGET COMMITTEE UPDATE</vt:lpstr>
      <vt:lpstr>BUDGET COMMITTEE UPDATE</vt:lpstr>
      <vt:lpstr>BUDGET COMMITTEE UPDATE</vt:lpstr>
      <vt:lpstr>BUDGET COMMITTEE UPDATE</vt:lpstr>
      <vt:lpstr>REVISED OUTPUTS FORM</vt:lpstr>
      <vt:lpstr>Doug Isabelle CCOC Deputy Executive Director</vt:lpstr>
      <vt:lpstr>PIE COMMITTEE UPDATE</vt:lpstr>
      <vt:lpstr>PowerPoint Presentation</vt:lpstr>
      <vt:lpstr>PowerPoint Presentation</vt:lpstr>
      <vt:lpstr>PowerPoint Presentation</vt:lpstr>
      <vt:lpstr>PowerPoint Presentation</vt:lpstr>
      <vt:lpstr>COMPLIANCE</vt:lpstr>
      <vt:lpstr>COMPLIANCE</vt:lpstr>
      <vt:lpstr>COMPLIANCE INITIATIVES</vt:lpstr>
      <vt:lpstr>VISIT THE COMPLIANCE CORNER</vt:lpstr>
      <vt:lpstr>PERFORMANCE AND ACTION PLANS</vt:lpstr>
      <vt:lpstr>PERFORMANCE AND ACTION PLANS</vt:lpstr>
      <vt:lpstr>PERFORMANCE MEASURES &amp; STANDARDS</vt:lpstr>
      <vt:lpstr>COLLECTION PERFORMANCE TRENDS</vt:lpstr>
      <vt:lpstr>PowerPoint Presentation</vt:lpstr>
      <vt:lpstr>PowerPoint Presentation</vt:lpstr>
      <vt:lpstr>CFY 2018-19 COLLECTION AGENT REPORT</vt:lpstr>
      <vt:lpstr>ACCOUNTS SENT</vt:lpstr>
      <vt:lpstr>COLLECTIONS RECEIVED</vt:lpstr>
      <vt:lpstr>REVENUE CATEGORY TREND</vt:lpstr>
      <vt:lpstr>CIVIL CASE TREND</vt:lpstr>
      <vt:lpstr>COURT DIVISION TREND</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Marleni Bruner</dc:creator>
  <cp:lastModifiedBy>Marleni Bruner</cp:lastModifiedBy>
  <cp:revision>647</cp:revision>
  <cp:lastPrinted>2020-02-24T23:11:16Z</cp:lastPrinted>
  <dcterms:created xsi:type="dcterms:W3CDTF">2017-11-06T18:17:40Z</dcterms:created>
  <dcterms:modified xsi:type="dcterms:W3CDTF">2020-02-26T14:18:45Z</dcterms:modified>
</cp:coreProperties>
</file>