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6" r:id="rId4"/>
    <p:sldMasterId id="2147483672" r:id="rId5"/>
  </p:sldMasterIdLst>
  <p:notesMasterIdLst>
    <p:notesMasterId r:id="rId67"/>
  </p:notesMasterIdLst>
  <p:sldIdLst>
    <p:sldId id="256" r:id="rId6"/>
    <p:sldId id="644" r:id="rId7"/>
    <p:sldId id="496" r:id="rId8"/>
    <p:sldId id="354" r:id="rId9"/>
    <p:sldId id="452" r:id="rId10"/>
    <p:sldId id="454" r:id="rId11"/>
    <p:sldId id="427" r:id="rId12"/>
    <p:sldId id="428" r:id="rId13"/>
    <p:sldId id="444" r:id="rId14"/>
    <p:sldId id="446" r:id="rId15"/>
    <p:sldId id="353" r:id="rId16"/>
    <p:sldId id="429" r:id="rId17"/>
    <p:sldId id="450" r:id="rId18"/>
    <p:sldId id="458" r:id="rId19"/>
    <p:sldId id="459" r:id="rId20"/>
    <p:sldId id="460" r:id="rId21"/>
    <p:sldId id="430" r:id="rId22"/>
    <p:sldId id="443" r:id="rId23"/>
    <p:sldId id="436" r:id="rId24"/>
    <p:sldId id="437" r:id="rId25"/>
    <p:sldId id="438" r:id="rId26"/>
    <p:sldId id="469" r:id="rId27"/>
    <p:sldId id="470" r:id="rId28"/>
    <p:sldId id="472" r:id="rId29"/>
    <p:sldId id="625" r:id="rId30"/>
    <p:sldId id="502" r:id="rId31"/>
    <p:sldId id="627" r:id="rId32"/>
    <p:sldId id="499" r:id="rId33"/>
    <p:sldId id="351" r:id="rId34"/>
    <p:sldId id="352" r:id="rId35"/>
    <p:sldId id="366" r:id="rId36"/>
    <p:sldId id="386" r:id="rId37"/>
    <p:sldId id="367" r:id="rId38"/>
    <p:sldId id="258" r:id="rId39"/>
    <p:sldId id="634" r:id="rId40"/>
    <p:sldId id="630" r:id="rId41"/>
    <p:sldId id="631" r:id="rId42"/>
    <p:sldId id="632" r:id="rId43"/>
    <p:sldId id="633" r:id="rId44"/>
    <p:sldId id="365" r:id="rId45"/>
    <p:sldId id="635" r:id="rId46"/>
    <p:sldId id="385" r:id="rId47"/>
    <p:sldId id="636" r:id="rId48"/>
    <p:sldId id="637" r:id="rId49"/>
    <p:sldId id="356" r:id="rId50"/>
    <p:sldId id="628" r:id="rId51"/>
    <p:sldId id="626" r:id="rId52"/>
    <p:sldId id="638" r:id="rId53"/>
    <p:sldId id="267" r:id="rId54"/>
    <p:sldId id="263" r:id="rId55"/>
    <p:sldId id="268" r:id="rId56"/>
    <p:sldId id="271" r:id="rId57"/>
    <p:sldId id="272" r:id="rId58"/>
    <p:sldId id="269" r:id="rId59"/>
    <p:sldId id="629" r:id="rId60"/>
    <p:sldId id="261" r:id="rId61"/>
    <p:sldId id="646" r:id="rId62"/>
    <p:sldId id="257" r:id="rId63"/>
    <p:sldId id="645" r:id="rId64"/>
    <p:sldId id="647" r:id="rId65"/>
    <p:sldId id="643" r:id="rId6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52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bg1"/>
              </a:solidFill>
            </a:ln>
          </c:spPr>
          <c:dPt>
            <c:idx val="0"/>
            <c:bubble3D val="0"/>
            <c:spPr>
              <a:solidFill>
                <a:srgbClr val="92D050"/>
              </a:solidFill>
              <a:ln w="19050">
                <a:solidFill>
                  <a:schemeClr val="bg1"/>
                </a:solidFill>
              </a:ln>
              <a:effectLst/>
            </c:spPr>
            <c:extLst>
              <c:ext xmlns:c16="http://schemas.microsoft.com/office/drawing/2014/chart" uri="{C3380CC4-5D6E-409C-BE32-E72D297353CC}">
                <c16:uniqueId val="{00000001-85CD-408C-A7B5-4D316338C310}"/>
              </c:ext>
            </c:extLst>
          </c:dPt>
          <c:dPt>
            <c:idx val="1"/>
            <c:bubble3D val="0"/>
            <c:spPr>
              <a:solidFill>
                <a:srgbClr val="92D050"/>
              </a:solidFill>
              <a:ln w="19050">
                <a:solidFill>
                  <a:schemeClr val="bg1"/>
                </a:solidFill>
              </a:ln>
              <a:effectLst/>
            </c:spPr>
            <c:extLst>
              <c:ext xmlns:c16="http://schemas.microsoft.com/office/drawing/2014/chart" uri="{C3380CC4-5D6E-409C-BE32-E72D297353CC}">
                <c16:uniqueId val="{00000003-85CD-408C-A7B5-4D316338C310}"/>
              </c:ext>
            </c:extLst>
          </c:dPt>
          <c:dPt>
            <c:idx val="2"/>
            <c:bubble3D val="0"/>
            <c:spPr>
              <a:solidFill>
                <a:srgbClr val="CC3300"/>
              </a:solidFill>
              <a:ln w="19050">
                <a:solidFill>
                  <a:schemeClr val="bg1"/>
                </a:solidFill>
              </a:ln>
              <a:effectLst/>
            </c:spPr>
            <c:extLst>
              <c:ext xmlns:c16="http://schemas.microsoft.com/office/drawing/2014/chart" uri="{C3380CC4-5D6E-409C-BE32-E72D297353CC}">
                <c16:uniqueId val="{00000002-85CD-408C-A7B5-4D316338C310}"/>
              </c:ext>
            </c:extLst>
          </c:dPt>
          <c:cat>
            <c:strRef>
              <c:f>Sheet1!$A$2:$A$4</c:f>
              <c:strCache>
                <c:ptCount val="3"/>
                <c:pt idx="0">
                  <c:v>Plan Paid in Full</c:v>
                </c:pt>
                <c:pt idx="1">
                  <c:v>Current with Plan</c:v>
                </c:pt>
                <c:pt idx="2">
                  <c:v>Delinquent</c:v>
                </c:pt>
              </c:strCache>
            </c:strRef>
          </c:cat>
          <c:val>
            <c:numRef>
              <c:f>Sheet1!$B$2:$B$4</c:f>
              <c:numCache>
                <c:formatCode>General</c:formatCode>
                <c:ptCount val="3"/>
                <c:pt idx="0">
                  <c:v>25</c:v>
                </c:pt>
                <c:pt idx="1">
                  <c:v>45</c:v>
                </c:pt>
                <c:pt idx="2">
                  <c:v>30</c:v>
                </c:pt>
              </c:numCache>
            </c:numRef>
          </c:val>
          <c:extLst>
            <c:ext xmlns:c16="http://schemas.microsoft.com/office/drawing/2014/chart" uri="{C3380CC4-5D6E-409C-BE32-E72D297353CC}">
              <c16:uniqueId val="{00000000-85CD-408C-A7B5-4D316338C31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800" dirty="0"/>
              <a:t>Judgment/Liens by Court Division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Sheet2!$H$24:$H$25</c:f>
              <c:strCache>
                <c:ptCount val="2"/>
                <c:pt idx="0">
                  <c:v>Felony</c:v>
                </c:pt>
                <c:pt idx="1">
                  <c:v>Misdemenor</c:v>
                </c:pt>
              </c:strCache>
            </c:strRef>
          </c:cat>
          <c:val>
            <c:numRef>
              <c:f>Sheet2!$I$24:$I$25</c:f>
              <c:numCache>
                <c:formatCode>"$"#,##0</c:formatCode>
                <c:ptCount val="2"/>
                <c:pt idx="0">
                  <c:v>305701052</c:v>
                </c:pt>
                <c:pt idx="1">
                  <c:v>70610806</c:v>
                </c:pt>
              </c:numCache>
            </c:numRef>
          </c:val>
          <c:extLst>
            <c:ext xmlns:c16="http://schemas.microsoft.com/office/drawing/2014/chart" uri="{C3380CC4-5D6E-409C-BE32-E72D297353CC}">
              <c16:uniqueId val="{00000000-8835-4141-99E5-4BCC92CF3CF2}"/>
            </c:ext>
          </c:extLst>
        </c:ser>
        <c:dLbls>
          <c:dLblPos val="inEnd"/>
          <c:showLegendKey val="0"/>
          <c:showVal val="1"/>
          <c:showCatName val="0"/>
          <c:showSerName val="0"/>
          <c:showPercent val="0"/>
          <c:showBubbleSize val="0"/>
        </c:dLbls>
        <c:gapWidth val="65"/>
        <c:axId val="459806256"/>
        <c:axId val="459805600"/>
      </c:barChart>
      <c:catAx>
        <c:axId val="4598062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1" i="0" u="none" strike="noStrike" kern="1200" cap="all" baseline="0">
                <a:solidFill>
                  <a:schemeClr val="dk1">
                    <a:lumMod val="75000"/>
                    <a:lumOff val="25000"/>
                  </a:schemeClr>
                </a:solidFill>
                <a:latin typeface="+mn-lt"/>
                <a:ea typeface="+mn-ea"/>
                <a:cs typeface="+mn-cs"/>
              </a:defRPr>
            </a:pPr>
            <a:endParaRPr lang="en-US"/>
          </a:p>
        </c:txPr>
        <c:crossAx val="459805600"/>
        <c:crosses val="autoZero"/>
        <c:auto val="1"/>
        <c:lblAlgn val="ctr"/>
        <c:lblOffset val="100"/>
        <c:noMultiLvlLbl val="0"/>
      </c:catAx>
      <c:valAx>
        <c:axId val="4598056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 sourceLinked="1"/>
        <c:majorTickMark val="none"/>
        <c:minorTickMark val="none"/>
        <c:tickLblPos val="nextTo"/>
        <c:crossAx val="4598062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Keys 2 Drive</a:t>
            </a:r>
          </a:p>
          <a:p>
            <a:pPr>
              <a:defRPr/>
            </a:pPr>
            <a:r>
              <a:rPr lang="en-US"/>
              <a:t>Defendants Accepted</a:t>
            </a:r>
            <a:r>
              <a:rPr lang="en-US" baseline="0"/>
              <a:t> vs. Defendants Rejected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Keys 2 Drive</a:t>
            </a:r>
          </a:p>
          <a:p>
            <a:pPr>
              <a:defRPr/>
            </a:pPr>
            <a:r>
              <a:rPr lang="en-US"/>
              <a:t>Defendants Accepted</a:t>
            </a:r>
            <a:r>
              <a:rPr lang="en-US" baseline="0"/>
              <a:t> vs. Defendants Rejected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213-45CF-A5C7-5DA086DCF4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213-45CF-A5C7-5DA086DCF43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Sheet1!$A$16:$B$16</c:f>
              <c:strCache>
                <c:ptCount val="2"/>
                <c:pt idx="0">
                  <c:v>Defendants Accepted</c:v>
                </c:pt>
                <c:pt idx="1">
                  <c:v>Defendants Rejected</c:v>
                </c:pt>
              </c:strCache>
            </c:strRef>
          </c:cat>
          <c:val>
            <c:numRef>
              <c:f>Sheet1!$A$17:$B$17</c:f>
              <c:numCache>
                <c:formatCode>General</c:formatCode>
                <c:ptCount val="2"/>
                <c:pt idx="0">
                  <c:v>1885</c:v>
                </c:pt>
                <c:pt idx="1">
                  <c:v>535</c:v>
                </c:pt>
              </c:numCache>
            </c:numRef>
          </c:val>
          <c:extLst>
            <c:ext xmlns:c16="http://schemas.microsoft.com/office/drawing/2014/chart" uri="{C3380CC4-5D6E-409C-BE32-E72D297353CC}">
              <c16:uniqueId val="{00000004-9213-45CF-A5C7-5DA086DCF43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4.8356071189513329E-2"/>
          <c:y val="0.86676349709870637"/>
          <c:w val="0.92316139463719649"/>
          <c:h val="0.133236502901293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i="1" dirty="0"/>
              <a:t>Keys 2 Drive Total</a:t>
            </a:r>
            <a:r>
              <a:rPr lang="en-US" sz="2000" i="1" baseline="0" dirty="0"/>
              <a:t> Cases</a:t>
            </a:r>
            <a:endParaRPr lang="en-US" sz="2000" i="1" dirty="0"/>
          </a:p>
        </c:rich>
      </c:tx>
      <c:layout>
        <c:manualLayout>
          <c:xMode val="edge"/>
          <c:yMode val="edge"/>
          <c:x val="0.15539404600285145"/>
          <c:y val="4.35636634202556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B032-4D58-8670-84EE5FFA9E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32-4D58-8670-84EE5FFA9E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32-4D58-8670-84EE5FFA9E1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Sheet1!$A$6:$C$6</c:f>
              <c:strCache>
                <c:ptCount val="3"/>
                <c:pt idx="0">
                  <c:v>Cases With In Program Receipt</c:v>
                </c:pt>
                <c:pt idx="1">
                  <c:v>Dropped Cases</c:v>
                </c:pt>
                <c:pt idx="2">
                  <c:v>Accepted Cases in Collections</c:v>
                </c:pt>
              </c:strCache>
            </c:strRef>
          </c:cat>
          <c:val>
            <c:numRef>
              <c:f>Sheet1!$A$7:$C$7</c:f>
              <c:numCache>
                <c:formatCode>General</c:formatCode>
                <c:ptCount val="3"/>
                <c:pt idx="0">
                  <c:v>2911</c:v>
                </c:pt>
                <c:pt idx="1">
                  <c:v>1884</c:v>
                </c:pt>
                <c:pt idx="2">
                  <c:v>278</c:v>
                </c:pt>
              </c:numCache>
            </c:numRef>
          </c:val>
          <c:extLst>
            <c:ext xmlns:c16="http://schemas.microsoft.com/office/drawing/2014/chart" uri="{C3380CC4-5D6E-409C-BE32-E72D297353CC}">
              <c16:uniqueId val="{00000006-B032-4D58-8670-84EE5FFA9E12}"/>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74846857295265923"/>
          <c:w val="0.96118579766309131"/>
          <c:h val="0.184265871475996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0.58256</cdr:x>
      <cdr:y>0.20795</cdr:y>
    </cdr:from>
    <cdr:to>
      <cdr:x>0.69811</cdr:x>
      <cdr:y>0.27422</cdr:y>
    </cdr:to>
    <cdr:sp macro="" textlink="">
      <cdr:nvSpPr>
        <cdr:cNvPr id="2" name="Rectangle 1"/>
        <cdr:cNvSpPr/>
      </cdr:nvSpPr>
      <cdr:spPr bwMode="auto">
        <a:xfrm xmlns:a="http://schemas.openxmlformats.org/drawingml/2006/main">
          <a:off x="2299750" y="671664"/>
          <a:ext cx="456149" cy="214047"/>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r>
            <a:rPr lang="en-US" sz="2000" dirty="0">
              <a:solidFill>
                <a:schemeClr val="bg1"/>
              </a:solidFill>
            </a:rPr>
            <a:t>25%</a:t>
          </a:r>
        </a:p>
      </cdr:txBody>
    </cdr:sp>
  </cdr:relSizeAnchor>
  <cdr:relSizeAnchor xmlns:cdr="http://schemas.openxmlformats.org/drawingml/2006/chartDrawing">
    <cdr:from>
      <cdr:x>0.43969</cdr:x>
      <cdr:y>0.58534</cdr:y>
    </cdr:from>
    <cdr:to>
      <cdr:x>0.68304</cdr:x>
      <cdr:y>0.69569</cdr:y>
    </cdr:to>
    <cdr:sp macro="" textlink="">
      <cdr:nvSpPr>
        <cdr:cNvPr id="3" name="TextBox 2"/>
        <cdr:cNvSpPr txBox="1"/>
      </cdr:nvSpPr>
      <cdr:spPr>
        <a:xfrm xmlns:a="http://schemas.openxmlformats.org/drawingml/2006/main">
          <a:off x="1735742" y="1890610"/>
          <a:ext cx="960632" cy="356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bg1"/>
              </a:solidFill>
            </a:rPr>
            <a:t>45%</a:t>
          </a:r>
        </a:p>
      </cdr:txBody>
    </cdr:sp>
  </cdr:relSizeAnchor>
  <cdr:relSizeAnchor xmlns:cdr="http://schemas.openxmlformats.org/drawingml/2006/chartDrawing">
    <cdr:from>
      <cdr:x>0.31259</cdr:x>
      <cdr:y>0.25708</cdr:y>
    </cdr:from>
    <cdr:to>
      <cdr:x>0.46259</cdr:x>
      <cdr:y>0.36958</cdr:y>
    </cdr:to>
    <cdr:sp macro="" textlink="">
      <cdr:nvSpPr>
        <cdr:cNvPr id="4" name="TextBox 3"/>
        <cdr:cNvSpPr txBox="1"/>
      </cdr:nvSpPr>
      <cdr:spPr>
        <a:xfrm xmlns:a="http://schemas.openxmlformats.org/drawingml/2006/main">
          <a:off x="1905561" y="1044790"/>
          <a:ext cx="914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0.25182</cdr:x>
      <cdr:y>0.23672</cdr:y>
    </cdr:from>
    <cdr:to>
      <cdr:x>0.42932</cdr:x>
      <cdr:y>0.38394</cdr:y>
    </cdr:to>
    <cdr:sp macro="" textlink="">
      <cdr:nvSpPr>
        <cdr:cNvPr id="5" name="TextBox 4"/>
        <cdr:cNvSpPr txBox="1"/>
      </cdr:nvSpPr>
      <cdr:spPr>
        <a:xfrm xmlns:a="http://schemas.openxmlformats.org/drawingml/2006/main">
          <a:off x="994081" y="764573"/>
          <a:ext cx="700705" cy="4755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tx1"/>
              </a:solidFill>
            </a:rPr>
            <a:t>30%</a:t>
          </a:r>
        </a:p>
      </cdr:txBody>
    </cdr:sp>
  </cdr:relSizeAnchor>
  <cdr:relSizeAnchor xmlns:cdr="http://schemas.openxmlformats.org/drawingml/2006/chartDrawing">
    <cdr:from>
      <cdr:x>0.48651</cdr:x>
      <cdr:y>0.29052</cdr:y>
    </cdr:from>
    <cdr:to>
      <cdr:x>0.83611</cdr:x>
      <cdr:y>0.46999</cdr:y>
    </cdr:to>
    <cdr:sp macro="" textlink="">
      <cdr:nvSpPr>
        <cdr:cNvPr id="6" name="TextBox 5"/>
        <cdr:cNvSpPr txBox="1"/>
      </cdr:nvSpPr>
      <cdr:spPr>
        <a:xfrm xmlns:a="http://schemas.openxmlformats.org/drawingml/2006/main">
          <a:off x="1920582" y="938367"/>
          <a:ext cx="1380083" cy="5796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solidFill>
                <a:schemeClr val="bg1"/>
              </a:solidFill>
            </a:rPr>
            <a:t>Plan Paid in Full (30)</a:t>
          </a:r>
        </a:p>
        <a:p xmlns:a="http://schemas.openxmlformats.org/drawingml/2006/main">
          <a:pPr algn="ctr"/>
          <a:endParaRPr lang="en-US" sz="14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C782F34-942F-4A23-84A5-2C8BA22D0F5C}" type="datetimeFigureOut">
              <a:rPr lang="en-US" smtClean="0"/>
              <a:t>10/20/2019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F2F20D-E326-40BD-A077-6C630D79B6D2}" type="slidenum">
              <a:rPr lang="en-US" smtClean="0"/>
              <a:t>‹#›</a:t>
            </a:fld>
            <a:endParaRPr lang="en-US"/>
          </a:p>
        </p:txBody>
      </p:sp>
    </p:spTree>
    <p:extLst>
      <p:ext uri="{BB962C8B-B14F-4D97-AF65-F5344CB8AC3E}">
        <p14:creationId xmlns:p14="http://schemas.microsoft.com/office/powerpoint/2010/main" val="273675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Clerk Butterfield</a:t>
            </a:r>
          </a:p>
        </p:txBody>
      </p:sp>
      <p:sp>
        <p:nvSpPr>
          <p:cNvPr id="4" name="Slide Number Placeholder 3"/>
          <p:cNvSpPr>
            <a:spLocks noGrp="1"/>
          </p:cNvSpPr>
          <p:nvPr>
            <p:ph type="sldNum" sz="quarter" idx="5"/>
          </p:nvPr>
        </p:nvSpPr>
        <p:spPr/>
        <p:txBody>
          <a:bodyPr/>
          <a:lstStyle/>
          <a:p>
            <a:pPr defTabSz="931774">
              <a:defRPr/>
            </a:pPr>
            <a:fld id="{348C3330-B1AE-4CFC-AF2F-FF732064BA45}"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826084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12</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3508344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13</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3228272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14</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219124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15</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399903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16</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2122559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17</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534684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Paid $25 payment</a:t>
            </a:r>
            <a:r>
              <a:rPr lang="en-US" baseline="0" dirty="0"/>
              <a:t> plan fee and the $7 affidavit fee to reinstate DL.</a:t>
            </a:r>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18</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3811708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19</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207074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Amount assessed column includes interest and collection agency</a:t>
            </a:r>
            <a:r>
              <a:rPr lang="en-US" baseline="0" dirty="0"/>
              <a:t> surcharge.</a:t>
            </a:r>
          </a:p>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20</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2136294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21</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368572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4</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111344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22</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3005857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cases from 1993 until 2007.  </a:t>
            </a:r>
            <a:r>
              <a:rPr lang="en-US" baseline="0" dirty="0"/>
              <a:t> with interest and collection fees over $7000 owed. Base court costs and fees $4,000.  Settled a lump sum of $2000 plus any clearance fees.</a:t>
            </a:r>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23</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3545887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Clerk Butterfield</a:t>
            </a:r>
          </a:p>
        </p:txBody>
      </p:sp>
      <p:sp>
        <p:nvSpPr>
          <p:cNvPr id="4" name="Slide Number Placeholder 3"/>
          <p:cNvSpPr>
            <a:spLocks noGrp="1"/>
          </p:cNvSpPr>
          <p:nvPr>
            <p:ph type="sldNum" sz="quarter" idx="5"/>
          </p:nvPr>
        </p:nvSpPr>
        <p:spPr/>
        <p:txBody>
          <a:bodyPr/>
          <a:lstStyle/>
          <a:p>
            <a:pPr defTabSz="931774">
              <a:defRPr/>
            </a:pPr>
            <a:fld id="{348C3330-B1AE-4CFC-AF2F-FF732064BA45}" type="slidenum">
              <a:rPr lang="en-US">
                <a:solidFill>
                  <a:prstClr val="black"/>
                </a:solidFill>
                <a:latin typeface="Calibri" panose="020F0502020204030204"/>
              </a:rPr>
              <a:pPr defTabSz="931774">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1603096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Clerk Butterfield</a:t>
            </a:r>
          </a:p>
        </p:txBody>
      </p:sp>
      <p:sp>
        <p:nvSpPr>
          <p:cNvPr id="4" name="Slide Number Placeholder 3"/>
          <p:cNvSpPr>
            <a:spLocks noGrp="1"/>
          </p:cNvSpPr>
          <p:nvPr>
            <p:ph type="sldNum" sz="quarter" idx="5"/>
          </p:nvPr>
        </p:nvSpPr>
        <p:spPr/>
        <p:txBody>
          <a:bodyPr/>
          <a:lstStyle/>
          <a:p>
            <a:pPr defTabSz="931774">
              <a:defRPr/>
            </a:pPr>
            <a:fld id="{348C3330-B1AE-4CFC-AF2F-FF732064BA45}" type="slidenum">
              <a:rPr lang="en-US">
                <a:solidFill>
                  <a:prstClr val="black"/>
                </a:solidFill>
                <a:latin typeface="Calibri" panose="020F0502020204030204"/>
              </a:rPr>
              <a:pPr defTabSz="931774">
                <a:defRPr/>
              </a:pPr>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897123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Proactive Clerk – Clerk Green</a:t>
            </a:r>
          </a:p>
        </p:txBody>
      </p:sp>
      <p:sp>
        <p:nvSpPr>
          <p:cNvPr id="4" name="Slide Number Placeholder 3"/>
          <p:cNvSpPr>
            <a:spLocks noGrp="1"/>
          </p:cNvSpPr>
          <p:nvPr>
            <p:ph type="sldNum" sz="quarter" idx="5"/>
          </p:nvPr>
        </p:nvSpPr>
        <p:spPr/>
        <p:txBody>
          <a:bodyPr/>
          <a:lstStyle/>
          <a:p>
            <a:pPr defTabSz="931774">
              <a:defRPr/>
            </a:pPr>
            <a:fld id="{348C3330-B1AE-4CFC-AF2F-FF732064BA45}" type="slidenum">
              <a:rPr lang="en-US">
                <a:solidFill>
                  <a:prstClr val="black"/>
                </a:solidFill>
                <a:latin typeface="Calibri" panose="020F0502020204030204"/>
              </a:rPr>
              <a:pPr defTabSz="931774">
                <a:defRPr/>
              </a:pPr>
              <a:t>59</a:t>
            </a:fld>
            <a:endParaRPr lang="en-US">
              <a:solidFill>
                <a:prstClr val="black"/>
              </a:solidFill>
              <a:latin typeface="Calibri" panose="020F0502020204030204"/>
            </a:endParaRPr>
          </a:p>
        </p:txBody>
      </p:sp>
    </p:spTree>
    <p:extLst>
      <p:ext uri="{BB962C8B-B14F-4D97-AF65-F5344CB8AC3E}">
        <p14:creationId xmlns:p14="http://schemas.microsoft.com/office/powerpoint/2010/main" val="814639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5</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38175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6</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3290555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7</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2458380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8</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34269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DF3B532D-39C8-439C-B368-EC667C14F60E}" type="slidenum">
              <a:rPr lang="en-US">
                <a:solidFill>
                  <a:srgbClr val="000000"/>
                </a:solidFill>
                <a:latin typeface="Arial" charset="0"/>
                <a:cs typeface="Arial" charset="0"/>
              </a:rPr>
              <a:pPr defTabSz="949573" fontAlgn="base">
                <a:spcBef>
                  <a:spcPct val="0"/>
                </a:spcBef>
                <a:spcAft>
                  <a:spcPct val="0"/>
                </a:spcAft>
                <a:defRPr/>
              </a:pPr>
              <a:t>9</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2786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10</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732025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573" fontAlgn="base">
              <a:spcBef>
                <a:spcPct val="0"/>
              </a:spcBef>
              <a:spcAft>
                <a:spcPct val="0"/>
              </a:spcAft>
              <a:defRPr/>
            </a:pPr>
            <a:fld id="{C7164273-0368-4848-905E-2C2A51EA421A}" type="slidenum">
              <a:rPr lang="en-US">
                <a:solidFill>
                  <a:srgbClr val="000000"/>
                </a:solidFill>
                <a:latin typeface="Arial" charset="0"/>
                <a:cs typeface="Arial" charset="0"/>
              </a:rPr>
              <a:pPr defTabSz="949573" fontAlgn="base">
                <a:spcBef>
                  <a:spcPct val="0"/>
                </a:spcBef>
                <a:spcAft>
                  <a:spcPct val="0"/>
                </a:spcAft>
                <a:defRPr/>
              </a:pPr>
              <a:t>11</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82363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E5E1-ABB7-7242-A22E-4EAA8F485B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8D30EB-753E-134B-8808-321F5CB369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950F27-9D88-2B48-B44B-0DC3D5BA496A}"/>
              </a:ext>
            </a:extLst>
          </p:cNvPr>
          <p:cNvSpPr>
            <a:spLocks noGrp="1"/>
          </p:cNvSpPr>
          <p:nvPr>
            <p:ph type="dt" sz="half" idx="10"/>
          </p:nvPr>
        </p:nvSpPr>
        <p:spPr/>
        <p:txBody>
          <a:bodyPr/>
          <a:lstStyle/>
          <a:p>
            <a:fld id="{B6E63821-B2B7-7A45-811B-748C740A2169}" type="datetimeFigureOut">
              <a:rPr lang="en-US" smtClean="0"/>
              <a:t>10/20/2019</a:t>
            </a:fld>
            <a:endParaRPr lang="en-US"/>
          </a:p>
        </p:txBody>
      </p:sp>
      <p:sp>
        <p:nvSpPr>
          <p:cNvPr id="5" name="Footer Placeholder 4">
            <a:extLst>
              <a:ext uri="{FF2B5EF4-FFF2-40B4-BE49-F238E27FC236}">
                <a16:creationId xmlns:a16="http://schemas.microsoft.com/office/drawing/2014/main" id="{DEF137BE-5D6E-FA42-8A39-4089DC63D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8B5AA-7D09-6E40-833A-78BA8495686F}"/>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378838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1CC7-B03E-2043-850C-D88F9B587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42EE49-20E7-0A48-9544-FB79CB36F5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6102E-F699-9A44-ADD5-A1DE06BAB086}"/>
              </a:ext>
            </a:extLst>
          </p:cNvPr>
          <p:cNvSpPr>
            <a:spLocks noGrp="1"/>
          </p:cNvSpPr>
          <p:nvPr>
            <p:ph type="dt" sz="half" idx="10"/>
          </p:nvPr>
        </p:nvSpPr>
        <p:spPr/>
        <p:txBody>
          <a:bodyPr/>
          <a:lstStyle/>
          <a:p>
            <a:fld id="{B6E63821-B2B7-7A45-811B-748C740A2169}" type="datetimeFigureOut">
              <a:rPr lang="en-US" smtClean="0"/>
              <a:t>10/20/2019</a:t>
            </a:fld>
            <a:endParaRPr lang="en-US"/>
          </a:p>
        </p:txBody>
      </p:sp>
      <p:sp>
        <p:nvSpPr>
          <p:cNvPr id="5" name="Footer Placeholder 4">
            <a:extLst>
              <a:ext uri="{FF2B5EF4-FFF2-40B4-BE49-F238E27FC236}">
                <a16:creationId xmlns:a16="http://schemas.microsoft.com/office/drawing/2014/main" id="{F7F3C0C1-645A-4943-B1CA-16B65F807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1EA90-70B1-D142-BF77-1F164D4FD1F6}"/>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345813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EEC15-B878-6C4B-B36D-DB50D9F0B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9102D1-8AE3-AF41-A9EA-C3967897C5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30D8C-B978-D147-AEAA-AC1DFEE0C184}"/>
              </a:ext>
            </a:extLst>
          </p:cNvPr>
          <p:cNvSpPr>
            <a:spLocks noGrp="1"/>
          </p:cNvSpPr>
          <p:nvPr>
            <p:ph type="dt" sz="half" idx="10"/>
          </p:nvPr>
        </p:nvSpPr>
        <p:spPr/>
        <p:txBody>
          <a:bodyPr/>
          <a:lstStyle/>
          <a:p>
            <a:fld id="{B6E63821-B2B7-7A45-811B-748C740A2169}" type="datetimeFigureOut">
              <a:rPr lang="en-US" smtClean="0"/>
              <a:t>10/20/2019</a:t>
            </a:fld>
            <a:endParaRPr lang="en-US"/>
          </a:p>
        </p:txBody>
      </p:sp>
      <p:sp>
        <p:nvSpPr>
          <p:cNvPr id="5" name="Footer Placeholder 4">
            <a:extLst>
              <a:ext uri="{FF2B5EF4-FFF2-40B4-BE49-F238E27FC236}">
                <a16:creationId xmlns:a16="http://schemas.microsoft.com/office/drawing/2014/main" id="{DE4C6103-CA29-4F48-B58F-723437490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24461-28D5-F144-97A0-542C4F302DE0}"/>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258171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985345" y="2603830"/>
            <a:ext cx="10515600" cy="1325563"/>
          </a:xfrm>
        </p:spPr>
        <p:txBody>
          <a:bodyPr anchor="ctr" anchorCtr="1"/>
          <a:lstStyle>
            <a:lvl1pPr>
              <a:defRPr>
                <a:solidFill>
                  <a:schemeClr val="bg2">
                    <a:lumMod val="25000"/>
                  </a:schemeClr>
                </a:solidFill>
              </a:defRPr>
            </a:lvl1pPr>
          </a:lstStyle>
          <a:p>
            <a:r>
              <a:rPr lang="en-US" dirty="0"/>
              <a:t>TITLE</a:t>
            </a:r>
          </a:p>
        </p:txBody>
      </p:sp>
    </p:spTree>
    <p:extLst>
      <p:ext uri="{BB962C8B-B14F-4D97-AF65-F5344CB8AC3E}">
        <p14:creationId xmlns:p14="http://schemas.microsoft.com/office/powerpoint/2010/main" val="666951921"/>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34A87-2F26-EA4F-AF84-5CEB7DBE6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9C315D-C8DC-CF41-A9FD-FFF14F535D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FE099-D5C6-734B-AAA2-27C6CD8D7E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E63821-B2B7-7A45-811B-748C740A216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B436BC0-ED4D-1E41-A8ED-2B34CA2E6B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80B1D2C-E987-2540-8A47-789810DED4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78644-C207-7045-AA39-224086A97C4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26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eneric Slide 1">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0" y="338328"/>
            <a:ext cx="12192000" cy="813816"/>
          </a:xfrm>
        </p:spPr>
        <p:txBody>
          <a:bodyPr anchor="ctr" anchorCtr="1">
            <a:normAutofit/>
          </a:bodyPr>
          <a:lstStyle>
            <a:lvl1pPr>
              <a:defRPr sz="3500">
                <a:solidFill>
                  <a:schemeClr val="bg1"/>
                </a:solidFill>
                <a:latin typeface="Franklin Gothic Book" panose="020B0503020102020204" pitchFamily="34" charset="0"/>
              </a:defRPr>
            </a:lvl1pPr>
          </a:lstStyle>
          <a:p>
            <a:r>
              <a:rPr lang="en-US" dirty="0"/>
              <a:t>SLIDE TITLE</a:t>
            </a:r>
          </a:p>
        </p:txBody>
      </p:sp>
      <p:sp>
        <p:nvSpPr>
          <p:cNvPr id="8" name="Text Placeholder 2"/>
          <p:cNvSpPr>
            <a:spLocks noGrp="1"/>
          </p:cNvSpPr>
          <p:nvPr>
            <p:ph type="body" idx="1" hasCustomPrompt="1"/>
          </p:nvPr>
        </p:nvSpPr>
        <p:spPr>
          <a:xfrm>
            <a:off x="524256" y="1408176"/>
            <a:ext cx="11155680" cy="4306824"/>
          </a:xfrm>
          <a:prstGeom prst="rect">
            <a:avLst/>
          </a:prstGeom>
        </p:spPr>
        <p:txBody>
          <a:bodyPr anchor="t" anchorCtr="0"/>
          <a:lstStyle>
            <a:lvl1pPr marL="0" indent="0">
              <a:buNone/>
              <a:defRPr sz="2500">
                <a:solidFill>
                  <a:schemeClr val="tx1">
                    <a:lumMod val="85000"/>
                    <a:lumOff val="15000"/>
                  </a:schemeClr>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 Box</a:t>
            </a:r>
          </a:p>
        </p:txBody>
      </p:sp>
    </p:spTree>
    <p:extLst>
      <p:ext uri="{BB962C8B-B14F-4D97-AF65-F5344CB8AC3E}">
        <p14:creationId xmlns:p14="http://schemas.microsoft.com/office/powerpoint/2010/main" val="3257723659"/>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609600" y="5486400"/>
            <a:ext cx="10972800" cy="304800"/>
            <a:chOff x="288" y="2928"/>
            <a:chExt cx="5184" cy="192"/>
          </a:xfrm>
        </p:grpSpPr>
        <p:sp>
          <p:nvSpPr>
            <p:cNvPr id="5" name="Line 5"/>
            <p:cNvSpPr>
              <a:spLocks noChangeShapeType="1"/>
            </p:cNvSpPr>
            <p:nvPr/>
          </p:nvSpPr>
          <p:spPr bwMode="auto">
            <a:xfrm>
              <a:off x="288" y="3024"/>
              <a:ext cx="51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charset="0"/>
              </a:endParaRPr>
            </a:p>
          </p:txBody>
        </p:sp>
        <p:sp>
          <p:nvSpPr>
            <p:cNvPr id="6" name="Rectangle 6"/>
            <p:cNvSpPr>
              <a:spLocks noChangeArrowheads="1"/>
            </p:cNvSpPr>
            <p:nvPr/>
          </p:nvSpPr>
          <p:spPr bwMode="auto">
            <a:xfrm>
              <a:off x="4992" y="2928"/>
              <a:ext cx="192" cy="192"/>
            </a:xfrm>
            <a:prstGeom prst="rect">
              <a:avLst/>
            </a:prstGeom>
            <a:solidFill>
              <a:srgbClr val="B9A77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Arial" charset="0"/>
              </a:endParaRPr>
            </a:p>
          </p:txBody>
        </p:sp>
      </p:grpSp>
      <p:pic>
        <p:nvPicPr>
          <p:cNvPr id="7" name="Picture 7" descr="PBC 2 color Seal no brand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317" y="1371601"/>
            <a:ext cx="365548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2540000" y="4129089"/>
            <a:ext cx="7112000" cy="1292225"/>
          </a:xfrm>
          <a:prstGeom prst="rect">
            <a:avLst/>
          </a:prstGeom>
          <a:noFill/>
          <a:ln w="9525" algn="ctr">
            <a:noFill/>
            <a:miter lim="800000"/>
            <a:headEnd/>
            <a:tailEnd/>
          </a:ln>
          <a:effectLst/>
        </p:spPr>
        <p:txBody>
          <a:bodyPr>
            <a:spAutoFit/>
          </a:bodyPr>
          <a:lstStyle/>
          <a:p>
            <a:pPr marL="0" marR="0" lvl="0" indent="0" algn="ctr" defTabSz="914400" rtl="0" eaLnBrk="1" fontAlgn="base" latinLnBrk="0" hangingPunct="1">
              <a:lnSpc>
                <a:spcPct val="100000"/>
              </a:lnSpc>
              <a:spcBef>
                <a:spcPct val="15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Palatino Linotype" pitchFamily="18" charset="0"/>
                <a:ea typeface="+mn-ea"/>
                <a:cs typeface="Arial" charset="0"/>
              </a:rPr>
              <a:t>Sharon R. Bock</a:t>
            </a:r>
          </a:p>
          <a:p>
            <a:pPr marL="0" marR="0" lvl="0" indent="0" algn="ctr" defTabSz="914400" rtl="0" eaLnBrk="1" fontAlgn="base" latinLnBrk="0" hangingPunct="1">
              <a:lnSpc>
                <a:spcPct val="100000"/>
              </a:lnSpc>
              <a:spcBef>
                <a:spcPct val="15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Palatino Linotype" pitchFamily="18" charset="0"/>
                <a:ea typeface="+mn-ea"/>
                <a:cs typeface="Arial" charset="0"/>
              </a:rPr>
              <a:t>Clerk &amp; Comptroller</a:t>
            </a:r>
          </a:p>
          <a:p>
            <a:pPr marL="0" marR="0" lvl="0" indent="0" algn="ctr" defTabSz="914400" rtl="0" eaLnBrk="1" fontAlgn="base" latinLnBrk="0" hangingPunct="1">
              <a:lnSpc>
                <a:spcPct val="100000"/>
              </a:lnSpc>
              <a:spcBef>
                <a:spcPct val="15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Palatino Linotype" pitchFamily="18" charset="0"/>
                <a:ea typeface="+mn-ea"/>
                <a:cs typeface="Arial" charset="0"/>
              </a:rPr>
              <a:t>Palm Beach County</a:t>
            </a:r>
          </a:p>
        </p:txBody>
      </p:sp>
      <p:sp>
        <p:nvSpPr>
          <p:cNvPr id="169986" name="Rectangle 2"/>
          <p:cNvSpPr>
            <a:spLocks noGrp="1" noChangeArrowheads="1"/>
          </p:cNvSpPr>
          <p:nvPr>
            <p:ph type="ctrTitle"/>
          </p:nvPr>
        </p:nvSpPr>
        <p:spPr>
          <a:xfrm>
            <a:off x="914400" y="381002"/>
            <a:ext cx="10363200" cy="1470025"/>
          </a:xfrm>
        </p:spPr>
        <p:txBody>
          <a:bodyPr/>
          <a:lstStyle>
            <a:lvl1pPr>
              <a:defRPr sz="5400"/>
            </a:lvl1pPr>
          </a:lstStyle>
          <a:p>
            <a:r>
              <a:rPr lang="en-US"/>
              <a:t>Click to edit Master title style</a:t>
            </a:r>
          </a:p>
        </p:txBody>
      </p:sp>
      <p:sp>
        <p:nvSpPr>
          <p:cNvPr id="169987" name="Rectangle 3"/>
          <p:cNvSpPr>
            <a:spLocks noGrp="1" noChangeArrowheads="1"/>
          </p:cNvSpPr>
          <p:nvPr>
            <p:ph type="subTitle" idx="1"/>
          </p:nvPr>
        </p:nvSpPr>
        <p:spPr>
          <a:xfrm>
            <a:off x="7213600" y="6096000"/>
            <a:ext cx="4978400" cy="762000"/>
          </a:xfrm>
        </p:spPr>
        <p:txBody>
          <a:bodyPr/>
          <a:lstStyle>
            <a:lvl1pPr marL="0" indent="0">
              <a:buFontTx/>
              <a:buNone/>
              <a:defRPr sz="1400"/>
            </a:lvl1pPr>
          </a:lstStyle>
          <a:p>
            <a:r>
              <a:rPr lang="en-US"/>
              <a:t>Click to edit Master subtitle style</a:t>
            </a:r>
          </a:p>
        </p:txBody>
      </p:sp>
    </p:spTree>
    <p:extLst>
      <p:ext uri="{BB962C8B-B14F-4D97-AF65-F5344CB8AC3E}">
        <p14:creationId xmlns:p14="http://schemas.microsoft.com/office/powerpoint/2010/main" val="374939448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fontAlgn="base">
              <a:spcBef>
                <a:spcPct val="0"/>
              </a:spcBef>
              <a:spcAft>
                <a:spcPct val="0"/>
              </a:spcAft>
              <a:defRPr/>
            </a:pPr>
            <a:fld id="{6B8DBB05-DFCF-41C0-B92D-E0EDC794D603}" type="datetime1">
              <a:rPr lang="en-US" smtClean="0">
                <a:solidFill>
                  <a:srgbClr val="FFFFFF"/>
                </a:solidFill>
                <a:cs typeface="Arial" charset="0"/>
              </a:rPr>
              <a:pPr fontAlgn="base">
                <a:spcBef>
                  <a:spcPct val="0"/>
                </a:spcBef>
                <a:spcAft>
                  <a:spcPct val="0"/>
                </a:spcAft>
                <a:defRPr/>
              </a:pPr>
              <a:t>10/20/2019</a:t>
            </a:fld>
            <a:endParaRPr lang="en-US" dirty="0">
              <a:solidFill>
                <a:srgbClr val="FFFFFF"/>
              </a:solidFill>
              <a:cs typeface="Arial" charset="0"/>
            </a:endParaRPr>
          </a:p>
        </p:txBody>
      </p:sp>
      <p:sp>
        <p:nvSpPr>
          <p:cNvPr id="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FFFFFF"/>
              </a:solidFill>
              <a:cs typeface="Arial" charset="0"/>
            </a:endParaRPr>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19830019-BDF0-43EF-84B6-534948F5B409}" type="slidenum">
              <a:rPr lang="en-US" altLang="en-US" smtClean="0">
                <a:solidFill>
                  <a:srgbClr val="FFFFFF"/>
                </a:solidFill>
                <a:latin typeface="Verdana" pitchFamily="34" charset="0"/>
                <a:cs typeface="Arial" charset="0"/>
              </a:rPr>
              <a:pPr fontAlgn="base">
                <a:spcBef>
                  <a:spcPct val="0"/>
                </a:spcBef>
                <a:spcAft>
                  <a:spcPct val="0"/>
                </a:spcAft>
                <a:defRPr/>
              </a:pPr>
              <a:t>‹#›</a:t>
            </a:fld>
            <a:endParaRPr lang="en-US" altLang="en-US">
              <a:solidFill>
                <a:srgbClr val="FFFFFF"/>
              </a:solidFill>
              <a:latin typeface="Verdana" pitchFamily="34" charset="0"/>
              <a:cs typeface="Arial" charset="0"/>
            </a:endParaRPr>
          </a:p>
        </p:txBody>
      </p:sp>
    </p:spTree>
    <p:extLst>
      <p:ext uri="{BB962C8B-B14F-4D97-AF65-F5344CB8AC3E}">
        <p14:creationId xmlns:p14="http://schemas.microsoft.com/office/powerpoint/2010/main" val="35553892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07A870-5CA6-4AC6-9A34-083A60D629B7}"/>
              </a:ext>
            </a:extLst>
          </p:cNvPr>
          <p:cNvSpPr>
            <a:spLocks noGrp="1"/>
          </p:cNvSpPr>
          <p:nvPr>
            <p:ph type="title"/>
          </p:nvPr>
        </p:nvSpPr>
        <p:spPr>
          <a:xfrm>
            <a:off x="548640" y="342899"/>
            <a:ext cx="11144251" cy="804999"/>
          </a:xfrm>
        </p:spPr>
        <p:txBody>
          <a:bodyPr>
            <a:normAutofit/>
          </a:bodyPr>
          <a:lstStyle>
            <a:lvl1pPr>
              <a:defRPr sz="3500" b="0">
                <a:solidFill>
                  <a:schemeClr val="bg1"/>
                </a:solidFill>
                <a:latin typeface="Calibri" panose="020F0502020204030204" pitchFamily="34" charset="0"/>
              </a:defRPr>
            </a:lvl1pPr>
          </a:lstStyle>
          <a:p>
            <a:r>
              <a:rPr lang="en-US"/>
              <a:t>Click to edit Master title style</a:t>
            </a:r>
            <a:endParaRPr lang="en-US" dirty="0"/>
          </a:p>
        </p:txBody>
      </p:sp>
      <p:sp>
        <p:nvSpPr>
          <p:cNvPr id="5" name="Shape 75">
            <a:extLst>
              <a:ext uri="{FF2B5EF4-FFF2-40B4-BE49-F238E27FC236}">
                <a16:creationId xmlns:a16="http://schemas.microsoft.com/office/drawing/2014/main" id="{0F80FE60-6851-4FD1-BA18-406F80806F61}"/>
              </a:ext>
            </a:extLst>
          </p:cNvPr>
          <p:cNvSpPr>
            <a:spLocks noGrp="1"/>
          </p:cNvSpPr>
          <p:nvPr>
            <p:ph type="body" idx="1"/>
          </p:nvPr>
        </p:nvSpPr>
        <p:spPr>
          <a:xfrm>
            <a:off x="548640" y="1393031"/>
            <a:ext cx="11144251" cy="4393406"/>
          </a:xfrm>
          <a:prstGeom prst="rect">
            <a:avLst/>
          </a:prstGeom>
        </p:spPr>
        <p:txBody>
          <a:bodyPr/>
          <a:lstStyle>
            <a:lvl1pPr marL="0" indent="0">
              <a:buFontTx/>
              <a:buNone/>
              <a:defRPr sz="2531">
                <a:solidFill>
                  <a:srgbClr val="090E74"/>
                </a:solidFill>
                <a:latin typeface="Calibri" panose="020F0502020204030204" pitchFamily="34" charset="0"/>
              </a:defRPr>
            </a:lvl1pPr>
            <a:lvl2pPr marL="312528" indent="0">
              <a:buFontTx/>
              <a:buNone/>
              <a:defRPr sz="2531">
                <a:solidFill>
                  <a:srgbClr val="090E74"/>
                </a:solidFill>
                <a:latin typeface="Calibri" panose="020F0502020204030204" pitchFamily="34" charset="0"/>
              </a:defRPr>
            </a:lvl2pPr>
            <a:lvl3pPr marL="625056" indent="0">
              <a:buFontTx/>
              <a:buNone/>
              <a:defRPr sz="2531">
                <a:solidFill>
                  <a:srgbClr val="090E74"/>
                </a:solidFill>
                <a:latin typeface="Calibri" panose="020F0502020204030204" pitchFamily="34" charset="0"/>
              </a:defRPr>
            </a:lvl3pPr>
            <a:lvl4pPr marL="937584" indent="0">
              <a:buFontTx/>
              <a:buNone/>
              <a:defRPr sz="2531">
                <a:solidFill>
                  <a:srgbClr val="090E74"/>
                </a:solidFill>
                <a:latin typeface="Calibri" panose="020F0502020204030204" pitchFamily="34" charset="0"/>
              </a:defRPr>
            </a:lvl4pPr>
            <a:lvl5pPr marL="1250112" indent="0">
              <a:buFontTx/>
              <a:buNone/>
              <a:defRPr sz="2531">
                <a:solidFill>
                  <a:srgbClr val="090E74"/>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414208433"/>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eneric Slide 1">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0" y="338328"/>
            <a:ext cx="12192000" cy="813816"/>
          </a:xfrm>
        </p:spPr>
        <p:txBody>
          <a:bodyPr anchor="ctr" anchorCtr="1">
            <a:normAutofit/>
          </a:bodyPr>
          <a:lstStyle>
            <a:lvl1pPr>
              <a:defRPr sz="3500">
                <a:solidFill>
                  <a:schemeClr val="bg1"/>
                </a:solidFill>
                <a:latin typeface="Franklin Gothic Book" panose="020B0503020102020204" pitchFamily="34" charset="0"/>
              </a:defRPr>
            </a:lvl1pPr>
          </a:lstStyle>
          <a:p>
            <a:r>
              <a:rPr lang="en-US" dirty="0"/>
              <a:t>SLIDE TITLE</a:t>
            </a:r>
          </a:p>
        </p:txBody>
      </p:sp>
      <p:sp>
        <p:nvSpPr>
          <p:cNvPr id="8" name="Text Placeholder 2"/>
          <p:cNvSpPr>
            <a:spLocks noGrp="1"/>
          </p:cNvSpPr>
          <p:nvPr>
            <p:ph type="body" idx="1" hasCustomPrompt="1"/>
          </p:nvPr>
        </p:nvSpPr>
        <p:spPr>
          <a:xfrm>
            <a:off x="524256" y="1408176"/>
            <a:ext cx="11155680" cy="4306824"/>
          </a:xfrm>
          <a:prstGeom prst="rect">
            <a:avLst/>
          </a:prstGeom>
        </p:spPr>
        <p:txBody>
          <a:bodyPr anchor="t" anchorCtr="0"/>
          <a:lstStyle>
            <a:lvl1pPr marL="0" indent="0">
              <a:buNone/>
              <a:defRPr sz="2500">
                <a:solidFill>
                  <a:schemeClr val="tx1">
                    <a:lumMod val="85000"/>
                    <a:lumOff val="15000"/>
                  </a:schemeClr>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 Box</a:t>
            </a:r>
          </a:p>
        </p:txBody>
      </p:sp>
    </p:spTree>
    <p:extLst>
      <p:ext uri="{BB962C8B-B14F-4D97-AF65-F5344CB8AC3E}">
        <p14:creationId xmlns:p14="http://schemas.microsoft.com/office/powerpoint/2010/main" val="3051228712"/>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eneric Slide 2">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0" y="65580"/>
            <a:ext cx="12192000" cy="1325563"/>
          </a:xfrm>
        </p:spPr>
        <p:txBody>
          <a:bodyPr anchor="ctr" anchorCtr="1"/>
          <a:lstStyle>
            <a:lvl1pPr>
              <a:defRPr>
                <a:solidFill>
                  <a:schemeClr val="bg1"/>
                </a:solidFill>
              </a:defRPr>
            </a:lvl1pPr>
          </a:lstStyle>
          <a:p>
            <a:r>
              <a:rPr lang="en-US" dirty="0"/>
              <a:t>Slide Title</a:t>
            </a:r>
          </a:p>
        </p:txBody>
      </p:sp>
      <p:sp>
        <p:nvSpPr>
          <p:cNvPr id="8" name="Text Placeholder 2"/>
          <p:cNvSpPr>
            <a:spLocks noGrp="1"/>
          </p:cNvSpPr>
          <p:nvPr>
            <p:ph type="body" idx="1" hasCustomPrompt="1"/>
          </p:nvPr>
        </p:nvSpPr>
        <p:spPr>
          <a:xfrm>
            <a:off x="1027387" y="1814733"/>
            <a:ext cx="10515600" cy="3718964"/>
          </a:xfrm>
          <a:prstGeom prst="rect">
            <a:avLst/>
          </a:prstGeom>
        </p:spPr>
        <p:txBody>
          <a:bodyPr anchor="t" anchorCtr="0"/>
          <a:lstStyle>
            <a:lvl1pPr marL="0" indent="0">
              <a:buNone/>
              <a:defRPr sz="24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Text Box</a:t>
            </a:r>
            <a:endParaRPr lang="en-US" dirty="0"/>
          </a:p>
        </p:txBody>
      </p:sp>
    </p:spTree>
    <p:extLst>
      <p:ext uri="{BB962C8B-B14F-4D97-AF65-F5344CB8AC3E}">
        <p14:creationId xmlns:p14="http://schemas.microsoft.com/office/powerpoint/2010/main" val="973851214"/>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34A87-2F26-EA4F-AF84-5CEB7DBE6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9C315D-C8DC-CF41-A9FD-FFF14F535D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FE099-D5C6-734B-AAA2-27C6CD8D7E09}"/>
              </a:ext>
            </a:extLst>
          </p:cNvPr>
          <p:cNvSpPr>
            <a:spLocks noGrp="1"/>
          </p:cNvSpPr>
          <p:nvPr>
            <p:ph type="dt" sz="half" idx="10"/>
          </p:nvPr>
        </p:nvSpPr>
        <p:spPr/>
        <p:txBody>
          <a:bodyPr/>
          <a:lstStyle/>
          <a:p>
            <a:fld id="{B6E63821-B2B7-7A45-811B-748C740A2169}" type="datetimeFigureOut">
              <a:rPr lang="en-US" smtClean="0"/>
              <a:t>10/20/2019</a:t>
            </a:fld>
            <a:endParaRPr lang="en-US"/>
          </a:p>
        </p:txBody>
      </p:sp>
      <p:sp>
        <p:nvSpPr>
          <p:cNvPr id="5" name="Footer Placeholder 4">
            <a:extLst>
              <a:ext uri="{FF2B5EF4-FFF2-40B4-BE49-F238E27FC236}">
                <a16:creationId xmlns:a16="http://schemas.microsoft.com/office/drawing/2014/main" id="{1B436BC0-ED4D-1E41-A8ED-2B34CA2E6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B1D2C-E987-2540-8A47-789810DED48E}"/>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237666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95678-B4DB-4491-A5CF-9F8AEE9F1E44}"/>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1C5D599-632C-49C0-BA53-0C3BB39428B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661FC92-DB21-484A-A9EA-5ABDEF3720BE}"/>
              </a:ext>
            </a:extLst>
          </p:cNvPr>
          <p:cNvSpPr>
            <a:spLocks noGrp="1"/>
          </p:cNvSpPr>
          <p:nvPr>
            <p:ph type="dt" sz="half" idx="10"/>
          </p:nvPr>
        </p:nvSpPr>
        <p:spPr/>
        <p:txBody>
          <a:bodyPr/>
          <a:lstStyle/>
          <a:p>
            <a:pPr algn="ctr" defTabSz="584200" hangingPunct="0"/>
            <a:fld id="{6549A0F3-579E-490B-B4D6-1D0E1128B3E0}" type="datetimeFigureOut">
              <a:rPr lang="en-US" sz="3600" kern="0" smtClean="0">
                <a:solidFill>
                  <a:srgbClr val="000000"/>
                </a:solidFill>
                <a:sym typeface="Helvetica Light"/>
              </a:rPr>
              <a:pPr algn="ctr" defTabSz="584200" hangingPunct="0"/>
              <a:t>10/20/2019</a:t>
            </a:fld>
            <a:endParaRPr lang="en-US" sz="3600" kern="0">
              <a:solidFill>
                <a:srgbClr val="000000"/>
              </a:solidFill>
              <a:sym typeface="Helvetica Light"/>
            </a:endParaRPr>
          </a:p>
        </p:txBody>
      </p:sp>
      <p:sp>
        <p:nvSpPr>
          <p:cNvPr id="5" name="Footer Placeholder 4">
            <a:extLst>
              <a:ext uri="{FF2B5EF4-FFF2-40B4-BE49-F238E27FC236}">
                <a16:creationId xmlns:a16="http://schemas.microsoft.com/office/drawing/2014/main" id="{D400D032-B0BB-475A-85FC-1465A6827B13}"/>
              </a:ext>
            </a:extLst>
          </p:cNvPr>
          <p:cNvSpPr>
            <a:spLocks noGrp="1"/>
          </p:cNvSpPr>
          <p:nvPr>
            <p:ph type="ftr" sz="quarter" idx="11"/>
          </p:nvPr>
        </p:nvSpPr>
        <p:spPr/>
        <p:txBody>
          <a:bodyPr/>
          <a:lstStyle/>
          <a:p>
            <a:pPr algn="ctr" defTabSz="584200" hangingPunct="0"/>
            <a:endParaRPr lang="en-US" sz="3600" kern="0">
              <a:solidFill>
                <a:srgbClr val="000000"/>
              </a:solidFill>
              <a:sym typeface="Helvetica Light"/>
            </a:endParaRPr>
          </a:p>
        </p:txBody>
      </p:sp>
      <p:sp>
        <p:nvSpPr>
          <p:cNvPr id="6" name="Slide Number Placeholder 5">
            <a:extLst>
              <a:ext uri="{FF2B5EF4-FFF2-40B4-BE49-F238E27FC236}">
                <a16:creationId xmlns:a16="http://schemas.microsoft.com/office/drawing/2014/main" id="{6BC171D8-DD7C-46E3-977C-AC8CEF204A7A}"/>
              </a:ext>
            </a:extLst>
          </p:cNvPr>
          <p:cNvSpPr>
            <a:spLocks noGrp="1"/>
          </p:cNvSpPr>
          <p:nvPr>
            <p:ph type="sldNum" sz="quarter" idx="12"/>
          </p:nvPr>
        </p:nvSpPr>
        <p:spPr/>
        <p:txBody>
          <a:bodyPr/>
          <a:lstStyle/>
          <a:p>
            <a:pPr algn="ctr" defTabSz="584200" hangingPunct="0"/>
            <a:fld id="{6EB385FC-C032-419D-A589-A0B18C537046}" type="slidenum">
              <a:rPr lang="en-US" sz="3600" kern="0" smtClean="0">
                <a:solidFill>
                  <a:srgbClr val="000000"/>
                </a:solidFill>
                <a:sym typeface="Helvetica Light"/>
              </a:rPr>
              <a:pPr algn="ctr" defTabSz="584200" hangingPunct="0"/>
              <a:t>‹#›</a:t>
            </a:fld>
            <a:endParaRPr lang="en-US" sz="3600" kern="0">
              <a:solidFill>
                <a:srgbClr val="000000"/>
              </a:solidFill>
              <a:sym typeface="Helvetica Light"/>
            </a:endParaRPr>
          </a:p>
        </p:txBody>
      </p:sp>
    </p:spTree>
    <p:extLst>
      <p:ext uri="{BB962C8B-B14F-4D97-AF65-F5344CB8AC3E}">
        <p14:creationId xmlns:p14="http://schemas.microsoft.com/office/powerpoint/2010/main" val="2894872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Rectangle 11"/>
          <p:cNvSpPr/>
          <p:nvPr userDrawn="1"/>
        </p:nvSpPr>
        <p:spPr>
          <a:xfrm>
            <a:off x="2852060" y="275773"/>
            <a:ext cx="6393540" cy="639354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1262742" y="4759662"/>
            <a:ext cx="9144000" cy="97348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650F27-2977-4323-B56E-B124CECDDBDE}" type="datetime1">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10/20/2019</a:t>
            </a:fld>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2C2B6-3617-4596-83AC-D9E19E35A140}"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sp>
        <p:nvSpPr>
          <p:cNvPr id="8" name="Rectangle 7"/>
          <p:cNvSpPr/>
          <p:nvPr userDrawn="1"/>
        </p:nvSpPr>
        <p:spPr>
          <a:xfrm>
            <a:off x="0" y="2830284"/>
            <a:ext cx="12192000" cy="1814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088" y="1337615"/>
            <a:ext cx="10665823" cy="2133165"/>
          </a:xfrm>
          <a:prstGeom prst="rect">
            <a:avLst/>
          </a:prstGeom>
        </p:spPr>
      </p:pic>
      <p:sp>
        <p:nvSpPr>
          <p:cNvPr id="2" name="Title 1"/>
          <p:cNvSpPr>
            <a:spLocks noGrp="1"/>
          </p:cNvSpPr>
          <p:nvPr>
            <p:ph type="ctrTitle"/>
          </p:nvPr>
        </p:nvSpPr>
        <p:spPr>
          <a:xfrm>
            <a:off x="1262742" y="3155392"/>
            <a:ext cx="9144000" cy="1057049"/>
          </a:xfrm>
        </p:spPr>
        <p:txBody>
          <a:bodyPr anchor="b"/>
          <a:lstStyle>
            <a:lvl1pPr algn="ctr">
              <a:defRPr sz="6000"/>
            </a:lvl1pPr>
          </a:lstStyle>
          <a:p>
            <a:r>
              <a:rPr lang="en-US" dirty="0"/>
              <a:t>Click to edit Master title style</a:t>
            </a:r>
          </a:p>
        </p:txBody>
      </p:sp>
      <p:sp>
        <p:nvSpPr>
          <p:cNvPr id="9" name="Rectangle 8"/>
          <p:cNvSpPr/>
          <p:nvPr userDrawn="1"/>
        </p:nvSpPr>
        <p:spPr>
          <a:xfrm>
            <a:off x="1661827" y="1371300"/>
            <a:ext cx="232627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w="9525">
                  <a:solidFill>
                    <a:prstClr val="white"/>
                  </a:solidFill>
                  <a:prstDash val="solid"/>
                </a:ln>
                <a:solidFill>
                  <a:srgbClr val="FFFFFF"/>
                </a:solidFill>
                <a:effectLst>
                  <a:outerShdw blurRad="50800" dist="25400" dir="2700000" algn="tl" rotWithShape="0">
                    <a:prstClr val="black">
                      <a:alpha val="88000"/>
                    </a:prstClr>
                  </a:outerShdw>
                </a:effectLst>
                <a:uLnTx/>
                <a:uFillTx/>
                <a:latin typeface="Times New Roman" panose="02020603050405020304" pitchFamily="18" charset="0"/>
                <a:ea typeface="+mn-ea"/>
                <a:cs typeface="Times New Roman" panose="02020603050405020304" pitchFamily="18" charset="0"/>
              </a:rPr>
              <a:t>Ronnie</a:t>
            </a:r>
            <a:r>
              <a:rPr kumimoji="0" lang="en-US" sz="2800" b="1" i="1" u="none" strike="noStrike" kern="1200" cap="none" spc="0" normalizeH="0" baseline="0" noProof="0" dirty="0">
                <a:ln w="9525">
                  <a:solidFill>
                    <a:prstClr val="white"/>
                  </a:solidFill>
                  <a:prstDash val="solid"/>
                </a:ln>
                <a:solidFill>
                  <a:srgbClr val="FFFFFF"/>
                </a:solidFill>
                <a:effectLst>
                  <a:outerShdw blurRad="50800" dist="25400" dir="2700000" algn="tl" rotWithShape="0">
                    <a:prstClr val="black">
                      <a:alpha val="88000"/>
                    </a:prstClr>
                  </a:outerShdw>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a:ln w="9525">
                  <a:solidFill>
                    <a:prstClr val="white"/>
                  </a:solidFill>
                  <a:prstDash val="solid"/>
                </a:ln>
                <a:solidFill>
                  <a:srgbClr val="FFFFFF"/>
                </a:solidFill>
                <a:effectLst>
                  <a:outerShdw blurRad="50800" dist="25400" dir="2700000" algn="tl" rotWithShape="0">
                    <a:prstClr val="black">
                      <a:alpha val="88000"/>
                    </a:prstClr>
                  </a:outerShdw>
                </a:effectLst>
                <a:uLnTx/>
                <a:uFillTx/>
                <a:latin typeface="Times New Roman" panose="02020603050405020304" pitchFamily="18" charset="0"/>
                <a:ea typeface="+mn-ea"/>
                <a:cs typeface="Times New Roman" panose="02020603050405020304" pitchFamily="18" charset="0"/>
              </a:rPr>
              <a:t>Fussell</a:t>
            </a:r>
          </a:p>
        </p:txBody>
      </p:sp>
    </p:spTree>
    <p:extLst>
      <p:ext uri="{BB962C8B-B14F-4D97-AF65-F5344CB8AC3E}">
        <p14:creationId xmlns:p14="http://schemas.microsoft.com/office/powerpoint/2010/main" val="1898851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118985"/>
            <a:ext cx="5181600" cy="40579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18985"/>
            <a:ext cx="5181600" cy="40579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4D86A0-3FC3-40DE-A114-EB656A0D42B5}" type="datetime1">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10/20/2019</a:t>
            </a:fld>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2C2B6-3617-4596-83AC-D9E19E35A140}"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sp>
        <p:nvSpPr>
          <p:cNvPr id="10" name="Rectangle 9"/>
          <p:cNvSpPr/>
          <p:nvPr userDrawn="1"/>
        </p:nvSpPr>
        <p:spPr>
          <a:xfrm>
            <a:off x="0" y="949790"/>
            <a:ext cx="12192000" cy="934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883" y="-63172"/>
            <a:ext cx="7632564" cy="1526513"/>
          </a:xfrm>
          <a:prstGeom prst="rect">
            <a:avLst/>
          </a:prstGeom>
        </p:spPr>
      </p:pic>
      <p:sp>
        <p:nvSpPr>
          <p:cNvPr id="2" name="Title 1"/>
          <p:cNvSpPr>
            <a:spLocks noGrp="1"/>
          </p:cNvSpPr>
          <p:nvPr>
            <p:ph type="title"/>
          </p:nvPr>
        </p:nvSpPr>
        <p:spPr>
          <a:xfrm>
            <a:off x="838200" y="815068"/>
            <a:ext cx="10515600" cy="1325563"/>
          </a:xfrm>
        </p:spPr>
        <p:txBody>
          <a:bodyPr/>
          <a:lstStyle/>
          <a:p>
            <a:r>
              <a:rPr lang="en-US"/>
              <a:t>Click to edit Master title style</a:t>
            </a:r>
          </a:p>
        </p:txBody>
      </p:sp>
    </p:spTree>
    <p:extLst>
      <p:ext uri="{BB962C8B-B14F-4D97-AF65-F5344CB8AC3E}">
        <p14:creationId xmlns:p14="http://schemas.microsoft.com/office/powerpoint/2010/main" val="1387911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7089"/>
            <a:ext cx="10515600" cy="3859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682646-3D0B-47E7-8867-555C65860E8D}" type="datetime1">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10/20/2019</a:t>
            </a:fld>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2C2B6-3617-4596-83AC-D9E19E35A140}"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sp>
        <p:nvSpPr>
          <p:cNvPr id="7" name="Rectangle 6"/>
          <p:cNvSpPr/>
          <p:nvPr userDrawn="1"/>
        </p:nvSpPr>
        <p:spPr>
          <a:xfrm>
            <a:off x="0" y="949790"/>
            <a:ext cx="12192000" cy="934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883" y="-63172"/>
            <a:ext cx="7632564" cy="1526513"/>
          </a:xfrm>
          <a:prstGeom prst="rect">
            <a:avLst/>
          </a:prstGeom>
        </p:spPr>
      </p:pic>
      <p:sp>
        <p:nvSpPr>
          <p:cNvPr id="2" name="Title 1"/>
          <p:cNvSpPr>
            <a:spLocks noGrp="1"/>
          </p:cNvSpPr>
          <p:nvPr>
            <p:ph type="title"/>
          </p:nvPr>
        </p:nvSpPr>
        <p:spPr>
          <a:xfrm>
            <a:off x="838200" y="819603"/>
            <a:ext cx="10515600" cy="1325563"/>
          </a:xfrm>
        </p:spPr>
        <p:txBody>
          <a:bodyPr/>
          <a:lstStyle/>
          <a:p>
            <a:r>
              <a:rPr lang="en-US"/>
              <a:t>Click to edit Master title style</a:t>
            </a:r>
          </a:p>
        </p:txBody>
      </p:sp>
    </p:spTree>
    <p:extLst>
      <p:ext uri="{BB962C8B-B14F-4D97-AF65-F5344CB8AC3E}">
        <p14:creationId xmlns:p14="http://schemas.microsoft.com/office/powerpoint/2010/main" val="387531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0533-0F27-A24E-A7A4-3B6ED6427D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35ED18-CEDE-C442-BF02-9E25351AB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834A40-1065-FC47-A0A4-E82587D298E7}"/>
              </a:ext>
            </a:extLst>
          </p:cNvPr>
          <p:cNvSpPr>
            <a:spLocks noGrp="1"/>
          </p:cNvSpPr>
          <p:nvPr>
            <p:ph type="dt" sz="half" idx="10"/>
          </p:nvPr>
        </p:nvSpPr>
        <p:spPr/>
        <p:txBody>
          <a:bodyPr/>
          <a:lstStyle/>
          <a:p>
            <a:fld id="{B6E63821-B2B7-7A45-811B-748C740A2169}" type="datetimeFigureOut">
              <a:rPr lang="en-US" smtClean="0"/>
              <a:t>10/20/2019</a:t>
            </a:fld>
            <a:endParaRPr lang="en-US"/>
          </a:p>
        </p:txBody>
      </p:sp>
      <p:sp>
        <p:nvSpPr>
          <p:cNvPr id="5" name="Footer Placeholder 4">
            <a:extLst>
              <a:ext uri="{FF2B5EF4-FFF2-40B4-BE49-F238E27FC236}">
                <a16:creationId xmlns:a16="http://schemas.microsoft.com/office/drawing/2014/main" id="{9C71C067-F9D1-DD45-B5C4-697FCA3FD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2A2BE-4BDF-CA45-ADB1-183FADB5D13B}"/>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332490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0487-E6A8-B747-BC46-548B3DA8F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5F3CB-07C3-5248-B195-E95F6D5582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1C1650-DA96-2645-9D08-CC2998E8B1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61A9B2-7073-3C44-B98C-E919042A6156}"/>
              </a:ext>
            </a:extLst>
          </p:cNvPr>
          <p:cNvSpPr>
            <a:spLocks noGrp="1"/>
          </p:cNvSpPr>
          <p:nvPr>
            <p:ph type="dt" sz="half" idx="10"/>
          </p:nvPr>
        </p:nvSpPr>
        <p:spPr/>
        <p:txBody>
          <a:bodyPr/>
          <a:lstStyle/>
          <a:p>
            <a:fld id="{B6E63821-B2B7-7A45-811B-748C740A2169}" type="datetimeFigureOut">
              <a:rPr lang="en-US" smtClean="0"/>
              <a:t>10/20/2019</a:t>
            </a:fld>
            <a:endParaRPr lang="en-US"/>
          </a:p>
        </p:txBody>
      </p:sp>
      <p:sp>
        <p:nvSpPr>
          <p:cNvPr id="6" name="Footer Placeholder 5">
            <a:extLst>
              <a:ext uri="{FF2B5EF4-FFF2-40B4-BE49-F238E27FC236}">
                <a16:creationId xmlns:a16="http://schemas.microsoft.com/office/drawing/2014/main" id="{7102F08E-3285-DA4F-AA0F-EEFD1803B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0B85D8-2B6A-674E-92D6-9BA68DEE0961}"/>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380211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7D41-F5BE-1846-959D-2796E46249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A5CF0C-54AE-B547-9F48-94B6AFEAB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AF3F4-543A-8149-80CC-A4A470465B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83632-AE73-134A-AA06-49FD53F08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7F90B2-B7DA-7546-9609-8261E7E7F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9C62D-C6F7-E64A-B3EB-3D9CC4AF79C3}"/>
              </a:ext>
            </a:extLst>
          </p:cNvPr>
          <p:cNvSpPr>
            <a:spLocks noGrp="1"/>
          </p:cNvSpPr>
          <p:nvPr>
            <p:ph type="dt" sz="half" idx="10"/>
          </p:nvPr>
        </p:nvSpPr>
        <p:spPr/>
        <p:txBody>
          <a:bodyPr/>
          <a:lstStyle/>
          <a:p>
            <a:fld id="{B6E63821-B2B7-7A45-811B-748C740A2169}" type="datetimeFigureOut">
              <a:rPr lang="en-US" smtClean="0"/>
              <a:t>10/20/2019</a:t>
            </a:fld>
            <a:endParaRPr lang="en-US"/>
          </a:p>
        </p:txBody>
      </p:sp>
      <p:sp>
        <p:nvSpPr>
          <p:cNvPr id="8" name="Footer Placeholder 7">
            <a:extLst>
              <a:ext uri="{FF2B5EF4-FFF2-40B4-BE49-F238E27FC236}">
                <a16:creationId xmlns:a16="http://schemas.microsoft.com/office/drawing/2014/main" id="{3B31EDA5-9F9E-3F49-9C9D-A9E0918E21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10763F-4871-3446-A24F-90A26325D10F}"/>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77046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0FD0-EF8D-B347-A716-B736FC5F1F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E16FAF-07A9-0540-8D48-C7233BD84A8B}"/>
              </a:ext>
            </a:extLst>
          </p:cNvPr>
          <p:cNvSpPr>
            <a:spLocks noGrp="1"/>
          </p:cNvSpPr>
          <p:nvPr>
            <p:ph type="dt" sz="half" idx="10"/>
          </p:nvPr>
        </p:nvSpPr>
        <p:spPr/>
        <p:txBody>
          <a:bodyPr/>
          <a:lstStyle/>
          <a:p>
            <a:fld id="{B6E63821-B2B7-7A45-811B-748C740A2169}" type="datetimeFigureOut">
              <a:rPr lang="en-US" smtClean="0"/>
              <a:t>10/20/2019</a:t>
            </a:fld>
            <a:endParaRPr lang="en-US"/>
          </a:p>
        </p:txBody>
      </p:sp>
      <p:sp>
        <p:nvSpPr>
          <p:cNvPr id="4" name="Footer Placeholder 3">
            <a:extLst>
              <a:ext uri="{FF2B5EF4-FFF2-40B4-BE49-F238E27FC236}">
                <a16:creationId xmlns:a16="http://schemas.microsoft.com/office/drawing/2014/main" id="{E114EDAD-1C7C-084C-B7D2-3608E88ABC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FAB456-8608-314C-A1FA-2BA32CAA2DF2}"/>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1312688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9B564-43B5-DD48-9FF8-47228EC9EA26}"/>
              </a:ext>
            </a:extLst>
          </p:cNvPr>
          <p:cNvSpPr>
            <a:spLocks noGrp="1"/>
          </p:cNvSpPr>
          <p:nvPr>
            <p:ph type="dt" sz="half" idx="10"/>
          </p:nvPr>
        </p:nvSpPr>
        <p:spPr/>
        <p:txBody>
          <a:bodyPr/>
          <a:lstStyle/>
          <a:p>
            <a:fld id="{B6E63821-B2B7-7A45-811B-748C740A2169}" type="datetimeFigureOut">
              <a:rPr lang="en-US" smtClean="0"/>
              <a:t>10/20/2019</a:t>
            </a:fld>
            <a:endParaRPr lang="en-US"/>
          </a:p>
        </p:txBody>
      </p:sp>
      <p:sp>
        <p:nvSpPr>
          <p:cNvPr id="3" name="Footer Placeholder 2">
            <a:extLst>
              <a:ext uri="{FF2B5EF4-FFF2-40B4-BE49-F238E27FC236}">
                <a16:creationId xmlns:a16="http://schemas.microsoft.com/office/drawing/2014/main" id="{03B65654-3E7D-6742-A08B-CB9234A9B0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F581B7-93E9-F642-B03B-8D5847A20373}"/>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371521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67A8-9BEF-5D4C-8282-CEC0A38C9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3A7165-AF85-634A-A1F1-D07BCE33C0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E62136-1B0A-2744-BE63-9689439EF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E761E-C23D-DF46-AF00-BEA754F67F66}"/>
              </a:ext>
            </a:extLst>
          </p:cNvPr>
          <p:cNvSpPr>
            <a:spLocks noGrp="1"/>
          </p:cNvSpPr>
          <p:nvPr>
            <p:ph type="dt" sz="half" idx="10"/>
          </p:nvPr>
        </p:nvSpPr>
        <p:spPr/>
        <p:txBody>
          <a:bodyPr/>
          <a:lstStyle/>
          <a:p>
            <a:fld id="{B6E63821-B2B7-7A45-811B-748C740A2169}" type="datetimeFigureOut">
              <a:rPr lang="en-US" smtClean="0"/>
              <a:t>10/20/2019</a:t>
            </a:fld>
            <a:endParaRPr lang="en-US"/>
          </a:p>
        </p:txBody>
      </p:sp>
      <p:sp>
        <p:nvSpPr>
          <p:cNvPr id="6" name="Footer Placeholder 5">
            <a:extLst>
              <a:ext uri="{FF2B5EF4-FFF2-40B4-BE49-F238E27FC236}">
                <a16:creationId xmlns:a16="http://schemas.microsoft.com/office/drawing/2014/main" id="{4FC59836-8E7E-4045-8EBE-67EDB233C4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07ED2-667A-D346-B44A-61C3AB577D75}"/>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366136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9312-F6B8-7D41-B849-EF700E5232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3E9DCD-4FA9-2A47-B187-600B2DB7B9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932886-11E4-5D4F-B169-8F62E455E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B189F-59C7-504F-B50A-0EB80C1DE72A}"/>
              </a:ext>
            </a:extLst>
          </p:cNvPr>
          <p:cNvSpPr>
            <a:spLocks noGrp="1"/>
          </p:cNvSpPr>
          <p:nvPr>
            <p:ph type="dt" sz="half" idx="10"/>
          </p:nvPr>
        </p:nvSpPr>
        <p:spPr/>
        <p:txBody>
          <a:bodyPr/>
          <a:lstStyle/>
          <a:p>
            <a:fld id="{B6E63821-B2B7-7A45-811B-748C740A2169}" type="datetimeFigureOut">
              <a:rPr lang="en-US" smtClean="0"/>
              <a:t>10/20/2019</a:t>
            </a:fld>
            <a:endParaRPr lang="en-US"/>
          </a:p>
        </p:txBody>
      </p:sp>
      <p:sp>
        <p:nvSpPr>
          <p:cNvPr id="6" name="Footer Placeholder 5">
            <a:extLst>
              <a:ext uri="{FF2B5EF4-FFF2-40B4-BE49-F238E27FC236}">
                <a16:creationId xmlns:a16="http://schemas.microsoft.com/office/drawing/2014/main" id="{C4DEFF43-6549-3C43-9F43-231E1B363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EDDC1-FD8B-134E-9444-FCCB253B0E63}"/>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154769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jp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3A7247-AFFB-A04D-BB31-153644CCB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B58C92-2A70-E140-9FC5-4364AB553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A3365-EB63-8C4B-9D97-2D1FDD2D4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63821-B2B7-7A45-811B-748C740A2169}" type="datetimeFigureOut">
              <a:rPr lang="en-US" smtClean="0"/>
              <a:t>10/20/2019</a:t>
            </a:fld>
            <a:endParaRPr lang="en-US"/>
          </a:p>
        </p:txBody>
      </p:sp>
      <p:sp>
        <p:nvSpPr>
          <p:cNvPr id="5" name="Footer Placeholder 4">
            <a:extLst>
              <a:ext uri="{FF2B5EF4-FFF2-40B4-BE49-F238E27FC236}">
                <a16:creationId xmlns:a16="http://schemas.microsoft.com/office/drawing/2014/main" id="{D0A31BA6-D4A6-7347-BC53-908929B4E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07B71F-9D6E-CC43-892C-EDE72A6EC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78644-C207-7045-AA39-224086A97C4C}" type="slidenum">
              <a:rPr lang="en-US" smtClean="0"/>
              <a:t>‹#›</a:t>
            </a:fld>
            <a:endParaRPr lang="en-US"/>
          </a:p>
        </p:txBody>
      </p:sp>
    </p:spTree>
    <p:extLst>
      <p:ext uri="{BB962C8B-B14F-4D97-AF65-F5344CB8AC3E}">
        <p14:creationId xmlns:p14="http://schemas.microsoft.com/office/powerpoint/2010/main" val="3359459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3A7247-AFFB-A04D-BB31-153644CCB922}"/>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B58C92-2A70-E140-9FC5-4364AB553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3A3365-EB63-8C4B-9D97-2D1FDD2D4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63821-B2B7-7A45-811B-748C740A2169}" type="datetimeFigureOut">
              <a:rPr lang="en-US" smtClean="0"/>
              <a:t>10/20/2019</a:t>
            </a:fld>
            <a:endParaRPr lang="en-US" dirty="0"/>
          </a:p>
        </p:txBody>
      </p:sp>
      <p:sp>
        <p:nvSpPr>
          <p:cNvPr id="5" name="Footer Placeholder 4">
            <a:extLst>
              <a:ext uri="{FF2B5EF4-FFF2-40B4-BE49-F238E27FC236}">
                <a16:creationId xmlns:a16="http://schemas.microsoft.com/office/drawing/2014/main" id="{D0A31BA6-D4A6-7347-BC53-908929B4E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707B71F-9D6E-CC43-892C-EDE72A6EC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78644-C207-7045-AA39-224086A97C4C}" type="slidenum">
              <a:rPr lang="en-US" smtClean="0"/>
              <a:t>‹#›</a:t>
            </a:fld>
            <a:endParaRPr lang="en-US" dirty="0"/>
          </a:p>
        </p:txBody>
      </p:sp>
    </p:spTree>
    <p:extLst>
      <p:ext uri="{BB962C8B-B14F-4D97-AF65-F5344CB8AC3E}">
        <p14:creationId xmlns:p14="http://schemas.microsoft.com/office/powerpoint/2010/main" val="1189665153"/>
      </p:ext>
    </p:extLst>
  </p:cSld>
  <p:clrMap bg1="lt1" tx1="dk1" bg2="lt2" tx2="dk2" accent1="accent1" accent2="accent2" accent3="accent3" accent4="accent4" accent5="accent5" accent6="accent6" hlink="hlink" folHlink="folHlink"/>
  <p:sldLayoutIdLst>
    <p:sldLayoutId id="2147483661" r:id="rId1"/>
    <p:sldLayoutId id="2147483671" r:id="rId2"/>
  </p:sldLayoutIdLst>
  <p:txStyles>
    <p:titleStyle>
      <a:lvl1pPr algn="ctr" defTabSz="914400" rtl="0" eaLnBrk="1" latinLnBrk="0" hangingPunct="1">
        <a:lnSpc>
          <a:spcPct val="90000"/>
        </a:lnSpc>
        <a:spcBef>
          <a:spcPct val="0"/>
        </a:spcBef>
        <a:buNone/>
        <a:defRPr sz="4000" kern="1200">
          <a:solidFill>
            <a:schemeClr val="tx1"/>
          </a:solidFill>
          <a:latin typeface="Gotham Book"/>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5542"/>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8963" name="Rectangle 3"/>
          <p:cNvSpPr>
            <a:spLocks noGrp="1" noChangeArrowheads="1"/>
          </p:cNvSpPr>
          <p:nvPr>
            <p:ph type="body" idx="1"/>
          </p:nvPr>
        </p:nvSpPr>
        <p:spPr bwMode="auto">
          <a:xfrm>
            <a:off x="609600" y="1905000"/>
            <a:ext cx="10972800" cy="4221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6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fld id="{20360491-052D-4A2C-9A26-081568CDB412}" type="datetime1">
              <a:rPr lang="en-US" smtClean="0">
                <a:solidFill>
                  <a:srgbClr val="FFFFFF"/>
                </a:solidFill>
                <a:cs typeface="+mn-cs"/>
              </a:rPr>
              <a:pPr>
                <a:defRPr/>
              </a:pPr>
              <a:t>10/20/2019</a:t>
            </a:fld>
            <a:endParaRPr lang="en-US" dirty="0">
              <a:solidFill>
                <a:srgbClr val="FFFFFF"/>
              </a:solidFill>
              <a:cs typeface="+mn-cs"/>
            </a:endParaRPr>
          </a:p>
        </p:txBody>
      </p:sp>
      <p:sp>
        <p:nvSpPr>
          <p:cNvPr id="16896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solidFill>
                <a:srgbClr val="FFFFFF"/>
              </a:solidFill>
              <a:cs typeface="+mn-cs"/>
            </a:endParaRPr>
          </a:p>
        </p:txBody>
      </p:sp>
      <p:sp>
        <p:nvSpPr>
          <p:cNvPr id="16896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8129D5D-E80D-444F-99F2-407A592DB282}" type="slidenum">
              <a:rPr lang="en-US" altLang="en-US" smtClean="0">
                <a:solidFill>
                  <a:srgbClr val="FFFFFF"/>
                </a:solidFill>
                <a:latin typeface="Arial" panose="020B0604020202020204" pitchFamily="34" charset="0"/>
                <a:cs typeface="+mn-cs"/>
              </a:rPr>
              <a:pPr>
                <a:defRPr/>
              </a:pPr>
              <a:t>‹#›</a:t>
            </a:fld>
            <a:endParaRPr lang="en-US" altLang="en-US">
              <a:solidFill>
                <a:srgbClr val="FFFFFF"/>
              </a:solidFill>
              <a:latin typeface="Arial" panose="020B0604020202020204" pitchFamily="34" charset="0"/>
              <a:cs typeface="+mn-cs"/>
            </a:endParaRPr>
          </a:p>
        </p:txBody>
      </p:sp>
      <p:grpSp>
        <p:nvGrpSpPr>
          <p:cNvPr id="3079" name="Group 7"/>
          <p:cNvGrpSpPr>
            <a:grpSpLocks/>
          </p:cNvGrpSpPr>
          <p:nvPr/>
        </p:nvGrpSpPr>
        <p:grpSpPr bwMode="auto">
          <a:xfrm>
            <a:off x="609600" y="1524000"/>
            <a:ext cx="10972800" cy="304800"/>
            <a:chOff x="288" y="960"/>
            <a:chExt cx="5184" cy="192"/>
          </a:xfrm>
        </p:grpSpPr>
        <p:sp>
          <p:nvSpPr>
            <p:cNvPr id="3080" name="Line 8"/>
            <p:cNvSpPr>
              <a:spLocks noChangeShapeType="1"/>
            </p:cNvSpPr>
            <p:nvPr/>
          </p:nvSpPr>
          <p:spPr bwMode="auto">
            <a:xfrm>
              <a:off x="288" y="1056"/>
              <a:ext cx="51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a:solidFill>
                  <a:srgbClr val="FFFFFF"/>
                </a:solidFill>
                <a:latin typeface="Arial" panose="020B0604020202020204" pitchFamily="34" charset="0"/>
                <a:cs typeface="+mn-cs"/>
              </a:endParaRPr>
            </a:p>
          </p:txBody>
        </p:sp>
        <p:sp>
          <p:nvSpPr>
            <p:cNvPr id="3081" name="Rectangle 9"/>
            <p:cNvSpPr>
              <a:spLocks noChangeArrowheads="1"/>
            </p:cNvSpPr>
            <p:nvPr/>
          </p:nvSpPr>
          <p:spPr bwMode="auto">
            <a:xfrm>
              <a:off x="4992" y="960"/>
              <a:ext cx="192" cy="192"/>
            </a:xfrm>
            <a:prstGeom prst="rect">
              <a:avLst/>
            </a:prstGeom>
            <a:solidFill>
              <a:srgbClr val="B9A77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solidFill>
                  <a:srgbClr val="FFFFFF"/>
                </a:solidFill>
                <a:cs typeface="+mn-cs"/>
              </a:endParaRPr>
            </a:p>
          </p:txBody>
        </p:sp>
      </p:grpSp>
    </p:spTree>
    <p:extLst>
      <p:ext uri="{BB962C8B-B14F-4D97-AF65-F5344CB8AC3E}">
        <p14:creationId xmlns:p14="http://schemas.microsoft.com/office/powerpoint/2010/main" val="2152541762"/>
      </p:ext>
    </p:extLst>
  </p:cSld>
  <p:clrMap bg1="dk2" tx1="lt1" bg2="dk1" tx2="lt2" accent1="accent1" accent2="accent2" accent3="accent3" accent4="accent4" accent5="accent5" accent6="accent6" hlink="hlink" folHlink="folHlink"/>
  <p:sldLayoutIdLst>
    <p:sldLayoutId id="2147483663" r:id="rId1"/>
    <p:sldLayoutId id="2147483664" r:id="rId2"/>
  </p:sldLayoutIdLst>
  <p:transition/>
  <p:txStyles>
    <p:titleStyle>
      <a:lvl1pPr algn="ctr" rtl="0" eaLnBrk="1" fontAlgn="base" hangingPunct="1">
        <a:spcBef>
          <a:spcPct val="0"/>
        </a:spcBef>
        <a:spcAft>
          <a:spcPct val="0"/>
        </a:spcAft>
        <a:defRPr sz="4400">
          <a:solidFill>
            <a:srgbClr val="B9A773"/>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rgbClr val="B9A773"/>
          </a:solidFill>
          <a:effectLst>
            <a:outerShdw blurRad="38100" dist="38100" dir="2700000" algn="tl">
              <a:srgbClr val="000000"/>
            </a:outerShdw>
          </a:effectLst>
          <a:latin typeface="Verdana" pitchFamily="34" charset="0"/>
        </a:defRPr>
      </a:lvl2pPr>
      <a:lvl3pPr algn="ctr" rtl="0" eaLnBrk="1" fontAlgn="base" hangingPunct="1">
        <a:spcBef>
          <a:spcPct val="0"/>
        </a:spcBef>
        <a:spcAft>
          <a:spcPct val="0"/>
        </a:spcAft>
        <a:defRPr sz="4400">
          <a:solidFill>
            <a:srgbClr val="B9A773"/>
          </a:solidFill>
          <a:effectLst>
            <a:outerShdw blurRad="38100" dist="38100" dir="2700000" algn="tl">
              <a:srgbClr val="000000"/>
            </a:outerShdw>
          </a:effectLst>
          <a:latin typeface="Verdana" pitchFamily="34" charset="0"/>
        </a:defRPr>
      </a:lvl3pPr>
      <a:lvl4pPr algn="ctr" rtl="0" eaLnBrk="1" fontAlgn="base" hangingPunct="1">
        <a:spcBef>
          <a:spcPct val="0"/>
        </a:spcBef>
        <a:spcAft>
          <a:spcPct val="0"/>
        </a:spcAft>
        <a:defRPr sz="4400">
          <a:solidFill>
            <a:srgbClr val="B9A773"/>
          </a:solidFill>
          <a:effectLst>
            <a:outerShdw blurRad="38100" dist="38100" dir="2700000" algn="tl">
              <a:srgbClr val="000000"/>
            </a:outerShdw>
          </a:effectLst>
          <a:latin typeface="Verdana" pitchFamily="34" charset="0"/>
        </a:defRPr>
      </a:lvl4pPr>
      <a:lvl5pPr algn="ctr" rtl="0" eaLnBrk="1" fontAlgn="base" hangingPunct="1">
        <a:spcBef>
          <a:spcPct val="0"/>
        </a:spcBef>
        <a:spcAft>
          <a:spcPct val="0"/>
        </a:spcAft>
        <a:defRPr sz="4400">
          <a:solidFill>
            <a:srgbClr val="B9A773"/>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sz="4400">
          <a:solidFill>
            <a:srgbClr val="B9A773"/>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sz="4400">
          <a:solidFill>
            <a:srgbClr val="B9A773"/>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sz="4400">
          <a:solidFill>
            <a:srgbClr val="B9A773"/>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sz="4400">
          <a:solidFill>
            <a:srgbClr val="B9A773"/>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2000"/>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09600" y="1752600"/>
            <a:ext cx="10972800" cy="19634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Tree>
    <p:extLst>
      <p:ext uri="{BB962C8B-B14F-4D97-AF65-F5344CB8AC3E}">
        <p14:creationId xmlns:p14="http://schemas.microsoft.com/office/powerpoint/2010/main" val="175094448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ransition>
    <p:wipe/>
  </p:transition>
  <p:hf hdr="0" dt="0"/>
  <p:txStyles>
    <p:titleStyle>
      <a:lvl1pPr marL="0" marR="0" indent="0" algn="ctr" defTabSz="410751" rtl="0" eaLnBrk="1" latinLnBrk="0" hangingPunct="1">
        <a:lnSpc>
          <a:spcPct val="100000"/>
        </a:lnSpc>
        <a:spcBef>
          <a:spcPts val="0"/>
        </a:spcBef>
        <a:spcAft>
          <a:spcPts val="0"/>
        </a:spcAft>
        <a:buClrTx/>
        <a:buSzTx/>
        <a:buFontTx/>
        <a:buNone/>
        <a:tabLst/>
        <a:defRPr sz="6328" b="0" i="0" u="none" strike="noStrike" cap="none" spc="0" baseline="0">
          <a:ln>
            <a:noFill/>
          </a:ln>
          <a:solidFill>
            <a:srgbClr val="090E74"/>
          </a:solidFill>
          <a:uFillTx/>
          <a:latin typeface="Calibri" panose="020F0502020204030204" pitchFamily="34" charset="0"/>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chemeClr val="bg2"/>
            </a:gs>
            <a:gs pos="100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655BA-7181-448B-AA16-0F24B82B2390}" type="datetime1">
              <a:rPr lang="en-US" smtClean="0"/>
              <a:t>10/20/2019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2C2B6-3617-4596-83AC-D9E19E35A140}" type="slidenum">
              <a:rPr lang="en-US" smtClean="0"/>
              <a:t>‹#›</a:t>
            </a:fld>
            <a:endParaRPr lang="en-US" dirty="0"/>
          </a:p>
        </p:txBody>
      </p:sp>
    </p:spTree>
    <p:extLst>
      <p:ext uri="{BB962C8B-B14F-4D97-AF65-F5344CB8AC3E}">
        <p14:creationId xmlns:p14="http://schemas.microsoft.com/office/powerpoint/2010/main" val="35503844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0.jpg"/><Relationship Id="rId1" Type="http://schemas.openxmlformats.org/officeDocument/2006/relationships/slideLayout" Target="../slideLayouts/slideLayout20.xml"/><Relationship Id="rId4" Type="http://schemas.openxmlformats.org/officeDocument/2006/relationships/hyperlink" Target="https://pixabay.com/en/horizontal-pan-balance-weigh-207132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0.jpg"/><Relationship Id="rId1" Type="http://schemas.openxmlformats.org/officeDocument/2006/relationships/slideLayout" Target="../slideLayouts/slideLayout14.xml"/><Relationship Id="rId4" Type="http://schemas.openxmlformats.org/officeDocument/2006/relationships/hyperlink" Target="http://dstudio.ubc.ca/2012/03/19/sevencommandment/group-of-hand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2.jpg"/><Relationship Id="rId1" Type="http://schemas.openxmlformats.org/officeDocument/2006/relationships/slideLayout" Target="../slideLayouts/slideLayout18.xml"/><Relationship Id="rId4" Type="http://schemas.openxmlformats.org/officeDocument/2006/relationships/hyperlink" Target="https://leadershipfreak.blog/2011/05/15/gathering-options-without-creating-obligation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2.jpg"/><Relationship Id="rId1" Type="http://schemas.openxmlformats.org/officeDocument/2006/relationships/slideLayout" Target="../slideLayouts/slideLayout18.xml"/><Relationship Id="rId4" Type="http://schemas.openxmlformats.org/officeDocument/2006/relationships/hyperlink" Target="https://leadershipfreak.blog/2011/05/15/gathering-options-without-creating-obligation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2.jpg"/><Relationship Id="rId1" Type="http://schemas.openxmlformats.org/officeDocument/2006/relationships/slideLayout" Target="../slideLayouts/slideLayout18.xml"/><Relationship Id="rId4" Type="http://schemas.openxmlformats.org/officeDocument/2006/relationships/hyperlink" Target="https://leadershipfreak.blog/2011/05/15/gathering-options-without-creating-obligation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2.jpg"/><Relationship Id="rId1" Type="http://schemas.openxmlformats.org/officeDocument/2006/relationships/slideLayout" Target="../slideLayouts/slideLayout18.xml"/><Relationship Id="rId4" Type="http://schemas.openxmlformats.org/officeDocument/2006/relationships/hyperlink" Target="https://leadershipfreak.blog/2011/05/15/gathering-options-without-creating-obligatio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0.jpg"/><Relationship Id="rId1" Type="http://schemas.openxmlformats.org/officeDocument/2006/relationships/slideLayout" Target="../slideLayouts/slideLayout18.xml"/><Relationship Id="rId6" Type="http://schemas.openxmlformats.org/officeDocument/2006/relationships/hyperlink" Target="http://www.publicdomainpictures.net/view-image.php?image=34596&amp;picture=question-mark" TargetMode="External"/><Relationship Id="rId5" Type="http://schemas.openxmlformats.org/officeDocument/2006/relationships/image" Target="../media/image30.jpg"/><Relationship Id="rId4" Type="http://schemas.openxmlformats.org/officeDocument/2006/relationships/hyperlink" Target="https://leadershipfreak.blog/2011/05/15/gathering-options-without-creating-obligation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hyperlink" Target="http://4closurefraud.org/" TargetMode="External"/><Relationship Id="rId2" Type="http://schemas.openxmlformats.org/officeDocument/2006/relationships/image" Target="../media/image20.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hyperlink" Target="http://pauldunay.com/customer-service-is-the-new-marketing/comment-page-1"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0.jpg"/><Relationship Id="rId1" Type="http://schemas.openxmlformats.org/officeDocument/2006/relationships/slideLayout" Target="../slideLayouts/slideLayout18.xml"/><Relationship Id="rId4" Type="http://schemas.openxmlformats.org/officeDocument/2006/relationships/hyperlink" Target="https://pxhere.com/en/photo/811631"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2.jpg"/><Relationship Id="rId1" Type="http://schemas.openxmlformats.org/officeDocument/2006/relationships/slideLayout" Target="../slideLayouts/slideLayout18.xml"/><Relationship Id="rId4" Type="http://schemas.openxmlformats.org/officeDocument/2006/relationships/hyperlink" Target="https://leadershipfreak.blog/2011/05/15/gathering-options-without-creating-obligation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2.jpg"/><Relationship Id="rId1" Type="http://schemas.openxmlformats.org/officeDocument/2006/relationships/slideLayout" Target="../slideLayouts/slideLayout18.xml"/><Relationship Id="rId4" Type="http://schemas.openxmlformats.org/officeDocument/2006/relationships/hyperlink" Target="https://leadershipfreak.blog/2011/05/15/gathering-options-without-creating-obligation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thefloridasqueeze.com/2014/05/28/the-florida-current/" TargetMode="External"/><Relationship Id="rId2" Type="http://schemas.openxmlformats.org/officeDocument/2006/relationships/image" Target="../media/image35.gif"/><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ideo" Target="https://www.youtube.com/embed/w4wx_3XOrns"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video" Target="https://www.youtube.com/embed/E-Vd75Ptg9I"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183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negotiations initiated?</a:t>
            </a:r>
          </a:p>
        </p:txBody>
      </p:sp>
      <p:sp>
        <p:nvSpPr>
          <p:cNvPr id="3" name="Content Placeholder 2"/>
          <p:cNvSpPr>
            <a:spLocks noGrp="1"/>
          </p:cNvSpPr>
          <p:nvPr>
            <p:ph idx="1"/>
          </p:nvPr>
        </p:nvSpPr>
        <p:spPr>
          <a:xfrm>
            <a:off x="1981200" y="1981201"/>
            <a:ext cx="8229600" cy="4221163"/>
          </a:xfrm>
        </p:spPr>
        <p:txBody>
          <a:bodyPr/>
          <a:lstStyle/>
          <a:p>
            <a:r>
              <a:rPr lang="en-US" sz="2400" dirty="0"/>
              <a:t>Customer or attorney contacts our Court Compliance Team (CCT) to determine any outstanding balance(s) due.</a:t>
            </a:r>
          </a:p>
          <a:p>
            <a:endParaRPr lang="en-US" sz="1400" dirty="0"/>
          </a:p>
          <a:p>
            <a:r>
              <a:rPr lang="en-US" sz="2400" dirty="0"/>
              <a:t>CCT determines whether defendant is able to pay in a lump sum or via payment plan.</a:t>
            </a:r>
          </a:p>
          <a:p>
            <a:endParaRPr lang="en-US" sz="1400" dirty="0"/>
          </a:p>
          <a:p>
            <a:r>
              <a:rPr lang="en-US" sz="2400" dirty="0"/>
              <a:t>CCT will refer defendant to Clerk’s Legal Counsel to negotiate settlement/payment plan amount. </a:t>
            </a:r>
          </a:p>
          <a:p>
            <a:pPr marL="0" indent="0">
              <a:buNone/>
            </a:pP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5486400"/>
            <a:ext cx="5257800" cy="1143000"/>
          </a:xfrm>
          <a:prstGeom prst="rect">
            <a:avLst/>
          </a:prstGeom>
        </p:spPr>
      </p:pic>
    </p:spTree>
    <p:extLst>
      <p:ext uri="{BB962C8B-B14F-4D97-AF65-F5344CB8AC3E}">
        <p14:creationId xmlns:p14="http://schemas.microsoft.com/office/powerpoint/2010/main" val="14757124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FEBC9A-D723-4F18-A521-B3478DB72C9F}"/>
              </a:ext>
            </a:extLst>
          </p:cNvPr>
          <p:cNvSpPr>
            <a:spLocks noGrp="1"/>
          </p:cNvSpPr>
          <p:nvPr>
            <p:ph type="title"/>
          </p:nvPr>
        </p:nvSpPr>
        <p:spPr/>
        <p:txBody>
          <a:bodyPr/>
          <a:lstStyle/>
          <a:p>
            <a:r>
              <a:rPr lang="en-US" dirty="0"/>
              <a:t>Negotiation Considerations</a:t>
            </a:r>
          </a:p>
        </p:txBody>
      </p:sp>
      <p:sp>
        <p:nvSpPr>
          <p:cNvPr id="7" name="Content Placeholder 6">
            <a:extLst>
              <a:ext uri="{FF2B5EF4-FFF2-40B4-BE49-F238E27FC236}">
                <a16:creationId xmlns:a16="http://schemas.microsoft.com/office/drawing/2014/main" id="{0CC2EA3F-ABB6-4E44-8659-5897526892F8}"/>
              </a:ext>
            </a:extLst>
          </p:cNvPr>
          <p:cNvSpPr>
            <a:spLocks noGrp="1"/>
          </p:cNvSpPr>
          <p:nvPr>
            <p:ph idx="1"/>
          </p:nvPr>
        </p:nvSpPr>
        <p:spPr>
          <a:xfrm>
            <a:off x="1752600" y="1905000"/>
            <a:ext cx="8763000" cy="4648200"/>
          </a:xfrm>
        </p:spPr>
        <p:txBody>
          <a:bodyPr/>
          <a:lstStyle/>
          <a:p>
            <a:pPr lvl="1">
              <a:lnSpc>
                <a:spcPct val="150000"/>
              </a:lnSpc>
              <a:spcBef>
                <a:spcPts val="0"/>
              </a:spcBef>
              <a:buFont typeface="Arial" panose="020B0604020202020204" pitchFamily="34" charset="0"/>
              <a:buChar char="•"/>
            </a:pPr>
            <a:r>
              <a:rPr lang="en-US" sz="2400" dirty="0"/>
              <a:t>Attempt to collect entire amount of assessment.</a:t>
            </a:r>
          </a:p>
          <a:p>
            <a:pPr lvl="1">
              <a:lnSpc>
                <a:spcPct val="150000"/>
              </a:lnSpc>
              <a:spcBef>
                <a:spcPts val="0"/>
              </a:spcBef>
              <a:buFont typeface="Arial" panose="020B0604020202020204" pitchFamily="34" charset="0"/>
              <a:buChar char="•"/>
            </a:pPr>
            <a:r>
              <a:rPr lang="en-US" sz="2400" dirty="0"/>
              <a:t>Negotiate collection agency surcharge/accrued interest to reduce amount due.</a:t>
            </a:r>
          </a:p>
          <a:p>
            <a:pPr lvl="1">
              <a:lnSpc>
                <a:spcPct val="150000"/>
              </a:lnSpc>
              <a:spcBef>
                <a:spcPts val="0"/>
              </a:spcBef>
              <a:buFont typeface="Arial" panose="020B0604020202020204" pitchFamily="34" charset="0"/>
              <a:buChar char="•"/>
            </a:pPr>
            <a:r>
              <a:rPr lang="en-US" sz="2400" dirty="0"/>
              <a:t>More flexibility in negotiating older cases with higher assessments. </a:t>
            </a:r>
          </a:p>
          <a:p>
            <a:pPr lvl="1">
              <a:lnSpc>
                <a:spcPct val="150000"/>
              </a:lnSpc>
              <a:spcBef>
                <a:spcPts val="0"/>
              </a:spcBef>
              <a:buFont typeface="Arial" panose="020B0604020202020204" pitchFamily="34" charset="0"/>
              <a:buChar char="•"/>
            </a:pPr>
            <a:r>
              <a:rPr lang="en-US" sz="2400" dirty="0"/>
              <a:t>Consider length of time a payment plan will take to pay in full vs. a lump sum settlement.</a:t>
            </a:r>
          </a:p>
          <a:p>
            <a:pPr lvl="1">
              <a:lnSpc>
                <a:spcPct val="150000"/>
              </a:lnSpc>
              <a:spcBef>
                <a:spcPts val="0"/>
              </a:spcBef>
              <a:buFont typeface="Arial" panose="020B0604020202020204" pitchFamily="34" charset="0"/>
              <a:buChar char="•"/>
            </a:pPr>
            <a:r>
              <a:rPr lang="en-US" sz="2400" dirty="0"/>
              <a:t>Something is better than nothing!</a:t>
            </a:r>
          </a:p>
          <a:p>
            <a:pPr>
              <a:spcBef>
                <a:spcPts val="0"/>
              </a:spcBef>
              <a:buFont typeface="Arial" panose="020B0604020202020204" pitchFamily="34" charset="0"/>
              <a:buChar char="•"/>
            </a:pPr>
            <a:endParaRPr lang="en-US" sz="2800" dirty="0"/>
          </a:p>
        </p:txBody>
      </p:sp>
    </p:spTree>
    <p:extLst>
      <p:ext uri="{BB962C8B-B14F-4D97-AF65-F5344CB8AC3E}">
        <p14:creationId xmlns:p14="http://schemas.microsoft.com/office/powerpoint/2010/main" val="22736627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a:t>
            </a:r>
          </a:p>
        </p:txBody>
      </p:sp>
      <p:sp>
        <p:nvSpPr>
          <p:cNvPr id="3" name="Content Placeholder 2"/>
          <p:cNvSpPr>
            <a:spLocks noGrp="1"/>
          </p:cNvSpPr>
          <p:nvPr>
            <p:ph idx="1"/>
          </p:nvPr>
        </p:nvSpPr>
        <p:spPr>
          <a:xfrm>
            <a:off x="2209800" y="1985272"/>
            <a:ext cx="8229600" cy="4454525"/>
          </a:xfrm>
        </p:spPr>
        <p:txBody>
          <a:bodyPr/>
          <a:lstStyle/>
          <a:p>
            <a:pPr lvl="1">
              <a:spcBef>
                <a:spcPts val="2400"/>
              </a:spcBef>
              <a:buFont typeface="Wingdings" panose="05000000000000000000" pitchFamily="2" charset="2"/>
              <a:buChar char="§"/>
              <a:defRPr/>
            </a:pPr>
            <a:r>
              <a:rPr lang="en-US" sz="2200" dirty="0"/>
              <a:t>Full Public Records Search including property, civil judgments, civil and criminal cases.</a:t>
            </a:r>
          </a:p>
          <a:p>
            <a:pPr lvl="1">
              <a:spcBef>
                <a:spcPts val="2400"/>
              </a:spcBef>
              <a:buFont typeface="Wingdings" panose="05000000000000000000" pitchFamily="2" charset="2"/>
              <a:buChar char="§"/>
              <a:defRPr/>
            </a:pPr>
            <a:r>
              <a:rPr lang="en-US" sz="2200" dirty="0"/>
              <a:t>Facebook, Instagram, LinkedIn, Google.</a:t>
            </a:r>
          </a:p>
          <a:p>
            <a:pPr lvl="1">
              <a:spcBef>
                <a:spcPts val="2400"/>
              </a:spcBef>
              <a:buFont typeface="Wingdings" panose="05000000000000000000" pitchFamily="2" charset="2"/>
              <a:buChar char="§"/>
              <a:defRPr/>
            </a:pPr>
            <a:r>
              <a:rPr lang="en-US" sz="2200" dirty="0"/>
              <a:t>DOC Website.</a:t>
            </a:r>
          </a:p>
          <a:p>
            <a:pPr lvl="1">
              <a:spcBef>
                <a:spcPts val="2400"/>
              </a:spcBef>
              <a:buFont typeface="Wingdings" panose="05000000000000000000" pitchFamily="2" charset="2"/>
              <a:buChar char="§"/>
              <a:defRPr/>
            </a:pPr>
            <a:r>
              <a:rPr lang="en-US" sz="2200" dirty="0"/>
              <a:t>Information on immediate family members.</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574" b="18063"/>
          <a:stretch/>
        </p:blipFill>
        <p:spPr>
          <a:xfrm>
            <a:off x="3200400" y="5417820"/>
            <a:ext cx="6019800" cy="1021976"/>
          </a:xfrm>
          <a:prstGeom prst="rect">
            <a:avLst/>
          </a:prstGeom>
          <a:ln>
            <a:noFill/>
          </a:ln>
          <a:effectLst>
            <a:softEdge rad="112500"/>
          </a:effectLst>
        </p:spPr>
      </p:pic>
    </p:spTree>
    <p:extLst>
      <p:ext uri="{BB962C8B-B14F-4D97-AF65-F5344CB8AC3E}">
        <p14:creationId xmlns:p14="http://schemas.microsoft.com/office/powerpoint/2010/main" val="3673234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Formula</a:t>
            </a:r>
          </a:p>
        </p:txBody>
      </p:sp>
      <p:sp>
        <p:nvSpPr>
          <p:cNvPr id="3" name="Content Placeholder 2"/>
          <p:cNvSpPr>
            <a:spLocks noGrp="1"/>
          </p:cNvSpPr>
          <p:nvPr>
            <p:ph idx="1"/>
          </p:nvPr>
        </p:nvSpPr>
        <p:spPr>
          <a:xfrm>
            <a:off x="2057400" y="2133601"/>
            <a:ext cx="8229600" cy="4221163"/>
          </a:xfrm>
        </p:spPr>
        <p:txBody>
          <a:bodyPr/>
          <a:lstStyle/>
          <a:p>
            <a:pPr marL="457200" indent="-457200">
              <a:buAutoNum type="arabicPeriod"/>
            </a:pPr>
            <a:r>
              <a:rPr lang="en-US" sz="2000" dirty="0"/>
              <a:t>Determine the total percentage of the fee associated to each tier.</a:t>
            </a:r>
          </a:p>
          <a:p>
            <a:pPr marL="0" indent="0">
              <a:buNone/>
            </a:pPr>
            <a:r>
              <a:rPr lang="en-US" sz="2000" dirty="0"/>
              <a:t>       FORMULA: </a:t>
            </a:r>
          </a:p>
          <a:p>
            <a:pPr marL="0" indent="0" algn="ctr">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2.    Determine the amount to be assessed for each tier.</a:t>
            </a:r>
          </a:p>
          <a:p>
            <a:pPr marL="0" indent="0">
              <a:buNone/>
            </a:pPr>
            <a:r>
              <a:rPr lang="en-US" sz="2000" dirty="0"/>
              <a:t>       FORMULA:</a:t>
            </a:r>
          </a:p>
          <a:p>
            <a:pPr marL="0" indent="0" algn="ctr">
              <a:buNone/>
            </a:pPr>
            <a:endParaRPr lang="en-US" sz="2000" dirty="0"/>
          </a:p>
          <a:p>
            <a:pPr marL="0" indent="0" algn="ctr">
              <a:buNone/>
            </a:pPr>
            <a:endParaRPr lang="en-US" sz="2000" dirty="0"/>
          </a:p>
        </p:txBody>
      </p:sp>
      <p:graphicFrame>
        <p:nvGraphicFramePr>
          <p:cNvPr id="4" name="Table 3"/>
          <p:cNvGraphicFramePr>
            <a:graphicFrameLocks noGrp="1"/>
          </p:cNvGraphicFramePr>
          <p:nvPr>
            <p:extLst/>
          </p:nvPr>
        </p:nvGraphicFramePr>
        <p:xfrm>
          <a:off x="2667000" y="3156606"/>
          <a:ext cx="7086600" cy="396240"/>
        </p:xfrm>
        <a:graphic>
          <a:graphicData uri="http://schemas.openxmlformats.org/drawingml/2006/table">
            <a:tbl>
              <a:tblPr firstRow="1" bandRow="1">
                <a:tableStyleId>{5C22544A-7EE6-4342-B048-85BDC9FD1C3A}</a:tableStyleId>
              </a:tblPr>
              <a:tblGrid>
                <a:gridCol w="2303145">
                  <a:extLst>
                    <a:ext uri="{9D8B030D-6E8A-4147-A177-3AD203B41FA5}">
                      <a16:colId xmlns:a16="http://schemas.microsoft.com/office/drawing/2014/main" val="2179314500"/>
                    </a:ext>
                  </a:extLst>
                </a:gridCol>
                <a:gridCol w="531495">
                  <a:extLst>
                    <a:ext uri="{9D8B030D-6E8A-4147-A177-3AD203B41FA5}">
                      <a16:colId xmlns:a16="http://schemas.microsoft.com/office/drawing/2014/main" val="3333214386"/>
                    </a:ext>
                  </a:extLst>
                </a:gridCol>
                <a:gridCol w="2480310">
                  <a:extLst>
                    <a:ext uri="{9D8B030D-6E8A-4147-A177-3AD203B41FA5}">
                      <a16:colId xmlns:a16="http://schemas.microsoft.com/office/drawing/2014/main" val="1986162489"/>
                    </a:ext>
                  </a:extLst>
                </a:gridCol>
                <a:gridCol w="370811">
                  <a:extLst>
                    <a:ext uri="{9D8B030D-6E8A-4147-A177-3AD203B41FA5}">
                      <a16:colId xmlns:a16="http://schemas.microsoft.com/office/drawing/2014/main" val="287468608"/>
                    </a:ext>
                  </a:extLst>
                </a:gridCol>
                <a:gridCol w="1400839">
                  <a:extLst>
                    <a:ext uri="{9D8B030D-6E8A-4147-A177-3AD203B41FA5}">
                      <a16:colId xmlns:a16="http://schemas.microsoft.com/office/drawing/2014/main" val="3702939750"/>
                    </a:ext>
                  </a:extLst>
                </a:gridCol>
              </a:tblGrid>
              <a:tr h="370840">
                <a:tc>
                  <a:txBody>
                    <a:bodyPr/>
                    <a:lstStyle/>
                    <a:p>
                      <a:pPr algn="ctr"/>
                      <a:r>
                        <a:rPr lang="en-US" sz="2000" b="0" dirty="0">
                          <a:solidFill>
                            <a:srgbClr val="003300"/>
                          </a:solidFill>
                        </a:rPr>
                        <a:t>Total of the Tier </a:t>
                      </a:r>
                    </a:p>
                  </a:txBody>
                  <a:tcPr/>
                </a:tc>
                <a:tc>
                  <a:txBody>
                    <a:bodyPr/>
                    <a:lstStyle/>
                    <a:p>
                      <a:pPr algn="ctr"/>
                      <a:r>
                        <a:rPr lang="en-US" sz="2000" b="1" dirty="0">
                          <a:solidFill>
                            <a:srgbClr val="003300"/>
                          </a:solidFill>
                        </a:rPr>
                        <a:t>÷</a:t>
                      </a:r>
                    </a:p>
                  </a:txBody>
                  <a:tcPr/>
                </a:tc>
                <a:tc>
                  <a:txBody>
                    <a:bodyPr/>
                    <a:lstStyle/>
                    <a:p>
                      <a:pPr algn="ctr"/>
                      <a:r>
                        <a:rPr lang="en-US" sz="2000" b="0" dirty="0">
                          <a:solidFill>
                            <a:srgbClr val="003300"/>
                          </a:solidFill>
                        </a:rPr>
                        <a:t>Total Assessment</a:t>
                      </a:r>
                    </a:p>
                  </a:txBody>
                  <a:tcPr/>
                </a:tc>
                <a:tc>
                  <a:txBody>
                    <a:bodyPr/>
                    <a:lstStyle/>
                    <a:p>
                      <a:pPr algn="ctr"/>
                      <a:r>
                        <a:rPr lang="en-US" sz="2000" b="1" dirty="0">
                          <a:solidFill>
                            <a:srgbClr val="003300"/>
                          </a:solidFill>
                        </a:rPr>
                        <a:t>=</a:t>
                      </a:r>
                    </a:p>
                  </a:txBody>
                  <a:tcPr/>
                </a:tc>
                <a:tc>
                  <a:txBody>
                    <a:bodyPr/>
                    <a:lstStyle/>
                    <a:p>
                      <a:pPr algn="ctr"/>
                      <a:r>
                        <a:rPr lang="en-US" sz="2000" b="0" dirty="0">
                          <a:solidFill>
                            <a:srgbClr val="003300"/>
                          </a:solidFill>
                        </a:rPr>
                        <a:t>% per Tier</a:t>
                      </a:r>
                    </a:p>
                  </a:txBody>
                  <a:tcPr/>
                </a:tc>
                <a:extLst>
                  <a:ext uri="{0D108BD9-81ED-4DB2-BD59-A6C34878D82A}">
                    <a16:rowId xmlns:a16="http://schemas.microsoft.com/office/drawing/2014/main" val="3853746674"/>
                  </a:ext>
                </a:extLst>
              </a:tr>
            </a:tbl>
          </a:graphicData>
        </a:graphic>
      </p:graphicFrame>
      <p:graphicFrame>
        <p:nvGraphicFramePr>
          <p:cNvPr id="6" name="Table 5"/>
          <p:cNvGraphicFramePr>
            <a:graphicFrameLocks noGrp="1"/>
          </p:cNvGraphicFramePr>
          <p:nvPr>
            <p:extLst/>
          </p:nvPr>
        </p:nvGraphicFramePr>
        <p:xfrm>
          <a:off x="2376854" y="5410200"/>
          <a:ext cx="7810501" cy="396874"/>
        </p:xfrm>
        <a:graphic>
          <a:graphicData uri="http://schemas.openxmlformats.org/drawingml/2006/table">
            <a:tbl>
              <a:tblPr firstRow="1" bandRow="1">
                <a:tableStyleId>{5C22544A-7EE6-4342-B048-85BDC9FD1C3A}</a:tableStyleId>
              </a:tblPr>
              <a:tblGrid>
                <a:gridCol w="1405890">
                  <a:extLst>
                    <a:ext uri="{9D8B030D-6E8A-4147-A177-3AD203B41FA5}">
                      <a16:colId xmlns:a16="http://schemas.microsoft.com/office/drawing/2014/main" val="3139664837"/>
                    </a:ext>
                  </a:extLst>
                </a:gridCol>
                <a:gridCol w="390525">
                  <a:extLst>
                    <a:ext uri="{9D8B030D-6E8A-4147-A177-3AD203B41FA5}">
                      <a16:colId xmlns:a16="http://schemas.microsoft.com/office/drawing/2014/main" val="2943075055"/>
                    </a:ext>
                  </a:extLst>
                </a:gridCol>
                <a:gridCol w="3194685">
                  <a:extLst>
                    <a:ext uri="{9D8B030D-6E8A-4147-A177-3AD203B41FA5}">
                      <a16:colId xmlns:a16="http://schemas.microsoft.com/office/drawing/2014/main" val="3565262059"/>
                    </a:ext>
                  </a:extLst>
                </a:gridCol>
                <a:gridCol w="533400">
                  <a:extLst>
                    <a:ext uri="{9D8B030D-6E8A-4147-A177-3AD203B41FA5}">
                      <a16:colId xmlns:a16="http://schemas.microsoft.com/office/drawing/2014/main" val="1478035844"/>
                    </a:ext>
                  </a:extLst>
                </a:gridCol>
                <a:gridCol w="2286001">
                  <a:extLst>
                    <a:ext uri="{9D8B030D-6E8A-4147-A177-3AD203B41FA5}">
                      <a16:colId xmlns:a16="http://schemas.microsoft.com/office/drawing/2014/main" val="26844888"/>
                    </a:ext>
                  </a:extLst>
                </a:gridCol>
              </a:tblGrid>
              <a:tr h="396874">
                <a:tc>
                  <a:txBody>
                    <a:bodyPr/>
                    <a:lstStyle/>
                    <a:p>
                      <a:pPr algn="ctr"/>
                      <a:r>
                        <a:rPr lang="en-US" sz="2000" b="0" dirty="0">
                          <a:solidFill>
                            <a:srgbClr val="003300"/>
                          </a:solidFill>
                        </a:rPr>
                        <a:t>% per Tier </a:t>
                      </a:r>
                    </a:p>
                  </a:txBody>
                  <a:tcPr/>
                </a:tc>
                <a:tc>
                  <a:txBody>
                    <a:bodyPr/>
                    <a:lstStyle/>
                    <a:p>
                      <a:pPr algn="ctr"/>
                      <a:r>
                        <a:rPr lang="en-US" sz="2000" b="1" dirty="0">
                          <a:solidFill>
                            <a:srgbClr val="003300"/>
                          </a:solidFill>
                        </a:rPr>
                        <a:t>x</a:t>
                      </a:r>
                    </a:p>
                  </a:txBody>
                  <a:tcPr/>
                </a:tc>
                <a:tc>
                  <a:txBody>
                    <a:bodyPr/>
                    <a:lstStyle/>
                    <a:p>
                      <a:pPr algn="ctr"/>
                      <a:r>
                        <a:rPr lang="en-US" sz="2000" b="0" dirty="0">
                          <a:solidFill>
                            <a:srgbClr val="003300"/>
                          </a:solidFill>
                        </a:rPr>
                        <a:t>Total Settlement Amount </a:t>
                      </a:r>
                    </a:p>
                  </a:txBody>
                  <a:tcPr/>
                </a:tc>
                <a:tc>
                  <a:txBody>
                    <a:bodyPr/>
                    <a:lstStyle/>
                    <a:p>
                      <a:pPr algn="ctr"/>
                      <a:r>
                        <a:rPr lang="en-US" sz="2000" b="1" dirty="0">
                          <a:solidFill>
                            <a:srgbClr val="003300"/>
                          </a:solidFil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03300"/>
                          </a:solidFill>
                        </a:rPr>
                        <a:t>New Tier Amount</a:t>
                      </a:r>
                    </a:p>
                  </a:txBody>
                  <a:tcPr/>
                </a:tc>
                <a:extLst>
                  <a:ext uri="{0D108BD9-81ED-4DB2-BD59-A6C34878D82A}">
                    <a16:rowId xmlns:a16="http://schemas.microsoft.com/office/drawing/2014/main" val="2448668070"/>
                  </a:ext>
                </a:extLst>
              </a:tr>
            </a:tbl>
          </a:graphicData>
        </a:graphic>
      </p:graphicFrame>
    </p:spTree>
    <p:extLst>
      <p:ext uri="{BB962C8B-B14F-4D97-AF65-F5344CB8AC3E}">
        <p14:creationId xmlns:p14="http://schemas.microsoft.com/office/powerpoint/2010/main" val="288907961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Example of Settlement #1</a:t>
            </a:r>
            <a:br>
              <a:rPr lang="en-US" sz="3800" dirty="0"/>
            </a:br>
            <a:r>
              <a:rPr lang="en-US" sz="3800" dirty="0"/>
              <a:t>State v. Gilles</a:t>
            </a:r>
          </a:p>
        </p:txBody>
      </p:sp>
      <p:sp>
        <p:nvSpPr>
          <p:cNvPr id="3" name="Content Placeholder 2"/>
          <p:cNvSpPr>
            <a:spLocks noGrp="1"/>
          </p:cNvSpPr>
          <p:nvPr>
            <p:ph idx="1"/>
          </p:nvPr>
        </p:nvSpPr>
        <p:spPr>
          <a:xfrm>
            <a:off x="1981200" y="1676400"/>
            <a:ext cx="8229600" cy="5715000"/>
          </a:xfrm>
        </p:spPr>
        <p:txBody>
          <a:bodyPr>
            <a:normAutofit/>
          </a:bodyPr>
          <a:lstStyle/>
          <a:p>
            <a:pPr marL="0" indent="0" algn="ctr">
              <a:buNone/>
            </a:pPr>
            <a:r>
              <a:rPr lang="en-US" sz="2400" b="1" dirty="0"/>
              <a:t>2010 case and the original assessment was $53,068.00  </a:t>
            </a:r>
            <a:r>
              <a:rPr lang="en-US" sz="1600" b="1" dirty="0"/>
              <a:t> </a:t>
            </a:r>
          </a:p>
          <a:p>
            <a:pPr marL="0" indent="0">
              <a:buNone/>
            </a:pPr>
            <a:r>
              <a:rPr lang="en-US" sz="1000" dirty="0"/>
              <a:t> </a:t>
            </a:r>
          </a:p>
          <a:p>
            <a:pPr marL="0" indent="0">
              <a:buNone/>
            </a:pPr>
            <a:endParaRPr lang="en-US" sz="1000" dirty="0"/>
          </a:p>
          <a:p>
            <a:pPr marL="0" indent="0">
              <a:buNone/>
            </a:pPr>
            <a:endParaRPr lang="en-US" sz="1000" dirty="0"/>
          </a:p>
          <a:p>
            <a:pPr marL="0" indent="0">
              <a:buNone/>
            </a:pPr>
            <a:r>
              <a:rPr lang="en-US" sz="1400" b="1" u="sng" dirty="0"/>
              <a:t>INFORMATION</a:t>
            </a:r>
            <a:endParaRPr lang="en-US" sz="1400" dirty="0"/>
          </a:p>
          <a:p>
            <a:pPr>
              <a:buFont typeface="Wingdings" panose="05000000000000000000" pitchFamily="2" charset="2"/>
              <a:buChar char="ü"/>
            </a:pPr>
            <a:r>
              <a:rPr lang="en-US" sz="1600" dirty="0"/>
              <a:t>Thomas Giles was released from the Department of Corrections on 5/25/15 at the address of 4268 Oakridge Place, Biloxi, MS (Harrison County), which is a property that he and Pamela Giles currently own through a life estate of Mrs. Ella Flynn. </a:t>
            </a:r>
          </a:p>
          <a:p>
            <a:pPr>
              <a:buFont typeface="Wingdings" panose="05000000000000000000" pitchFamily="2" charset="2"/>
              <a:buChar char="ü"/>
            </a:pPr>
            <a:r>
              <a:rPr lang="en-US" sz="1600" dirty="0"/>
              <a:t>In a few of his criminal cases he was with a co-defendant by the name of Jennifer Marie </a:t>
            </a:r>
            <a:r>
              <a:rPr lang="en-US" sz="1600" dirty="0" err="1"/>
              <a:t>Fredrich</a:t>
            </a:r>
            <a:r>
              <a:rPr lang="en-US" sz="1600" dirty="0"/>
              <a:t>. Very little information could be found on her.      </a:t>
            </a:r>
          </a:p>
          <a:p>
            <a:pPr>
              <a:buFont typeface="Wingdings" panose="05000000000000000000" pitchFamily="2" charset="2"/>
              <a:buChar char="ü"/>
            </a:pPr>
            <a:r>
              <a:rPr lang="en-US" sz="1600" dirty="0"/>
              <a:t>There are no cases in his name and the only thing recorded is relating to his criminal judgment. </a:t>
            </a:r>
          </a:p>
          <a:p>
            <a:pPr>
              <a:buFont typeface="Wingdings" panose="05000000000000000000" pitchFamily="2" charset="2"/>
              <a:buChar char="ü"/>
            </a:pPr>
            <a:r>
              <a:rPr lang="en-US" sz="1600" dirty="0"/>
              <a:t>He does have a Facebook account and it appears he has a daughter in Mississippi and he states that he graduated from the University of Southern Mississippi on 2003.  </a:t>
            </a:r>
          </a:p>
          <a:p>
            <a:pPr>
              <a:buFont typeface="Wingdings" panose="05000000000000000000" pitchFamily="2" charset="2"/>
              <a:buChar char="ü"/>
            </a:pPr>
            <a:r>
              <a:rPr lang="en-US" sz="1600" dirty="0"/>
              <a:t>A friend of his from the Fern House wrote a letter to the Judge about how Giles in an eight month period in 2010 helped over 300 addicts recover from addiction . </a:t>
            </a:r>
          </a:p>
          <a:p>
            <a:pPr>
              <a:buFont typeface="Wingdings" panose="05000000000000000000" pitchFamily="2" charset="2"/>
              <a:buChar char="ü"/>
            </a:pPr>
            <a:r>
              <a:rPr lang="en-US" sz="1600" dirty="0"/>
              <a:t>He does not own any property here in Florida and his previous addresses used have changed multiple times over the years.</a:t>
            </a:r>
            <a:r>
              <a:rPr lang="en-US" sz="1100" dirty="0"/>
              <a:t> </a:t>
            </a:r>
          </a:p>
          <a:p>
            <a:pPr>
              <a:buFont typeface="Wingdings" panose="05000000000000000000" pitchFamily="2" charset="2"/>
              <a:buChar char="ü"/>
            </a:pPr>
            <a:endParaRPr lang="en-US" sz="1600" dirty="0"/>
          </a:p>
          <a:p>
            <a:pPr marL="0" indent="0">
              <a:buNone/>
            </a:pPr>
            <a:r>
              <a:rPr lang="en-US" sz="1000" dirty="0"/>
              <a:t>   </a:t>
            </a:r>
          </a:p>
          <a:p>
            <a:endParaRPr lang="en-US" dirty="0"/>
          </a:p>
        </p:txBody>
      </p:sp>
    </p:spTree>
    <p:extLst>
      <p:ext uri="{BB962C8B-B14F-4D97-AF65-F5344CB8AC3E}">
        <p14:creationId xmlns:p14="http://schemas.microsoft.com/office/powerpoint/2010/main" val="19076615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Results Settlement #1</a:t>
            </a:r>
            <a:br>
              <a:rPr lang="en-US" sz="3800" dirty="0"/>
            </a:br>
            <a:r>
              <a:rPr lang="en-US" sz="3800" dirty="0"/>
              <a:t>State v. Giles</a:t>
            </a:r>
          </a:p>
        </p:txBody>
      </p:sp>
      <p:sp>
        <p:nvSpPr>
          <p:cNvPr id="3" name="Content Placeholder 2"/>
          <p:cNvSpPr>
            <a:spLocks noGrp="1"/>
          </p:cNvSpPr>
          <p:nvPr>
            <p:ph idx="1"/>
          </p:nvPr>
        </p:nvSpPr>
        <p:spPr>
          <a:xfrm>
            <a:off x="1981200" y="1752600"/>
            <a:ext cx="8229600" cy="4876800"/>
          </a:xfrm>
        </p:spPr>
        <p:txBody>
          <a:bodyPr/>
          <a:lstStyle/>
          <a:p>
            <a:pPr marL="0" indent="0" algn="ctr">
              <a:buNone/>
            </a:pPr>
            <a:r>
              <a:rPr lang="en-US" sz="2400" b="1" dirty="0"/>
              <a:t>$53,068; settled for $15,000</a:t>
            </a:r>
            <a:endParaRPr lang="en-US" sz="2400" b="1" u="sng" dirty="0"/>
          </a:p>
          <a:p>
            <a:pPr marL="0" indent="0">
              <a:buNone/>
            </a:pPr>
            <a:r>
              <a:rPr lang="en-US" sz="2000" b="1" u="sng" dirty="0"/>
              <a:t>Compromise Considerations</a:t>
            </a:r>
          </a:p>
          <a:p>
            <a:r>
              <a:rPr lang="en-US" sz="2000" dirty="0"/>
              <a:t>Recalled from collections $21,227.20</a:t>
            </a:r>
          </a:p>
          <a:p>
            <a:r>
              <a:rPr lang="en-US" sz="2000" dirty="0"/>
              <a:t>Waived interest</a:t>
            </a:r>
          </a:p>
          <a:p>
            <a:r>
              <a:rPr lang="en-US" sz="2000" dirty="0"/>
              <a:t>Reduced assessment</a:t>
            </a:r>
          </a:p>
          <a:p>
            <a:endParaRPr lang="en-US" sz="1050" dirty="0"/>
          </a:p>
          <a:p>
            <a:pPr marL="0" indent="0">
              <a:buNone/>
            </a:pPr>
            <a:r>
              <a:rPr lang="en-US" sz="2000" b="1" u="sng" dirty="0"/>
              <a:t>Formula</a:t>
            </a:r>
          </a:p>
          <a:p>
            <a:pPr marL="0" indent="0">
              <a:buNone/>
            </a:pPr>
            <a:endParaRPr lang="en-US" sz="2000" dirty="0"/>
          </a:p>
          <a:p>
            <a:r>
              <a:rPr lang="en-US" sz="2000" dirty="0"/>
              <a:t>Reduce the following tiers by the percentage:</a:t>
            </a:r>
          </a:p>
          <a:p>
            <a:endParaRPr lang="en-US" dirty="0"/>
          </a:p>
        </p:txBody>
      </p:sp>
      <p:graphicFrame>
        <p:nvGraphicFramePr>
          <p:cNvPr id="4" name="Table 3"/>
          <p:cNvGraphicFramePr>
            <a:graphicFrameLocks noGrp="1"/>
          </p:cNvGraphicFramePr>
          <p:nvPr>
            <p:extLst/>
          </p:nvPr>
        </p:nvGraphicFramePr>
        <p:xfrm>
          <a:off x="3276600" y="4997884"/>
          <a:ext cx="5943600" cy="1478280"/>
        </p:xfrm>
        <a:graphic>
          <a:graphicData uri="http://schemas.openxmlformats.org/drawingml/2006/table">
            <a:tbl>
              <a:tblPr firstRow="1" bandRow="1">
                <a:tableStyleId>{69CF1AB2-1976-4502-BF36-3FF5EA218861}</a:tableStyleId>
              </a:tblPr>
              <a:tblGrid>
                <a:gridCol w="650081">
                  <a:extLst>
                    <a:ext uri="{9D8B030D-6E8A-4147-A177-3AD203B41FA5}">
                      <a16:colId xmlns:a16="http://schemas.microsoft.com/office/drawing/2014/main" val="20000"/>
                    </a:ext>
                  </a:extLst>
                </a:gridCol>
                <a:gridCol w="5293519">
                  <a:extLst>
                    <a:ext uri="{9D8B030D-6E8A-4147-A177-3AD203B41FA5}">
                      <a16:colId xmlns:a16="http://schemas.microsoft.com/office/drawing/2014/main" val="20001"/>
                    </a:ext>
                  </a:extLst>
                </a:gridCol>
              </a:tblGrid>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ysClr val="windowText" lastClr="000000"/>
                          </a:solidFill>
                        </a:rPr>
                        <a:t># 1</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ysClr val="windowText" lastClr="000000"/>
                          </a:solidFill>
                        </a:rPr>
                        <a:t>General Revenue (% x Settlement)</a:t>
                      </a:r>
                    </a:p>
                  </a:txBody>
                  <a:tcPr>
                    <a:solidFill>
                      <a:srgbClr val="FFC000"/>
                    </a:solidFill>
                  </a:tcPr>
                </a:tc>
                <a:extLst>
                  <a:ext uri="{0D108BD9-81ED-4DB2-BD59-A6C34878D82A}">
                    <a16:rowId xmlns:a16="http://schemas.microsoft.com/office/drawing/2014/main" val="10000"/>
                  </a:ext>
                </a:extLst>
              </a:tr>
              <a:tr h="370840">
                <a:tc>
                  <a:txBody>
                    <a:bodyPr/>
                    <a:lstStyle/>
                    <a:p>
                      <a:r>
                        <a:rPr lang="en-US" dirty="0">
                          <a:solidFill>
                            <a:sysClr val="windowText" lastClr="000000"/>
                          </a:solidFill>
                        </a:rPr>
                        <a:t># 2</a:t>
                      </a:r>
                    </a:p>
                  </a:txBody>
                  <a:tcPr>
                    <a:solidFill>
                      <a:schemeClr val="accent2">
                        <a:lumMod val="40000"/>
                        <a:lumOff val="60000"/>
                      </a:schemeClr>
                    </a:solidFill>
                  </a:tcPr>
                </a:tc>
                <a:tc>
                  <a:txBody>
                    <a:bodyPr/>
                    <a:lstStyle/>
                    <a:p>
                      <a:r>
                        <a:rPr lang="en-US" sz="1800" dirty="0">
                          <a:solidFill>
                            <a:sysClr val="windowText" lastClr="000000"/>
                          </a:solidFill>
                        </a:rPr>
                        <a:t>COC Trust Funds (% x Settlement)</a:t>
                      </a:r>
                      <a:endParaRPr lang="en-US" dirty="0">
                        <a:solidFill>
                          <a:sysClr val="windowText" lastClr="000000"/>
                        </a:solidFill>
                      </a:endParaRPr>
                    </a:p>
                  </a:txBody>
                  <a:tcPr>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r>
                        <a:rPr lang="en-US" dirty="0">
                          <a:solidFill>
                            <a:sysClr val="windowText" lastClr="000000"/>
                          </a:solidFill>
                        </a:rPr>
                        <a:t># 3</a:t>
                      </a:r>
                    </a:p>
                  </a:txBody>
                  <a:tcPr>
                    <a:solidFill>
                      <a:schemeClr val="accent1">
                        <a:lumMod val="40000"/>
                        <a:lumOff val="60000"/>
                      </a:schemeClr>
                    </a:solidFill>
                  </a:tcPr>
                </a:tc>
                <a:tc>
                  <a:txBody>
                    <a:bodyPr/>
                    <a:lstStyle/>
                    <a:p>
                      <a:r>
                        <a:rPr lang="en-US" sz="1800" dirty="0">
                          <a:solidFill>
                            <a:sysClr val="windowText" lastClr="000000"/>
                          </a:solidFill>
                        </a:rPr>
                        <a:t>State Trust Funds-Pro Rata (% x Settlement)</a:t>
                      </a:r>
                      <a:endParaRPr lang="en-US" dirty="0">
                        <a:solidFill>
                          <a:sysClr val="windowText" lastClr="000000"/>
                        </a:solidFill>
                      </a:endParaRPr>
                    </a:p>
                  </a:txBody>
                  <a:tcPr>
                    <a:solidFill>
                      <a:schemeClr val="accent1">
                        <a:lumMod val="40000"/>
                        <a:lumOff val="60000"/>
                      </a:schemeClr>
                    </a:solidFill>
                  </a:tcPr>
                </a:tc>
                <a:extLst>
                  <a:ext uri="{0D108BD9-81ED-4DB2-BD59-A6C34878D82A}">
                    <a16:rowId xmlns:a16="http://schemas.microsoft.com/office/drawing/2014/main" val="10002"/>
                  </a:ext>
                </a:extLst>
              </a:tr>
              <a:tr h="370840">
                <a:tc>
                  <a:txBody>
                    <a:bodyPr/>
                    <a:lstStyle/>
                    <a:p>
                      <a:r>
                        <a:rPr lang="en-US" dirty="0">
                          <a:solidFill>
                            <a:sysClr val="windowText" lastClr="000000"/>
                          </a:solidFill>
                        </a:rPr>
                        <a:t># 4</a:t>
                      </a:r>
                    </a:p>
                  </a:txBody>
                  <a:tcPr>
                    <a:solidFill>
                      <a:srgbClr val="99FF99"/>
                    </a:solidFill>
                  </a:tcPr>
                </a:tc>
                <a:tc>
                  <a:txBody>
                    <a:bodyPr/>
                    <a:lstStyle/>
                    <a:p>
                      <a:r>
                        <a:rPr lang="en-US" sz="1800" dirty="0">
                          <a:solidFill>
                            <a:sysClr val="windowText" lastClr="000000"/>
                          </a:solidFill>
                        </a:rPr>
                        <a:t> Local Funds- Pro Rata (% x Settlement)</a:t>
                      </a:r>
                      <a:endParaRPr lang="en-US" dirty="0">
                        <a:solidFill>
                          <a:sysClr val="windowText" lastClr="000000"/>
                        </a:solidFill>
                      </a:endParaRPr>
                    </a:p>
                  </a:txBody>
                  <a:tcPr>
                    <a:solidFill>
                      <a:srgbClr val="99FF99"/>
                    </a:solidFill>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3"/>
          <a:stretch>
            <a:fillRect/>
          </a:stretch>
        </p:blipFill>
        <p:spPr>
          <a:xfrm>
            <a:off x="2608786" y="4169104"/>
            <a:ext cx="6974428" cy="493819"/>
          </a:xfrm>
          <a:prstGeom prst="rect">
            <a:avLst/>
          </a:prstGeom>
        </p:spPr>
      </p:pic>
    </p:spTree>
    <p:extLst>
      <p:ext uri="{BB962C8B-B14F-4D97-AF65-F5344CB8AC3E}">
        <p14:creationId xmlns:p14="http://schemas.microsoft.com/office/powerpoint/2010/main" val="17247336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66409"/>
            <a:ext cx="8915400" cy="495369"/>
          </a:xfrm>
          <a:prstGeom prst="rect">
            <a:avLst/>
          </a:prstGeom>
        </p:spPr>
      </p:pic>
      <p:sp>
        <p:nvSpPr>
          <p:cNvPr id="2" name="Title 1"/>
          <p:cNvSpPr>
            <a:spLocks noGrp="1"/>
          </p:cNvSpPr>
          <p:nvPr>
            <p:ph type="title"/>
          </p:nvPr>
        </p:nvSpPr>
        <p:spPr>
          <a:xfrm>
            <a:off x="1981199" y="-76200"/>
            <a:ext cx="8229600" cy="1143000"/>
          </a:xfrm>
        </p:spPr>
        <p:txBody>
          <a:bodyPr/>
          <a:lstStyle/>
          <a:p>
            <a:r>
              <a:rPr lang="en-US" sz="2800" dirty="0"/>
              <a:t>Distribution of Judgment</a:t>
            </a:r>
            <a:br>
              <a:rPr lang="en-US" sz="2800" dirty="0"/>
            </a:br>
            <a:r>
              <a:rPr lang="en-US" sz="2800" dirty="0"/>
              <a:t>State v. Giles</a:t>
            </a:r>
          </a:p>
        </p:txBody>
      </p:sp>
      <p:graphicFrame>
        <p:nvGraphicFramePr>
          <p:cNvPr id="4" name="Table 3"/>
          <p:cNvGraphicFramePr>
            <a:graphicFrameLocks noGrp="1"/>
          </p:cNvGraphicFramePr>
          <p:nvPr>
            <p:extLst/>
          </p:nvPr>
        </p:nvGraphicFramePr>
        <p:xfrm>
          <a:off x="2209799" y="990600"/>
          <a:ext cx="7772400" cy="4462182"/>
        </p:xfrm>
        <a:graphic>
          <a:graphicData uri="http://schemas.openxmlformats.org/drawingml/2006/table">
            <a:tbl>
              <a:tblPr/>
              <a:tblGrid>
                <a:gridCol w="1966709">
                  <a:extLst>
                    <a:ext uri="{9D8B030D-6E8A-4147-A177-3AD203B41FA5}">
                      <a16:colId xmlns:a16="http://schemas.microsoft.com/office/drawing/2014/main" val="20000"/>
                    </a:ext>
                  </a:extLst>
                </a:gridCol>
                <a:gridCol w="2245623">
                  <a:extLst>
                    <a:ext uri="{9D8B030D-6E8A-4147-A177-3AD203B41FA5}">
                      <a16:colId xmlns:a16="http://schemas.microsoft.com/office/drawing/2014/main" val="20002"/>
                    </a:ext>
                  </a:extLst>
                </a:gridCol>
                <a:gridCol w="1244497">
                  <a:extLst>
                    <a:ext uri="{9D8B030D-6E8A-4147-A177-3AD203B41FA5}">
                      <a16:colId xmlns:a16="http://schemas.microsoft.com/office/drawing/2014/main" val="20003"/>
                    </a:ext>
                  </a:extLst>
                </a:gridCol>
                <a:gridCol w="2315571">
                  <a:extLst>
                    <a:ext uri="{9D8B030D-6E8A-4147-A177-3AD203B41FA5}">
                      <a16:colId xmlns:a16="http://schemas.microsoft.com/office/drawing/2014/main" val="20004"/>
                    </a:ext>
                  </a:extLst>
                </a:gridCol>
              </a:tblGrid>
              <a:tr h="270234">
                <a:tc rowSpan="5">
                  <a:txBody>
                    <a:bodyPr/>
                    <a:lstStyle/>
                    <a:p>
                      <a:pPr algn="ctr" fontAlgn="b"/>
                      <a:r>
                        <a:rPr lang="en-US" sz="2000" b="1" i="0" u="none" strike="noStrike" dirty="0">
                          <a:solidFill>
                            <a:srgbClr val="000000"/>
                          </a:solidFill>
                          <a:effectLst/>
                          <a:latin typeface="Calibri" panose="020F0502020204030204" pitchFamily="34" charset="0"/>
                        </a:rPr>
                        <a:t>TIER</a:t>
                      </a:r>
                    </a:p>
                    <a:p>
                      <a:pPr algn="ctr" fontAlgn="b"/>
                      <a:endParaRPr lang="en-US" sz="2000" b="1" i="0" u="none" strike="noStrike" dirty="0">
                        <a:solidFill>
                          <a:srgbClr val="000000"/>
                        </a:solidFill>
                        <a:effectLst/>
                        <a:latin typeface="Calibri" panose="020F0502020204030204" pitchFamily="34" charset="0"/>
                      </a:endParaRPr>
                    </a:p>
                    <a:p>
                      <a:pPr algn="ctr" fontAlgn="b"/>
                      <a:endParaRPr lang="en-US" sz="2000" b="1" i="0" u="none" strike="noStrike" dirty="0">
                        <a:solidFill>
                          <a:srgbClr val="000000"/>
                        </a:solidFill>
                        <a:effectLst/>
                        <a:latin typeface="Calibri" panose="020F0502020204030204" pitchFamily="34" charset="0"/>
                      </a:endParaRPr>
                    </a:p>
                    <a:p>
                      <a:pPr algn="ctr" fontAlgn="b"/>
                      <a:endParaRPr lang="en-US" sz="2000" b="1" i="0" u="none" strike="noStrike" dirty="0">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gridSpan="3">
                  <a:txBody>
                    <a:bodyPr/>
                    <a:lstStyle/>
                    <a:p>
                      <a:pPr algn="ctr" fontAlgn="b"/>
                      <a:r>
                        <a:rPr lang="en-US" sz="2000" b="1" i="0" u="sng" strike="noStrike" dirty="0">
                          <a:solidFill>
                            <a:srgbClr val="000000"/>
                          </a:solidFill>
                          <a:effectLst/>
                          <a:latin typeface="Calibri" panose="020F0502020204030204" pitchFamily="34" charset="0"/>
                        </a:rPr>
                        <a:t>Total</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5000"/>
                        <a:lumOff val="75000"/>
                      </a:schemeClr>
                    </a:solidFill>
                  </a:tcPr>
                </a:tc>
                <a:tc hMerge="1">
                  <a:txBody>
                    <a:bodyPr/>
                    <a:lstStyle/>
                    <a:p>
                      <a:pPr algn="ctr" fontAlgn="b"/>
                      <a:endParaRPr lang="en-US" sz="1200" b="1" i="0" u="sng" strike="noStrike" dirty="0">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5000"/>
                        <a:lumOff val="75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i="0" u="sng" strike="noStrike" dirty="0">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5000"/>
                        <a:lumOff val="75000"/>
                      </a:schemeClr>
                    </a:solidFill>
                  </a:tcPr>
                </a:tc>
                <a:extLst>
                  <a:ext uri="{0D108BD9-81ED-4DB2-BD59-A6C34878D82A}">
                    <a16:rowId xmlns:a16="http://schemas.microsoft.com/office/drawing/2014/main" val="3398609148"/>
                  </a:ext>
                </a:extLst>
              </a:tr>
              <a:tr h="172915">
                <a:tc vMerge="1">
                  <a:txBody>
                    <a:bodyPr/>
                    <a:lstStyle/>
                    <a:p>
                      <a:pPr algn="ctr" fontAlgn="b"/>
                      <a:endParaRPr lang="en-US" sz="2000" b="1" i="0" u="none" strike="noStrike" dirty="0">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libri" panose="020F0502020204030204" pitchFamily="34" charset="0"/>
                        </a:rPr>
                        <a:t>Original </a:t>
                      </a:r>
                    </a:p>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libri" panose="020F0502020204030204" pitchFamily="34" charset="0"/>
                        </a:rPr>
                        <a:t>Assessment</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5000"/>
                        <a:lumOff val="75000"/>
                      </a:schemeClr>
                    </a:solidFill>
                  </a:tcPr>
                </a:tc>
                <a:tc rowSpan="2">
                  <a:txBody>
                    <a:bodyPr/>
                    <a:lstStyle/>
                    <a:p>
                      <a:pPr algn="ctr" fontAlgn="b"/>
                      <a:endParaRPr lang="en-US" sz="2000" b="1" i="0" u="none" strike="noStrike" dirty="0">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5000"/>
                        <a:lumOff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libri" panose="020F0502020204030204" pitchFamily="34" charset="0"/>
                        </a:rPr>
                        <a:t>Adjusted </a:t>
                      </a:r>
                    </a:p>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libri" panose="020F0502020204030204" pitchFamily="34" charset="0"/>
                        </a:rPr>
                        <a:t>Assessment</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5000"/>
                        <a:lumOff val="75000"/>
                      </a:schemeClr>
                    </a:solidFill>
                  </a:tcPr>
                </a:tc>
                <a:extLst>
                  <a:ext uri="{0D108BD9-81ED-4DB2-BD59-A6C34878D82A}">
                    <a16:rowId xmlns:a16="http://schemas.microsoft.com/office/drawing/2014/main" val="2923669129"/>
                  </a:ext>
                </a:extLst>
              </a:tr>
              <a:tr h="172915">
                <a:tc vMerge="1">
                  <a:txBody>
                    <a:bodyPr/>
                    <a:lstStyle/>
                    <a:p>
                      <a:pPr algn="ctr" fontAlgn="b"/>
                      <a:endParaRPr lang="en-US" sz="1050" b="1" i="0" u="sng" strike="noStrike" dirty="0">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000" b="1" i="0" u="none" strike="noStrike" dirty="0">
                        <a:solidFill>
                          <a:srgbClr val="000000"/>
                        </a:solidFill>
                        <a:effectLst/>
                        <a:latin typeface="Calibri" panose="020F0502020204030204"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libri" panose="020F0502020204030204" pitchFamily="34" charset="0"/>
                        </a:rPr>
                        <a:t>$53,068.00</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5000"/>
                        <a:lumOff val="75000"/>
                      </a:schemeClr>
                    </a:solidFill>
                  </a:tcPr>
                </a:tc>
                <a:tc vMerge="1">
                  <a:txBody>
                    <a:bodyPr/>
                    <a:lstStyle/>
                    <a:p>
                      <a:pPr algn="ctr" fontAlgn="b"/>
                      <a:endParaRPr lang="en-US" sz="1400" b="1" i="0" u="sng" strike="noStrike" dirty="0">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5000"/>
                        <a:lumOff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libri" panose="020F0502020204030204" pitchFamily="34" charset="0"/>
                        </a:rPr>
                        <a:t>$15,000.00</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5000"/>
                        <a:lumOff val="75000"/>
                      </a:schemeClr>
                    </a:solidFill>
                  </a:tcPr>
                </a:tc>
                <a:extLst>
                  <a:ext uri="{0D108BD9-81ED-4DB2-BD59-A6C34878D82A}">
                    <a16:rowId xmlns:a16="http://schemas.microsoft.com/office/drawing/2014/main" val="419506969"/>
                  </a:ext>
                </a:extLst>
              </a:tr>
              <a:tr h="51846">
                <a:tc vMerge="1">
                  <a:txBody>
                    <a:bodyPr/>
                    <a:lstStyle/>
                    <a:p>
                      <a:endParaRPr lang="en-US"/>
                    </a:p>
                  </a:txBody>
                  <a:tcPr/>
                </a:tc>
                <a:tc gridSpan="3">
                  <a:txBody>
                    <a:bodyPr/>
                    <a:lstStyle/>
                    <a:p>
                      <a:pPr algn="ctr" fontAlgn="b"/>
                      <a:r>
                        <a:rPr lang="en-US" sz="2000" b="1" i="0" u="sng" strike="noStrike" dirty="0">
                          <a:solidFill>
                            <a:srgbClr val="000000"/>
                          </a:solidFill>
                          <a:effectLst/>
                          <a:latin typeface="Calibri" panose="020F0502020204030204" pitchFamily="34" charset="0"/>
                        </a:rPr>
                        <a:t>Breakdown</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hMerge="1">
                  <a:txBody>
                    <a:bodyPr/>
                    <a:lstStyle/>
                    <a:p>
                      <a:pPr algn="ctr" fontAlgn="b"/>
                      <a:endParaRPr lang="en-US" sz="1050" b="1" i="0" u="sng" strike="noStrike" dirty="0">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hMerge="1">
                  <a:txBody>
                    <a:bodyPr/>
                    <a:lstStyle/>
                    <a:p>
                      <a:pPr algn="ctr" fontAlgn="b"/>
                      <a:endParaRPr lang="en-US" sz="1050" b="1" i="0" u="sng" strike="noStrike" dirty="0">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3255127473"/>
                  </a:ext>
                </a:extLst>
              </a:tr>
              <a:tr h="172915">
                <a:tc vMerge="1">
                  <a:txBody>
                    <a:bodyPr/>
                    <a:lstStyle/>
                    <a:p>
                      <a:pPr algn="ctr" fontAlgn="b"/>
                      <a:endParaRPr lang="en-US" sz="1050" b="1" i="0" u="sng" strike="noStrike" dirty="0">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libri" panose="020F0502020204030204" pitchFamily="34" charset="0"/>
                        </a:rPr>
                        <a:t>Original Assessment</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ctr" fontAlgn="b"/>
                      <a:r>
                        <a:rPr lang="en-US" sz="2000" b="1" i="0" u="none" strike="noStrike" dirty="0">
                          <a:solidFill>
                            <a:srgbClr val="000000"/>
                          </a:solidFill>
                          <a:effectLst/>
                          <a:latin typeface="Calibri" panose="020F0502020204030204" pitchFamily="34" charset="0"/>
                        </a:rPr>
                        <a:t>% Distributed</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libri" panose="020F0502020204030204" pitchFamily="34" charset="0"/>
                        </a:rPr>
                        <a:t>Adjusted Assessment</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10000"/>
                  </a:ext>
                </a:extLst>
              </a:tr>
              <a:tr h="131233">
                <a:tc>
                  <a:txBody>
                    <a:bodyPr/>
                    <a:lstStyle/>
                    <a:p>
                      <a:pPr algn="l" fontAlgn="b"/>
                      <a:r>
                        <a:rPr lang="en-US" sz="1600" b="0" i="0" u="none" strike="noStrike" dirty="0">
                          <a:solidFill>
                            <a:srgbClr val="000000"/>
                          </a:solidFill>
                          <a:effectLst/>
                          <a:latin typeface="Calibri" panose="020F0502020204030204" pitchFamily="34" charset="0"/>
                        </a:rPr>
                        <a:t>General Revenue</a:t>
                      </a:r>
                    </a:p>
                    <a:p>
                      <a:pPr algn="l" fontAlgn="b"/>
                      <a:endParaRPr lang="en-US" sz="1600" b="0" i="0" u="none" strike="noStrike" dirty="0">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000" b="0" i="0" u="none" strike="noStrike" dirty="0">
                          <a:solidFill>
                            <a:srgbClr val="000000"/>
                          </a:solidFill>
                          <a:effectLst/>
                          <a:latin typeface="Calibri" panose="020F0502020204030204" pitchFamily="34" charset="0"/>
                        </a:rPr>
                        <a:t>$45,025.80</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rgbClr val="000000"/>
                          </a:solidFill>
                          <a:effectLst/>
                          <a:latin typeface="Calibri" panose="020F0502020204030204" pitchFamily="34" charset="0"/>
                        </a:rPr>
                        <a:t> 84.8455</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rgbClr val="000000"/>
                          </a:solidFill>
                          <a:effectLst/>
                          <a:latin typeface="Calibri" panose="020F0502020204030204" pitchFamily="34" charset="0"/>
                        </a:rPr>
                        <a:t>$12,726.82</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8407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COC Trust Fund</a:t>
                      </a:r>
                    </a:p>
                    <a:p>
                      <a:pPr marL="0" marR="0" indent="0" algn="l" defTabSz="914400" rtl="0" eaLnBrk="1" fontAlgn="b"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$5,006.85</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rgbClr val="000000"/>
                          </a:solidFill>
                          <a:effectLst/>
                          <a:latin typeface="Calibri" panose="020F0502020204030204" pitchFamily="34" charset="0"/>
                        </a:rPr>
                        <a:t> 9.4349</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rgbClr val="000000"/>
                          </a:solidFill>
                          <a:effectLst/>
                          <a:latin typeface="Calibri" panose="020F0502020204030204" pitchFamily="34" charset="0"/>
                        </a:rPr>
                        <a:t>$1,415.22</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871890068"/>
                  </a:ext>
                </a:extLst>
              </a:tr>
              <a:tr h="1524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State Trust Funds</a:t>
                      </a:r>
                    </a:p>
                    <a:p>
                      <a:pPr marL="0" marR="0" indent="0" algn="l" defTabSz="914400" rtl="0" eaLnBrk="1" fontAlgn="b"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$2,718.00</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rgbClr val="000000"/>
                          </a:solidFill>
                          <a:effectLst/>
                          <a:latin typeface="Calibri" panose="020F0502020204030204" pitchFamily="34" charset="0"/>
                        </a:rPr>
                        <a:t>5.1216</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rgbClr val="000000"/>
                          </a:solidFill>
                          <a:effectLst/>
                          <a:latin typeface="Calibri" panose="020F0502020204030204" pitchFamily="34" charset="0"/>
                        </a:rPr>
                        <a:t>$768.26</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050855027"/>
                  </a:ext>
                </a:extLst>
              </a:tr>
              <a:tr h="17291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Local Funds</a:t>
                      </a:r>
                    </a:p>
                    <a:p>
                      <a:pPr marL="0" marR="0" indent="0" algn="l" defTabSz="914400" rtl="0" eaLnBrk="1" fontAlgn="b"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Calibri" panose="020F0502020204030204" pitchFamily="34" charset="0"/>
                      </a:endParaRP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b"/>
                      <a:r>
                        <a:rPr lang="en-US" sz="2000" b="0" i="0" u="none" strike="noStrike" dirty="0">
                          <a:solidFill>
                            <a:srgbClr val="000000"/>
                          </a:solidFill>
                          <a:effectLst/>
                          <a:latin typeface="Calibri" panose="020F0502020204030204" pitchFamily="34" charset="0"/>
                        </a:rPr>
                        <a:t>$317.35</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rgbClr val="000000"/>
                          </a:solidFill>
                          <a:effectLst/>
                          <a:latin typeface="Calibri" panose="020F0502020204030204" pitchFamily="34" charset="0"/>
                        </a:rPr>
                        <a:t> .5981</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rgbClr val="000000"/>
                          </a:solidFill>
                          <a:effectLst/>
                          <a:latin typeface="Calibri" panose="020F0502020204030204" pitchFamily="34" charset="0"/>
                        </a:rPr>
                        <a:t>$89.70</a:t>
                      </a:r>
                    </a:p>
                  </a:txBody>
                  <a:tcPr marL="8118" marR="8118" marT="8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807239898"/>
                  </a:ext>
                </a:extLst>
              </a:tr>
            </a:tbl>
          </a:graphicData>
        </a:graphic>
      </p:graphicFrame>
      <p:graphicFrame>
        <p:nvGraphicFramePr>
          <p:cNvPr id="5" name="Table 4"/>
          <p:cNvGraphicFramePr>
            <a:graphicFrameLocks noGrp="1"/>
          </p:cNvGraphicFramePr>
          <p:nvPr>
            <p:extLst/>
          </p:nvPr>
        </p:nvGraphicFramePr>
        <p:xfrm>
          <a:off x="2819401" y="5681852"/>
          <a:ext cx="6762137" cy="365760"/>
        </p:xfrm>
        <a:graphic>
          <a:graphicData uri="http://schemas.openxmlformats.org/drawingml/2006/table">
            <a:tbl>
              <a:tblPr firstRow="1" bandRow="1">
                <a:tableStyleId>{5C22544A-7EE6-4342-B048-85BDC9FD1C3A}</a:tableStyleId>
              </a:tblPr>
              <a:tblGrid>
                <a:gridCol w="1857730">
                  <a:extLst>
                    <a:ext uri="{9D8B030D-6E8A-4147-A177-3AD203B41FA5}">
                      <a16:colId xmlns:a16="http://schemas.microsoft.com/office/drawing/2014/main" val="20000"/>
                    </a:ext>
                  </a:extLst>
                </a:gridCol>
                <a:gridCol w="297237">
                  <a:extLst>
                    <a:ext uri="{9D8B030D-6E8A-4147-A177-3AD203B41FA5}">
                      <a16:colId xmlns:a16="http://schemas.microsoft.com/office/drawing/2014/main" val="20001"/>
                    </a:ext>
                  </a:extLst>
                </a:gridCol>
                <a:gridCol w="1709112">
                  <a:extLst>
                    <a:ext uri="{9D8B030D-6E8A-4147-A177-3AD203B41FA5}">
                      <a16:colId xmlns:a16="http://schemas.microsoft.com/office/drawing/2014/main" val="20002"/>
                    </a:ext>
                  </a:extLst>
                </a:gridCol>
                <a:gridCol w="371546">
                  <a:extLst>
                    <a:ext uri="{9D8B030D-6E8A-4147-A177-3AD203B41FA5}">
                      <a16:colId xmlns:a16="http://schemas.microsoft.com/office/drawing/2014/main" val="20003"/>
                    </a:ext>
                  </a:extLst>
                </a:gridCol>
                <a:gridCol w="2526512">
                  <a:extLst>
                    <a:ext uri="{9D8B030D-6E8A-4147-A177-3AD203B41FA5}">
                      <a16:colId xmlns:a16="http://schemas.microsoft.com/office/drawing/2014/main" val="20004"/>
                    </a:ext>
                  </a:extLst>
                </a:gridCol>
              </a:tblGrid>
              <a:tr h="304802">
                <a:tc>
                  <a:txBody>
                    <a:bodyPr/>
                    <a:lstStyle/>
                    <a:p>
                      <a:r>
                        <a:rPr lang="en-US" b="0" dirty="0">
                          <a:solidFill>
                            <a:srgbClr val="003300"/>
                          </a:solidFill>
                        </a:rPr>
                        <a:t>Total of</a:t>
                      </a:r>
                      <a:r>
                        <a:rPr lang="en-US" b="0" baseline="0" dirty="0">
                          <a:solidFill>
                            <a:srgbClr val="003300"/>
                          </a:solidFill>
                        </a:rPr>
                        <a:t> the Tier</a:t>
                      </a:r>
                      <a:endParaRPr lang="en-US" b="0" dirty="0">
                        <a:solidFill>
                          <a:srgbClr val="003300"/>
                        </a:solidFill>
                      </a:endParaRPr>
                    </a:p>
                  </a:txBody>
                  <a:tcPr/>
                </a:tc>
                <a:tc>
                  <a:txBody>
                    <a:bodyPr/>
                    <a:lstStyle/>
                    <a:p>
                      <a:r>
                        <a:rPr lang="en-US" b="1" dirty="0">
                          <a:solidFill>
                            <a:srgbClr val="003300"/>
                          </a:solidFill>
                        </a:rPr>
                        <a:t>÷</a:t>
                      </a:r>
                    </a:p>
                  </a:txBody>
                  <a:tcPr/>
                </a:tc>
                <a:tc>
                  <a:txBody>
                    <a:bodyPr/>
                    <a:lstStyle/>
                    <a:p>
                      <a:r>
                        <a:rPr lang="en-US" b="0" dirty="0">
                          <a:solidFill>
                            <a:srgbClr val="003300"/>
                          </a:solidFill>
                        </a:rPr>
                        <a:t>Total Assessed</a:t>
                      </a:r>
                    </a:p>
                  </a:txBody>
                  <a:tcPr/>
                </a:tc>
                <a:tc>
                  <a:txBody>
                    <a:bodyPr/>
                    <a:lstStyle/>
                    <a:p>
                      <a:r>
                        <a:rPr lang="en-US" b="1" dirty="0">
                          <a:solidFill>
                            <a:srgbClr val="003300"/>
                          </a:solidFill>
                        </a:rPr>
                        <a:t>=</a:t>
                      </a:r>
                    </a:p>
                  </a:txBody>
                  <a:tcPr/>
                </a:tc>
                <a:tc>
                  <a:txBody>
                    <a:bodyPr/>
                    <a:lstStyle/>
                    <a:p>
                      <a:r>
                        <a:rPr lang="en-US" b="0" dirty="0">
                          <a:solidFill>
                            <a:srgbClr val="003300"/>
                          </a:solidFill>
                        </a:rPr>
                        <a:t>% Distributed per Tier</a:t>
                      </a:r>
                    </a:p>
                  </a:txBody>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a:blip r:embed="rId4"/>
          <a:stretch>
            <a:fillRect/>
          </a:stretch>
        </p:blipFill>
        <p:spPr>
          <a:xfrm>
            <a:off x="2819401" y="6328476"/>
            <a:ext cx="6762137" cy="462601"/>
          </a:xfrm>
          <a:prstGeom prst="rect">
            <a:avLst/>
          </a:prstGeom>
        </p:spPr>
      </p:pic>
    </p:spTree>
    <p:extLst>
      <p:ext uri="{BB962C8B-B14F-4D97-AF65-F5344CB8AC3E}">
        <p14:creationId xmlns:p14="http://schemas.microsoft.com/office/powerpoint/2010/main" val="4539360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Example of Settlement #2</a:t>
            </a:r>
            <a:br>
              <a:rPr lang="en-US" sz="3600" dirty="0"/>
            </a:br>
            <a:r>
              <a:rPr lang="en-US" sz="3600" dirty="0"/>
              <a:t>State v. Lewis</a:t>
            </a:r>
          </a:p>
        </p:txBody>
      </p:sp>
      <p:sp>
        <p:nvSpPr>
          <p:cNvPr id="3" name="Content Placeholder 2"/>
          <p:cNvSpPr>
            <a:spLocks noGrp="1"/>
          </p:cNvSpPr>
          <p:nvPr>
            <p:ph idx="1"/>
          </p:nvPr>
        </p:nvSpPr>
        <p:spPr>
          <a:xfrm>
            <a:off x="1981200" y="1752601"/>
            <a:ext cx="8229600" cy="5714999"/>
          </a:xfrm>
        </p:spPr>
        <p:txBody>
          <a:bodyPr>
            <a:normAutofit/>
          </a:bodyPr>
          <a:lstStyle/>
          <a:p>
            <a:pPr marL="0" indent="0" algn="ctr">
              <a:buNone/>
            </a:pPr>
            <a:r>
              <a:rPr lang="en-US" sz="2400" b="1" dirty="0"/>
              <a:t>2014 case - Original Assessment $53,093.00 </a:t>
            </a:r>
            <a:r>
              <a:rPr lang="en-US" sz="2000" b="1" dirty="0"/>
              <a:t>  </a:t>
            </a:r>
          </a:p>
          <a:p>
            <a:pPr marL="0" indent="0">
              <a:lnSpc>
                <a:spcPct val="150000"/>
              </a:lnSpc>
              <a:buNone/>
            </a:pPr>
            <a:r>
              <a:rPr lang="en-US" sz="2000" b="1" u="sng" dirty="0"/>
              <a:t>INFORMATION</a:t>
            </a:r>
            <a:endParaRPr lang="en-US" sz="2000" dirty="0"/>
          </a:p>
          <a:p>
            <a:pPr>
              <a:lnSpc>
                <a:spcPct val="150000"/>
              </a:lnSpc>
              <a:buFont typeface="Wingdings" panose="05000000000000000000" pitchFamily="2" charset="2"/>
              <a:buChar char="ü"/>
            </a:pPr>
            <a:r>
              <a:rPr lang="en-US" sz="2000" dirty="0"/>
              <a:t>Mr. Lewis was sentenced to 5 years in prison in 2015.</a:t>
            </a:r>
          </a:p>
          <a:p>
            <a:pPr>
              <a:lnSpc>
                <a:spcPct val="150000"/>
              </a:lnSpc>
              <a:buFont typeface="Wingdings" panose="05000000000000000000" pitchFamily="2" charset="2"/>
              <a:buChar char="ü"/>
            </a:pPr>
            <a:r>
              <a:rPr lang="en-US" sz="2000" dirty="0"/>
              <a:t>After completing his sentence early, he was released in 2019. He attended a reentry event and obtained the assistance of the Public Defender and the Clerk’s Office.    </a:t>
            </a:r>
          </a:p>
          <a:p>
            <a:pPr>
              <a:lnSpc>
                <a:spcPct val="150000"/>
              </a:lnSpc>
              <a:buFont typeface="Wingdings" panose="05000000000000000000" pitchFamily="2" charset="2"/>
              <a:buChar char="ü"/>
            </a:pPr>
            <a:r>
              <a:rPr lang="en-US" sz="2000" dirty="0"/>
              <a:t>His goal was to obtain his driver’s license to enable him to find employment.</a:t>
            </a:r>
          </a:p>
          <a:p>
            <a:pPr>
              <a:lnSpc>
                <a:spcPct val="150000"/>
              </a:lnSpc>
              <a:buFont typeface="Wingdings" panose="05000000000000000000" pitchFamily="2" charset="2"/>
              <a:buChar char="ü"/>
            </a:pPr>
            <a:r>
              <a:rPr lang="en-US" sz="2000" dirty="0"/>
              <a:t>He does not own any property here in Florida and his previous addresses used have changed multiple times over the years. </a:t>
            </a:r>
          </a:p>
          <a:p>
            <a:endParaRPr lang="en-US" dirty="0"/>
          </a:p>
        </p:txBody>
      </p:sp>
    </p:spTree>
    <p:extLst>
      <p:ext uri="{BB962C8B-B14F-4D97-AF65-F5344CB8AC3E}">
        <p14:creationId xmlns:p14="http://schemas.microsoft.com/office/powerpoint/2010/main" val="66966569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364" y="152400"/>
            <a:ext cx="8077200" cy="1159100"/>
          </a:xfrm>
        </p:spPr>
        <p:txBody>
          <a:bodyPr>
            <a:noAutofit/>
          </a:bodyPr>
          <a:lstStyle/>
          <a:p>
            <a:r>
              <a:rPr lang="en-US" sz="3800" dirty="0"/>
              <a:t>Results Settlement #2</a:t>
            </a:r>
            <a:br>
              <a:rPr lang="en-US" sz="3800" dirty="0"/>
            </a:br>
            <a:r>
              <a:rPr lang="en-US" sz="3800" dirty="0"/>
              <a:t>State v. Lewis</a:t>
            </a:r>
          </a:p>
        </p:txBody>
      </p:sp>
      <p:sp>
        <p:nvSpPr>
          <p:cNvPr id="3" name="Content Placeholder 2"/>
          <p:cNvSpPr>
            <a:spLocks noGrp="1"/>
          </p:cNvSpPr>
          <p:nvPr>
            <p:ph idx="1"/>
          </p:nvPr>
        </p:nvSpPr>
        <p:spPr/>
        <p:txBody>
          <a:bodyPr>
            <a:normAutofit/>
          </a:bodyPr>
          <a:lstStyle/>
          <a:p>
            <a:pPr marL="0" indent="0">
              <a:buNone/>
            </a:pPr>
            <a:r>
              <a:rPr lang="en-US" sz="1500" dirty="0"/>
              <a:t> </a:t>
            </a:r>
            <a:r>
              <a:rPr lang="en-US" sz="2000" b="1" u="sng" dirty="0"/>
              <a:t>Compromise Considerations</a:t>
            </a:r>
          </a:p>
          <a:p>
            <a:pPr marL="0" indent="0">
              <a:buNone/>
            </a:pPr>
            <a:endParaRPr lang="en-US" sz="2000" b="1" u="sng" dirty="0"/>
          </a:p>
          <a:p>
            <a:pPr lvl="0"/>
            <a:r>
              <a:rPr lang="en-US" sz="2000" dirty="0">
                <a:effectLst/>
              </a:rPr>
              <a:t>Collection Agency Fee waived.</a:t>
            </a:r>
            <a:endParaRPr lang="en-US" sz="1050" b="1" dirty="0">
              <a:effectLst/>
            </a:endParaRPr>
          </a:p>
          <a:p>
            <a:pPr lvl="0"/>
            <a:r>
              <a:rPr lang="en-US" sz="2000" dirty="0">
                <a:effectLst/>
              </a:rPr>
              <a:t>Because of Mr. Lewis’s financial situation, we required a minimal initial payment in order to set up a payment plan.</a:t>
            </a:r>
          </a:p>
          <a:p>
            <a:pPr lvl="0"/>
            <a:r>
              <a:rPr lang="en-US" sz="2000" dirty="0">
                <a:effectLst/>
              </a:rPr>
              <a:t>Payment plan took into consideration his ability to pay - $20.00 per month.</a:t>
            </a:r>
          </a:p>
          <a:p>
            <a:pPr lvl="0"/>
            <a:r>
              <a:rPr lang="en-US" sz="2000" dirty="0">
                <a:effectLst/>
              </a:rPr>
              <a:t>Mr. Lewis was able to reinstate his license and is current with payments.</a:t>
            </a:r>
          </a:p>
          <a:p>
            <a:pPr marL="0" indent="0">
              <a:buNone/>
            </a:pPr>
            <a:endParaRPr lang="en-US" sz="16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4876800"/>
            <a:ext cx="4114800" cy="1765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26788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Example of Settlement #3</a:t>
            </a:r>
            <a:br>
              <a:rPr lang="en-US" sz="3800" dirty="0"/>
            </a:br>
            <a:r>
              <a:rPr lang="en-US" sz="3800" dirty="0"/>
              <a:t>State v. </a:t>
            </a:r>
            <a:r>
              <a:rPr lang="en-US" sz="3800" dirty="0" err="1"/>
              <a:t>Perrotta</a:t>
            </a:r>
            <a:endParaRPr lang="en-US" sz="3800" dirty="0"/>
          </a:p>
        </p:txBody>
      </p:sp>
      <p:sp>
        <p:nvSpPr>
          <p:cNvPr id="3" name="Content Placeholder 2"/>
          <p:cNvSpPr>
            <a:spLocks noGrp="1"/>
          </p:cNvSpPr>
          <p:nvPr>
            <p:ph idx="1"/>
          </p:nvPr>
        </p:nvSpPr>
        <p:spPr>
          <a:xfrm>
            <a:off x="1981200" y="1905000"/>
            <a:ext cx="8229600" cy="4724400"/>
          </a:xfrm>
        </p:spPr>
        <p:txBody>
          <a:bodyPr/>
          <a:lstStyle/>
          <a:p>
            <a:pPr marL="0" indent="0" algn="ctr">
              <a:buNone/>
            </a:pPr>
            <a:r>
              <a:rPr lang="en-US" sz="2000" b="1" dirty="0"/>
              <a:t>Defendant had 11 criminal cases with total due of $8,625.07</a:t>
            </a:r>
          </a:p>
          <a:p>
            <a:pPr marL="0" indent="0">
              <a:buNone/>
            </a:pPr>
            <a:r>
              <a:rPr lang="en-US" sz="1400" dirty="0"/>
              <a:t> </a:t>
            </a:r>
          </a:p>
          <a:p>
            <a:pPr marL="0" indent="0">
              <a:buNone/>
            </a:pPr>
            <a:r>
              <a:rPr lang="en-US" sz="2000" b="1" u="sng" dirty="0"/>
              <a:t>Information:</a:t>
            </a:r>
            <a:endParaRPr lang="en-US" sz="2000" dirty="0"/>
          </a:p>
          <a:p>
            <a:pPr lvl="0">
              <a:buFont typeface="Arial" panose="020B0604020202020204" pitchFamily="34" charset="0"/>
              <a:buChar char="•"/>
            </a:pPr>
            <a:r>
              <a:rPr lang="en-US" sz="2000" dirty="0"/>
              <a:t>Ms. </a:t>
            </a:r>
            <a:r>
              <a:rPr lang="en-US" sz="2000" dirty="0" err="1"/>
              <a:t>Perrotta</a:t>
            </a:r>
            <a:r>
              <a:rPr lang="en-US" sz="2000" dirty="0"/>
              <a:t> attended a Clerk &amp; Comptroller speaking event regarding our Court Compliance Program.</a:t>
            </a:r>
          </a:p>
          <a:p>
            <a:pPr lvl="0">
              <a:buFont typeface="Arial" panose="020B0604020202020204" pitchFamily="34" charset="0"/>
              <a:buChar char="•"/>
            </a:pPr>
            <a:r>
              <a:rPr lang="en-US" sz="2000" dirty="0"/>
              <a:t>She stated a relative was willing to pay a lump sum in order to settle all cases.</a:t>
            </a:r>
          </a:p>
          <a:p>
            <a:pPr lvl="0">
              <a:buFont typeface="Arial" panose="020B0604020202020204" pitchFamily="34" charset="0"/>
              <a:buChar char="•"/>
            </a:pPr>
            <a:endParaRPr lang="en-US" sz="2000" dirty="0"/>
          </a:p>
          <a:p>
            <a:pPr marL="0" indent="0">
              <a:buNone/>
            </a:pPr>
            <a:r>
              <a:rPr lang="en-US" sz="2000" b="1" u="sng" dirty="0"/>
              <a:t>Compromise Considerations:</a:t>
            </a:r>
          </a:p>
          <a:p>
            <a:pPr lvl="0">
              <a:buFont typeface="Arial" panose="020B0604020202020204" pitchFamily="34" charset="0"/>
              <a:buChar char="•"/>
            </a:pPr>
            <a:r>
              <a:rPr lang="en-US" sz="2000" dirty="0"/>
              <a:t>Collection Agency fees recalled.</a:t>
            </a:r>
          </a:p>
          <a:p>
            <a:pPr lvl="0">
              <a:buFont typeface="Arial" panose="020B0604020202020204" pitchFamily="34" charset="0"/>
              <a:buChar char="•"/>
            </a:pPr>
            <a:r>
              <a:rPr lang="en-US" sz="2000" dirty="0"/>
              <a:t>Waived interest on all cases.</a:t>
            </a:r>
          </a:p>
          <a:p>
            <a:pPr lvl="0">
              <a:buFont typeface="Arial" panose="020B0604020202020204" pitchFamily="34" charset="0"/>
              <a:buChar char="•"/>
            </a:pPr>
            <a:r>
              <a:rPr lang="en-US" sz="2000" dirty="0"/>
              <a:t>Adjusted assessments on cases to allow full payment of fines on criminal cases to meet settlement amount.</a:t>
            </a:r>
          </a:p>
          <a:p>
            <a:pPr lvl="0">
              <a:buFont typeface="Arial" panose="020B0604020202020204" pitchFamily="34" charset="0"/>
              <a:buChar char="•"/>
            </a:pPr>
            <a:endParaRPr lang="en-US" sz="2000" dirty="0"/>
          </a:p>
          <a:p>
            <a:pPr marL="0" indent="0">
              <a:buNone/>
            </a:pPr>
            <a:endParaRPr lang="en-US" sz="1800" dirty="0"/>
          </a:p>
          <a:p>
            <a:endParaRPr lang="en-US" dirty="0"/>
          </a:p>
        </p:txBody>
      </p:sp>
    </p:spTree>
    <p:extLst>
      <p:ext uri="{BB962C8B-B14F-4D97-AF65-F5344CB8AC3E}">
        <p14:creationId xmlns:p14="http://schemas.microsoft.com/office/powerpoint/2010/main" val="534551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4E45-113C-BE40-BCF6-5966E596F92E}"/>
              </a:ext>
            </a:extLst>
          </p:cNvPr>
          <p:cNvSpPr txBox="1"/>
          <p:nvPr/>
        </p:nvSpPr>
        <p:spPr>
          <a:xfrm>
            <a:off x="665205" y="704335"/>
            <a:ext cx="10861589" cy="707886"/>
          </a:xfrm>
          <a:prstGeom prst="rect">
            <a:avLst/>
          </a:prstGeom>
          <a:noFill/>
        </p:spPr>
        <p:txBody>
          <a:bodyPr wrap="square" rtlCol="0">
            <a:spAutoFit/>
          </a:bodyPr>
          <a:lstStyle/>
          <a:p>
            <a:pPr algn="ctr"/>
            <a:r>
              <a:rPr lang="en-US" sz="4000" b="1" dirty="0">
                <a:solidFill>
                  <a:schemeClr val="bg1"/>
                </a:solidFill>
                <a:latin typeface="Gotham Book" pitchFamily="2" charset="0"/>
                <a:cs typeface="Gotham Book" pitchFamily="2" charset="0"/>
              </a:rPr>
              <a:t>RESTORATION FLIGHT PLAN</a:t>
            </a:r>
          </a:p>
        </p:txBody>
      </p:sp>
    </p:spTree>
    <p:extLst>
      <p:ext uri="{BB962C8B-B14F-4D97-AF65-F5344CB8AC3E}">
        <p14:creationId xmlns:p14="http://schemas.microsoft.com/office/powerpoint/2010/main" val="2967313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Results Settlement #3</a:t>
            </a:r>
            <a:br>
              <a:rPr lang="en-US" sz="3800" dirty="0"/>
            </a:br>
            <a:r>
              <a:rPr lang="en-US" sz="3800" dirty="0"/>
              <a:t>State v. </a:t>
            </a:r>
            <a:r>
              <a:rPr lang="en-US" sz="3800" dirty="0" err="1"/>
              <a:t>Perotta</a:t>
            </a:r>
            <a:endParaRPr lang="en-US" sz="3800" dirty="0"/>
          </a:p>
        </p:txBody>
      </p:sp>
      <p:sp>
        <p:nvSpPr>
          <p:cNvPr id="3" name="Content Placeholder 2"/>
          <p:cNvSpPr>
            <a:spLocks noGrp="1"/>
          </p:cNvSpPr>
          <p:nvPr>
            <p:ph idx="1"/>
          </p:nvPr>
        </p:nvSpPr>
        <p:spPr>
          <a:xfrm>
            <a:off x="1981200" y="1524001"/>
            <a:ext cx="8229600" cy="4606926"/>
          </a:xfrm>
        </p:spPr>
        <p:txBody>
          <a:bodyPr/>
          <a:lstStyle/>
          <a:p>
            <a:pPr marL="0" indent="0" algn="ctr">
              <a:buNone/>
            </a:pPr>
            <a:endParaRPr lang="en-US" sz="1000" b="1" dirty="0">
              <a:effectLst/>
            </a:endParaRPr>
          </a:p>
          <a:p>
            <a:pPr marL="0" indent="0" algn="ctr">
              <a:buNone/>
            </a:pPr>
            <a:endParaRPr lang="en-US" sz="2000" dirty="0"/>
          </a:p>
          <a:p>
            <a:pPr marL="0" indent="0">
              <a:buNone/>
            </a:pPr>
            <a:endParaRPr lang="en-US" sz="1000" dirty="0"/>
          </a:p>
          <a:p>
            <a:pPr marL="0" indent="0" algn="ctr">
              <a:buNone/>
            </a:pPr>
            <a:endParaRPr lang="en-US" sz="2600" b="1" dirty="0">
              <a:effectLst/>
            </a:endParaRPr>
          </a:p>
        </p:txBody>
      </p:sp>
      <p:graphicFrame>
        <p:nvGraphicFramePr>
          <p:cNvPr id="7" name="Table 6"/>
          <p:cNvGraphicFramePr>
            <a:graphicFrameLocks noGrp="1"/>
          </p:cNvGraphicFramePr>
          <p:nvPr>
            <p:extLst/>
          </p:nvPr>
        </p:nvGraphicFramePr>
        <p:xfrm>
          <a:off x="2903911" y="1983830"/>
          <a:ext cx="6384178" cy="4221165"/>
        </p:xfrm>
        <a:graphic>
          <a:graphicData uri="http://schemas.openxmlformats.org/drawingml/2006/table">
            <a:tbl>
              <a:tblPr firstRow="1" bandRow="1">
                <a:tableStyleId>{5C22544A-7EE6-4342-B048-85BDC9FD1C3A}</a:tableStyleId>
              </a:tblPr>
              <a:tblGrid>
                <a:gridCol w="394469">
                  <a:extLst>
                    <a:ext uri="{9D8B030D-6E8A-4147-A177-3AD203B41FA5}">
                      <a16:colId xmlns:a16="http://schemas.microsoft.com/office/drawing/2014/main" val="20000"/>
                    </a:ext>
                  </a:extLst>
                </a:gridCol>
                <a:gridCol w="2164392">
                  <a:extLst>
                    <a:ext uri="{9D8B030D-6E8A-4147-A177-3AD203B41FA5}">
                      <a16:colId xmlns:a16="http://schemas.microsoft.com/office/drawing/2014/main" val="20001"/>
                    </a:ext>
                  </a:extLst>
                </a:gridCol>
                <a:gridCol w="1912010">
                  <a:extLst>
                    <a:ext uri="{9D8B030D-6E8A-4147-A177-3AD203B41FA5}">
                      <a16:colId xmlns:a16="http://schemas.microsoft.com/office/drawing/2014/main" val="20002"/>
                    </a:ext>
                  </a:extLst>
                </a:gridCol>
                <a:gridCol w="1913307">
                  <a:extLst>
                    <a:ext uri="{9D8B030D-6E8A-4147-A177-3AD203B41FA5}">
                      <a16:colId xmlns:a16="http://schemas.microsoft.com/office/drawing/2014/main" val="20003"/>
                    </a:ext>
                  </a:extLst>
                </a:gridCol>
              </a:tblGrid>
              <a:tr h="324705">
                <a:tc>
                  <a:txBody>
                    <a:bodyPr/>
                    <a:lstStyle/>
                    <a:p>
                      <a:pPr marL="0" marR="0">
                        <a:lnSpc>
                          <a:spcPct val="107000"/>
                        </a:lnSpc>
                        <a:spcBef>
                          <a:spcPts val="0"/>
                        </a:spcBef>
                        <a:spcAft>
                          <a:spcPts val="0"/>
                        </a:spcAft>
                      </a:pPr>
                      <a:r>
                        <a:rPr lang="en-US" sz="1500" kern="12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kern="1200">
                          <a:effectLst/>
                        </a:rPr>
                        <a:t>Case number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kern="1200">
                          <a:effectLst/>
                        </a:rPr>
                        <a:t>Amount Assessed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kern="1200" dirty="0">
                          <a:effectLst/>
                          <a:latin typeface="+mn-lt"/>
                          <a:ea typeface="+mn-ea"/>
                          <a:cs typeface="+mn-cs"/>
                        </a:rPr>
                        <a:t>Amount</a:t>
                      </a:r>
                      <a:r>
                        <a:rPr lang="en-US" sz="1500" kern="1200" baseline="0" dirty="0">
                          <a:effectLst/>
                          <a:latin typeface="+mn-lt"/>
                          <a:ea typeface="+mn-ea"/>
                          <a:cs typeface="+mn-cs"/>
                        </a:rPr>
                        <a:t> Settled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extLst>
                  <a:ext uri="{0D108BD9-81ED-4DB2-BD59-A6C34878D82A}">
                    <a16:rowId xmlns:a16="http://schemas.microsoft.com/office/drawing/2014/main" val="10000"/>
                  </a:ext>
                </a:extLst>
              </a:tr>
              <a:tr h="324705">
                <a:tc>
                  <a:txBody>
                    <a:bodyPr/>
                    <a:lstStyle/>
                    <a:p>
                      <a:pPr marL="0" marR="0">
                        <a:lnSpc>
                          <a:spcPct val="107000"/>
                        </a:lnSpc>
                        <a:spcBef>
                          <a:spcPts val="0"/>
                        </a:spcBef>
                        <a:spcAft>
                          <a:spcPts val="0"/>
                        </a:spcAft>
                      </a:pPr>
                      <a:r>
                        <a:rPr lang="en-US" sz="1500" kern="12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2010CF014819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$1366.59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dirty="0">
                          <a:effectLst/>
                        </a:rPr>
                        <a:t>$303.63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extLst>
                  <a:ext uri="{0D108BD9-81ED-4DB2-BD59-A6C34878D82A}">
                    <a16:rowId xmlns:a16="http://schemas.microsoft.com/office/drawing/2014/main" val="10001"/>
                  </a:ext>
                </a:extLst>
              </a:tr>
              <a:tr h="324705">
                <a:tc>
                  <a:txBody>
                    <a:bodyPr/>
                    <a:lstStyle/>
                    <a:p>
                      <a:pPr marL="0" marR="0">
                        <a:lnSpc>
                          <a:spcPct val="107000"/>
                        </a:lnSpc>
                        <a:spcBef>
                          <a:spcPts val="0"/>
                        </a:spcBef>
                        <a:spcAft>
                          <a:spcPts val="0"/>
                        </a:spcAft>
                      </a:pPr>
                      <a:r>
                        <a:rPr lang="en-US" sz="1500" kern="12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2010MM014181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$297.16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dirty="0">
                          <a:effectLst/>
                        </a:rPr>
                        <a:t>$149.52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extLst>
                  <a:ext uri="{0D108BD9-81ED-4DB2-BD59-A6C34878D82A}">
                    <a16:rowId xmlns:a16="http://schemas.microsoft.com/office/drawing/2014/main" val="10002"/>
                  </a:ext>
                </a:extLst>
              </a:tr>
              <a:tr h="324705">
                <a:tc>
                  <a:txBody>
                    <a:bodyPr/>
                    <a:lstStyle/>
                    <a:p>
                      <a:pPr marL="0" marR="0">
                        <a:lnSpc>
                          <a:spcPct val="107000"/>
                        </a:lnSpc>
                        <a:spcBef>
                          <a:spcPts val="0"/>
                        </a:spcBef>
                        <a:spcAft>
                          <a:spcPts val="0"/>
                        </a:spcAft>
                      </a:pPr>
                      <a:r>
                        <a:rPr lang="en-US" sz="1500" kern="12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2011CF003816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$1287.25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dirty="0">
                          <a:effectLst/>
                        </a:rPr>
                        <a:t>$303.62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extLst>
                  <a:ext uri="{0D108BD9-81ED-4DB2-BD59-A6C34878D82A}">
                    <a16:rowId xmlns:a16="http://schemas.microsoft.com/office/drawing/2014/main" val="10003"/>
                  </a:ext>
                </a:extLst>
              </a:tr>
              <a:tr h="324705">
                <a:tc>
                  <a:txBody>
                    <a:bodyPr/>
                    <a:lstStyle/>
                    <a:p>
                      <a:pPr marL="0" marR="0">
                        <a:lnSpc>
                          <a:spcPct val="107000"/>
                        </a:lnSpc>
                        <a:spcBef>
                          <a:spcPts val="0"/>
                        </a:spcBef>
                        <a:spcAft>
                          <a:spcPts val="0"/>
                        </a:spcAft>
                      </a:pPr>
                      <a:r>
                        <a:rPr lang="en-US" sz="1500" kern="12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dirty="0">
                          <a:effectLst/>
                        </a:rPr>
                        <a:t>2011CF003817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kern="1200">
                          <a:effectLst/>
                        </a:rPr>
                        <a:t>$1287.25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dirty="0">
                          <a:effectLst/>
                        </a:rPr>
                        <a:t>$303.62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extLst>
                  <a:ext uri="{0D108BD9-81ED-4DB2-BD59-A6C34878D82A}">
                    <a16:rowId xmlns:a16="http://schemas.microsoft.com/office/drawing/2014/main" val="10004"/>
                  </a:ext>
                </a:extLst>
              </a:tr>
              <a:tr h="324705">
                <a:tc>
                  <a:txBody>
                    <a:bodyPr/>
                    <a:lstStyle/>
                    <a:p>
                      <a:pPr marL="0" marR="0">
                        <a:lnSpc>
                          <a:spcPct val="107000"/>
                        </a:lnSpc>
                        <a:spcBef>
                          <a:spcPts val="0"/>
                        </a:spcBef>
                        <a:spcAft>
                          <a:spcPts val="0"/>
                        </a:spcAft>
                      </a:pPr>
                      <a:r>
                        <a:rPr lang="en-US" sz="1500" kern="1200">
                          <a:effectLst/>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2011CF011005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$1266.57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dirty="0">
                          <a:effectLst/>
                        </a:rPr>
                        <a:t>$303.62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extLst>
                  <a:ext uri="{0D108BD9-81ED-4DB2-BD59-A6C34878D82A}">
                    <a16:rowId xmlns:a16="http://schemas.microsoft.com/office/drawing/2014/main" val="10005"/>
                  </a:ext>
                </a:extLst>
              </a:tr>
              <a:tr h="324705">
                <a:tc>
                  <a:txBody>
                    <a:bodyPr/>
                    <a:lstStyle/>
                    <a:p>
                      <a:pPr marL="0" marR="0">
                        <a:lnSpc>
                          <a:spcPct val="107000"/>
                        </a:lnSpc>
                        <a:spcBef>
                          <a:spcPts val="0"/>
                        </a:spcBef>
                        <a:spcAft>
                          <a:spcPts val="0"/>
                        </a:spcAft>
                      </a:pPr>
                      <a:r>
                        <a:rPr lang="en-US" sz="1500" kern="1200">
                          <a:effectLst/>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2011CT030064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$264.60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dirty="0">
                          <a:effectLst/>
                        </a:rPr>
                        <a:t>$189.00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extLst>
                  <a:ext uri="{0D108BD9-81ED-4DB2-BD59-A6C34878D82A}">
                    <a16:rowId xmlns:a16="http://schemas.microsoft.com/office/drawing/2014/main" val="10006"/>
                  </a:ext>
                </a:extLst>
              </a:tr>
              <a:tr h="324705">
                <a:tc>
                  <a:txBody>
                    <a:bodyPr/>
                    <a:lstStyle/>
                    <a:p>
                      <a:pPr marL="0" marR="0">
                        <a:lnSpc>
                          <a:spcPct val="107000"/>
                        </a:lnSpc>
                        <a:spcBef>
                          <a:spcPts val="0"/>
                        </a:spcBef>
                        <a:spcAft>
                          <a:spcPts val="0"/>
                        </a:spcAft>
                      </a:pPr>
                      <a:r>
                        <a:rPr lang="en-US" sz="1500" kern="1200">
                          <a:effectLst/>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2011MM001837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$496.48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dirty="0">
                          <a:effectLst/>
                        </a:rPr>
                        <a:t>$253.00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extLst>
                  <a:ext uri="{0D108BD9-81ED-4DB2-BD59-A6C34878D82A}">
                    <a16:rowId xmlns:a16="http://schemas.microsoft.com/office/drawing/2014/main" val="10007"/>
                  </a:ext>
                </a:extLst>
              </a:tr>
              <a:tr h="324705">
                <a:tc>
                  <a:txBody>
                    <a:bodyPr/>
                    <a:lstStyle/>
                    <a:p>
                      <a:pPr marL="0" marR="0">
                        <a:lnSpc>
                          <a:spcPct val="107000"/>
                        </a:lnSpc>
                        <a:spcBef>
                          <a:spcPts val="0"/>
                        </a:spcBef>
                        <a:spcAft>
                          <a:spcPts val="0"/>
                        </a:spcAft>
                      </a:pPr>
                      <a:r>
                        <a:rPr lang="en-US" sz="1500" kern="1200">
                          <a:effectLst/>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2011MM002867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$683.23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dirty="0">
                          <a:effectLst/>
                        </a:rPr>
                        <a:t>$303.62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extLst>
                  <a:ext uri="{0D108BD9-81ED-4DB2-BD59-A6C34878D82A}">
                    <a16:rowId xmlns:a16="http://schemas.microsoft.com/office/drawing/2014/main" val="10008"/>
                  </a:ext>
                </a:extLst>
              </a:tr>
              <a:tr h="324705">
                <a:tc>
                  <a:txBody>
                    <a:bodyPr/>
                    <a:lstStyle/>
                    <a:p>
                      <a:pPr marL="0" marR="0">
                        <a:lnSpc>
                          <a:spcPct val="107000"/>
                        </a:lnSpc>
                        <a:spcBef>
                          <a:spcPts val="0"/>
                        </a:spcBef>
                        <a:spcAft>
                          <a:spcPts val="0"/>
                        </a:spcAft>
                      </a:pPr>
                      <a:r>
                        <a:rPr lang="en-US" sz="1500" kern="1200">
                          <a:effectLst/>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2011MM015648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$673.54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dirty="0">
                          <a:effectLst/>
                        </a:rPr>
                        <a:t>$303.62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extLst>
                  <a:ext uri="{0D108BD9-81ED-4DB2-BD59-A6C34878D82A}">
                    <a16:rowId xmlns:a16="http://schemas.microsoft.com/office/drawing/2014/main" val="10009"/>
                  </a:ext>
                </a:extLst>
              </a:tr>
              <a:tr h="324705">
                <a:tc>
                  <a:txBody>
                    <a:bodyPr/>
                    <a:lstStyle/>
                    <a:p>
                      <a:pPr marL="0" marR="0">
                        <a:lnSpc>
                          <a:spcPct val="107000"/>
                        </a:lnSpc>
                        <a:spcBef>
                          <a:spcPts val="0"/>
                        </a:spcBef>
                        <a:spcAft>
                          <a:spcPts val="0"/>
                        </a:spcAft>
                      </a:pPr>
                      <a:r>
                        <a:rPr lang="en-US" sz="1500" kern="1200">
                          <a:effectLst/>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2014MM002118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kern="1200">
                          <a:effectLst/>
                        </a:rPr>
                        <a:t>$501.20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kern="1200" dirty="0">
                          <a:effectLst/>
                        </a:rPr>
                        <a:t>$303.62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extLst>
                  <a:ext uri="{0D108BD9-81ED-4DB2-BD59-A6C34878D82A}">
                    <a16:rowId xmlns:a16="http://schemas.microsoft.com/office/drawing/2014/main" val="10010"/>
                  </a:ext>
                </a:extLst>
              </a:tr>
              <a:tr h="324705">
                <a:tc>
                  <a:txBody>
                    <a:bodyPr/>
                    <a:lstStyle/>
                    <a:p>
                      <a:pPr marL="0" marR="0">
                        <a:lnSpc>
                          <a:spcPct val="107000"/>
                        </a:lnSpc>
                        <a:spcBef>
                          <a:spcPts val="0"/>
                        </a:spcBef>
                        <a:spcAft>
                          <a:spcPts val="0"/>
                        </a:spcAft>
                      </a:pPr>
                      <a:r>
                        <a:rPr lang="en-US" sz="1500" kern="1200">
                          <a:effectLst/>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2014MM012048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kern="1200">
                          <a:effectLst/>
                        </a:rPr>
                        <a:t>$501.20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kern="1200" dirty="0">
                          <a:effectLst/>
                        </a:rPr>
                        <a:t>$303.62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extLst>
                  <a:ext uri="{0D108BD9-81ED-4DB2-BD59-A6C34878D82A}">
                    <a16:rowId xmlns:a16="http://schemas.microsoft.com/office/drawing/2014/main" val="10011"/>
                  </a:ext>
                </a:extLst>
              </a:tr>
              <a:tr h="324705">
                <a:tc>
                  <a:txBody>
                    <a:bodyPr/>
                    <a:lstStyle/>
                    <a:p>
                      <a:pPr marL="0" marR="0">
                        <a:lnSpc>
                          <a:spcPct val="107000"/>
                        </a:lnSpc>
                        <a:spcBef>
                          <a:spcPts val="0"/>
                        </a:spcBef>
                        <a:spcAft>
                          <a:spcPts val="0"/>
                        </a:spcAft>
                      </a:pPr>
                      <a:r>
                        <a:rPr lang="en-US" sz="15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a:effectLst/>
                        </a:rPr>
                        <a:t>TOTALS: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kern="1200">
                          <a:effectLst/>
                        </a:rPr>
                        <a:t>$8625.07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tc>
                  <a:txBody>
                    <a:bodyPr/>
                    <a:lstStyle/>
                    <a:p>
                      <a:pPr marL="0" marR="0">
                        <a:lnSpc>
                          <a:spcPct val="107000"/>
                        </a:lnSpc>
                        <a:spcBef>
                          <a:spcPts val="0"/>
                        </a:spcBef>
                        <a:spcAft>
                          <a:spcPts val="0"/>
                        </a:spcAft>
                      </a:pPr>
                      <a:r>
                        <a:rPr lang="en-US" sz="1500" kern="1200" dirty="0">
                          <a:effectLst/>
                        </a:rPr>
                        <a:t>$3020.49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63" marR="84263" marT="42131" marB="42131"/>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7696628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Palm Beach County </a:t>
            </a:r>
            <a:br>
              <a:rPr lang="en-US" dirty="0"/>
            </a:br>
            <a:r>
              <a:rPr lang="en-US" dirty="0"/>
              <a:t>Settlement Results</a:t>
            </a:r>
          </a:p>
        </p:txBody>
      </p:sp>
      <p:sp>
        <p:nvSpPr>
          <p:cNvPr id="3" name="Content Placeholder 2"/>
          <p:cNvSpPr>
            <a:spLocks noGrp="1"/>
          </p:cNvSpPr>
          <p:nvPr>
            <p:ph idx="1"/>
          </p:nvPr>
        </p:nvSpPr>
        <p:spPr>
          <a:xfrm>
            <a:off x="2057400" y="2336005"/>
            <a:ext cx="8305800" cy="3540126"/>
          </a:xfrm>
        </p:spPr>
        <p:txBody>
          <a:bodyPr/>
          <a:lstStyle/>
          <a:p>
            <a:pPr>
              <a:defRPr/>
            </a:pPr>
            <a:r>
              <a:rPr lang="en-US" sz="4000" dirty="0"/>
              <a:t>483 cases settled/established payment plan</a:t>
            </a:r>
          </a:p>
          <a:p>
            <a:pPr>
              <a:defRPr/>
            </a:pPr>
            <a:endParaRPr lang="en-US" sz="4000" dirty="0"/>
          </a:p>
          <a:p>
            <a:pPr>
              <a:defRPr/>
            </a:pPr>
            <a:r>
              <a:rPr lang="en-US" sz="4000" dirty="0"/>
              <a:t>$ 711,869.84</a:t>
            </a:r>
          </a:p>
          <a:p>
            <a:pPr>
              <a:defRPr/>
            </a:pPr>
            <a:endParaRPr lang="en-US" sz="3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352800"/>
            <a:ext cx="2724150" cy="2724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11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6159"/>
            <a:ext cx="8229600" cy="1143000"/>
          </a:xfrm>
        </p:spPr>
        <p:txBody>
          <a:bodyPr/>
          <a:lstStyle/>
          <a:p>
            <a:r>
              <a:rPr lang="en-US" dirty="0"/>
              <a:t>PBC Settlement Breakdown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38268"/>
            <a:ext cx="8915400" cy="495369"/>
          </a:xfrm>
          <a:prstGeom prst="rect">
            <a:avLst/>
          </a:prstGeom>
        </p:spPr>
      </p:pic>
      <p:sp>
        <p:nvSpPr>
          <p:cNvPr id="21" name="TextBox 20"/>
          <p:cNvSpPr txBox="1"/>
          <p:nvPr/>
        </p:nvSpPr>
        <p:spPr>
          <a:xfrm>
            <a:off x="2590800" y="1120336"/>
            <a:ext cx="7620000" cy="523220"/>
          </a:xfrm>
          <a:prstGeom prst="rect">
            <a:avLst/>
          </a:prstGeom>
          <a:noFill/>
        </p:spPr>
        <p:txBody>
          <a:bodyPr wrap="square" rtlCol="0">
            <a:spAutoFit/>
          </a:bodyPr>
          <a:lstStyle/>
          <a:p>
            <a:pPr fontAlgn="base">
              <a:spcBef>
                <a:spcPct val="0"/>
              </a:spcBef>
              <a:spcAft>
                <a:spcPct val="0"/>
              </a:spcAft>
            </a:pPr>
            <a:r>
              <a:rPr lang="en-US" sz="2800" dirty="0">
                <a:solidFill>
                  <a:srgbClr val="FFFFFF"/>
                </a:solidFill>
                <a:latin typeface="Palatino Linotype"/>
                <a:cs typeface="Arial" charset="0"/>
              </a:rPr>
              <a:t>442 Cases Settled/Established Payment Plan</a:t>
            </a:r>
          </a:p>
        </p:txBody>
      </p:sp>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0" b="100000" l="0" r="98054"/>
                    </a14:imgEffect>
                  </a14:imgLayer>
                </a14:imgProps>
              </a:ext>
              <a:ext uri="{28A0092B-C50C-407E-A947-70E740481C1C}">
                <a14:useLocalDpi xmlns:a14="http://schemas.microsoft.com/office/drawing/2010/main" val="0"/>
              </a:ext>
            </a:extLst>
          </a:blip>
          <a:stretch>
            <a:fillRect/>
          </a:stretch>
        </p:blipFill>
        <p:spPr>
          <a:xfrm>
            <a:off x="2351525" y="1589694"/>
            <a:ext cx="5049531" cy="5039707"/>
          </a:xfrm>
          <a:prstGeom prst="rect">
            <a:avLst/>
          </a:prstGeom>
        </p:spPr>
      </p:pic>
      <p:pic>
        <p:nvPicPr>
          <p:cNvPr id="23" name="Picture 22"/>
          <p:cNvPicPr>
            <a:picLocks noChangeAspect="1"/>
          </p:cNvPicPr>
          <p:nvPr/>
        </p:nvPicPr>
        <p:blipFill>
          <a:blip r:embed="rId6">
            <a:extLst>
              <a:ext uri="{BEBA8EAE-BF5A-486C-A8C5-ECC9F3942E4B}">
                <a14:imgProps xmlns:a14="http://schemas.microsoft.com/office/drawing/2010/main">
                  <a14:imgLayer r:embed="rId7">
                    <a14:imgEffect>
                      <a14:backgroundRemoval t="9907" b="99381" l="9699" r="92642"/>
                    </a14:imgEffect>
                  </a14:imgLayer>
                </a14:imgProps>
              </a:ext>
              <a:ext uri="{28A0092B-C50C-407E-A947-70E740481C1C}">
                <a14:useLocalDpi xmlns:a14="http://schemas.microsoft.com/office/drawing/2010/main" val="0"/>
              </a:ext>
            </a:extLst>
          </a:blip>
          <a:stretch>
            <a:fillRect/>
          </a:stretch>
        </p:blipFill>
        <p:spPr>
          <a:xfrm>
            <a:off x="4633434" y="1512885"/>
            <a:ext cx="2848373" cy="3077004"/>
          </a:xfrm>
          <a:prstGeom prst="rect">
            <a:avLst/>
          </a:prstGeom>
        </p:spPr>
      </p:pic>
      <p:graphicFrame>
        <p:nvGraphicFramePr>
          <p:cNvPr id="26" name="Chart 25"/>
          <p:cNvGraphicFramePr/>
          <p:nvPr>
            <p:extLst/>
          </p:nvPr>
        </p:nvGraphicFramePr>
        <p:xfrm>
          <a:off x="7086601" y="2379724"/>
          <a:ext cx="3947633" cy="3229921"/>
        </p:xfrm>
        <a:graphic>
          <a:graphicData uri="http://schemas.openxmlformats.org/drawingml/2006/chart">
            <c:chart xmlns:c="http://schemas.openxmlformats.org/drawingml/2006/chart" xmlns:r="http://schemas.openxmlformats.org/officeDocument/2006/relationships" r:id="rId8"/>
          </a:graphicData>
        </a:graphic>
      </p:graphicFrame>
      <p:sp>
        <p:nvSpPr>
          <p:cNvPr id="27" name="TextBox 1"/>
          <p:cNvSpPr txBox="1"/>
          <p:nvPr/>
        </p:nvSpPr>
        <p:spPr>
          <a:xfrm>
            <a:off x="7656186" y="3509642"/>
            <a:ext cx="1404231" cy="4928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400" dirty="0">
                <a:solidFill>
                  <a:srgbClr val="FFFFFF"/>
                </a:solidFill>
                <a:latin typeface="Palatino Linotype"/>
              </a:rPr>
              <a:t>Delinquent (36)</a:t>
            </a:r>
          </a:p>
          <a:p>
            <a:pPr algn="ctr" fontAlgn="base">
              <a:spcBef>
                <a:spcPct val="0"/>
              </a:spcBef>
              <a:spcAft>
                <a:spcPct val="0"/>
              </a:spcAft>
            </a:pPr>
            <a:endParaRPr lang="en-US" sz="1400" dirty="0">
              <a:solidFill>
                <a:srgbClr val="FFFFFF"/>
              </a:solidFill>
              <a:latin typeface="Palatino Linotype"/>
            </a:endParaRPr>
          </a:p>
        </p:txBody>
      </p:sp>
      <p:sp>
        <p:nvSpPr>
          <p:cNvPr id="28" name="TextBox 1"/>
          <p:cNvSpPr txBox="1"/>
          <p:nvPr/>
        </p:nvSpPr>
        <p:spPr>
          <a:xfrm>
            <a:off x="8291949" y="4639561"/>
            <a:ext cx="1613215" cy="4928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400" dirty="0">
                <a:solidFill>
                  <a:srgbClr val="005542"/>
                </a:solidFill>
                <a:latin typeface="Palatino Linotype"/>
              </a:rPr>
              <a:t>Current with Plan (55)</a:t>
            </a:r>
          </a:p>
          <a:p>
            <a:pPr algn="ctr" fontAlgn="base">
              <a:spcBef>
                <a:spcPct val="0"/>
              </a:spcBef>
              <a:spcAft>
                <a:spcPct val="0"/>
              </a:spcAft>
            </a:pPr>
            <a:endParaRPr lang="en-US" sz="1400" dirty="0">
              <a:solidFill>
                <a:srgbClr val="005542"/>
              </a:solidFill>
              <a:latin typeface="Palatino Linotype"/>
            </a:endParaRPr>
          </a:p>
        </p:txBody>
      </p:sp>
    </p:spTree>
    <p:extLst>
      <p:ext uri="{BB962C8B-B14F-4D97-AF65-F5344CB8AC3E}">
        <p14:creationId xmlns:p14="http://schemas.microsoft.com/office/powerpoint/2010/main" val="3841575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2"/>
                                        </p:tgtEl>
                                        <p:attrNameLst>
                                          <p:attrName>ppt_w</p:attrName>
                                        </p:attrNameLst>
                                      </p:cBhvr>
                                      <p:tavLst>
                                        <p:tav tm="0">
                                          <p:val>
                                            <p:strVal val="ppt_w"/>
                                          </p:val>
                                        </p:tav>
                                        <p:tav tm="100000">
                                          <p:val>
                                            <p:fltVal val="0"/>
                                          </p:val>
                                        </p:tav>
                                      </p:tavLst>
                                    </p:anim>
                                    <p:anim calcmode="lin" valueType="num">
                                      <p:cBhvr>
                                        <p:cTn id="7" dur="500"/>
                                        <p:tgtEl>
                                          <p:spTgt spid="22"/>
                                        </p:tgtEl>
                                        <p:attrNameLst>
                                          <p:attrName>ppt_h</p:attrName>
                                        </p:attrNameLst>
                                      </p:cBhvr>
                                      <p:tavLst>
                                        <p:tav tm="0">
                                          <p:val>
                                            <p:strVal val="ppt_h"/>
                                          </p:val>
                                        </p:tav>
                                        <p:tav tm="100000">
                                          <p:val>
                                            <p:fltVal val="0"/>
                                          </p:val>
                                        </p:tav>
                                      </p:tavLst>
                                    </p:anim>
                                    <p:animEffect transition="out" filter="fade">
                                      <p:cBhvr>
                                        <p:cTn id="8" dur="500"/>
                                        <p:tgtEl>
                                          <p:spTgt spid="22"/>
                                        </p:tgtEl>
                                      </p:cBhvr>
                                    </p:animEffect>
                                    <p:set>
                                      <p:cBhvr>
                                        <p:cTn id="9" dur="1" fill="hold">
                                          <p:stCondLst>
                                            <p:cond delay="499"/>
                                          </p:stCondLst>
                                        </p:cTn>
                                        <p:tgtEl>
                                          <p:spTgt spid="22"/>
                                        </p:tgtEl>
                                        <p:attrNameLst>
                                          <p:attrName>style.visibility</p:attrName>
                                        </p:attrNameLst>
                                      </p:cBhvr>
                                      <p:to>
                                        <p:strVal val="hidden"/>
                                      </p:to>
                                    </p:set>
                                  </p:childTnLst>
                                </p:cTn>
                              </p:par>
                              <p:par>
                                <p:cTn id="10" presetID="2" presetClass="entr" presetSubtype="4"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Thank You!</a:t>
            </a:r>
          </a:p>
        </p:txBody>
      </p:sp>
      <p:sp>
        <p:nvSpPr>
          <p:cNvPr id="3" name="Content Placeholder 2"/>
          <p:cNvSpPr>
            <a:spLocks noGrp="1"/>
          </p:cNvSpPr>
          <p:nvPr>
            <p:ph idx="1"/>
          </p:nvPr>
        </p:nvSpPr>
        <p:spPr/>
        <p:txBody>
          <a:bodyPr/>
          <a:lstStyle/>
          <a:p>
            <a:pPr marL="0" indent="0">
              <a:buNone/>
            </a:pPr>
            <a:r>
              <a:rPr lang="en-US" sz="2000" dirty="0">
                <a:effectLst/>
              </a:rPr>
              <a:t>I just wanted to share my experience with you about my experience being able to pay off my past court fines through a settlement.</a:t>
            </a:r>
          </a:p>
          <a:p>
            <a:pPr marL="0" indent="0">
              <a:buNone/>
            </a:pPr>
            <a:endParaRPr lang="en-US" sz="2000" dirty="0">
              <a:effectLst/>
            </a:endParaRPr>
          </a:p>
          <a:p>
            <a:pPr marL="0" indent="0">
              <a:buNone/>
            </a:pPr>
            <a:r>
              <a:rPr lang="en-US" sz="2000" dirty="0">
                <a:effectLst/>
              </a:rPr>
              <a:t>I’m clean and sober now for 4 years and as a part of my recovery (and to move forward in my career in substance abuse counseling) I needed to ‘make amends ‘ for my past. </a:t>
            </a:r>
          </a:p>
          <a:p>
            <a:pPr marL="0" indent="0">
              <a:buNone/>
            </a:pPr>
            <a:endParaRPr lang="en-US" sz="2000" dirty="0">
              <a:effectLst/>
            </a:endParaRPr>
          </a:p>
          <a:p>
            <a:pPr marL="0" indent="0">
              <a:buNone/>
            </a:pPr>
            <a:r>
              <a:rPr lang="en-US" sz="2000" dirty="0">
                <a:effectLst/>
              </a:rPr>
              <a:t>Part of that was offering a sincere apology and changed behavior to the court system and law enforcement, which I did.</a:t>
            </a:r>
          </a:p>
          <a:p>
            <a:pPr marL="0" indent="0">
              <a:buNone/>
            </a:pPr>
            <a:r>
              <a:rPr lang="en-US" sz="2000" dirty="0">
                <a:effectLst/>
              </a:rPr>
              <a:t>The other part was to clear up any financial amends as well. When I discovered the unpaid court costs I was completely overwhelmed! I did not have the resources to pay those fines.  </a:t>
            </a:r>
          </a:p>
          <a:p>
            <a:pPr marL="0" indent="0">
              <a:buNone/>
            </a:pPr>
            <a:endParaRPr lang="en-US" sz="2000" dirty="0">
              <a:effectLst/>
            </a:endParaRPr>
          </a:p>
          <a:p>
            <a:pPr marL="0" indent="0">
              <a:buNone/>
            </a:pPr>
            <a:r>
              <a:rPr lang="en-US" sz="2000" dirty="0">
                <a:effectLst/>
              </a:rPr>
              <a:t>But I knew I had to try.</a:t>
            </a:r>
          </a:p>
          <a:p>
            <a:pPr marL="0" indent="0">
              <a:buNone/>
            </a:pPr>
            <a:endParaRPr lang="en-US" dirty="0">
              <a:effectLst/>
            </a:endParaRPr>
          </a:p>
          <a:p>
            <a:r>
              <a:rPr lang="en-US" dirty="0">
                <a:effectLst/>
              </a:rPr>
              <a:t> </a:t>
            </a:r>
          </a:p>
          <a:p>
            <a:endParaRPr lang="en-US" dirty="0"/>
          </a:p>
        </p:txBody>
      </p:sp>
    </p:spTree>
    <p:extLst>
      <p:ext uri="{BB962C8B-B14F-4D97-AF65-F5344CB8AC3E}">
        <p14:creationId xmlns:p14="http://schemas.microsoft.com/office/powerpoint/2010/main" val="15254002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Thank You!</a:t>
            </a:r>
          </a:p>
        </p:txBody>
      </p:sp>
      <p:sp>
        <p:nvSpPr>
          <p:cNvPr id="3" name="Content Placeholder 2"/>
          <p:cNvSpPr>
            <a:spLocks noGrp="1"/>
          </p:cNvSpPr>
          <p:nvPr>
            <p:ph idx="1"/>
          </p:nvPr>
        </p:nvSpPr>
        <p:spPr/>
        <p:txBody>
          <a:bodyPr/>
          <a:lstStyle/>
          <a:p>
            <a:pPr marL="0" indent="0">
              <a:buNone/>
            </a:pPr>
            <a:r>
              <a:rPr lang="en-US" dirty="0">
                <a:effectLst/>
              </a:rPr>
              <a:t>That’s when Faith Campbell stepped in. She assured me that it was possible and helped me find a resolution!</a:t>
            </a:r>
          </a:p>
          <a:p>
            <a:pPr marL="0" indent="0">
              <a:buNone/>
            </a:pPr>
            <a:r>
              <a:rPr lang="en-US" dirty="0">
                <a:effectLst/>
              </a:rPr>
              <a:t>I’m truly grateful for her help and feel that I can move forward now, with a clean slate and be the best person I can be.</a:t>
            </a:r>
          </a:p>
          <a:p>
            <a:pPr marL="0" indent="0">
              <a:buNone/>
            </a:pPr>
            <a:r>
              <a:rPr lang="en-US" dirty="0">
                <a:effectLst/>
              </a:rPr>
              <a:t>Thanks for all the help!</a:t>
            </a:r>
          </a:p>
          <a:p>
            <a:pPr marL="0" indent="0">
              <a:buNone/>
            </a:pPr>
            <a:r>
              <a:rPr lang="en-US" dirty="0">
                <a:effectLst/>
              </a:rPr>
              <a:t>Julie Kemp</a:t>
            </a:r>
          </a:p>
          <a:p>
            <a:endParaRPr lang="en-US" dirty="0"/>
          </a:p>
        </p:txBody>
      </p:sp>
    </p:spTree>
    <p:extLst>
      <p:ext uri="{BB962C8B-B14F-4D97-AF65-F5344CB8AC3E}">
        <p14:creationId xmlns:p14="http://schemas.microsoft.com/office/powerpoint/2010/main" val="12382847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4E45-113C-BE40-BCF6-5966E596F92E}"/>
              </a:ext>
            </a:extLst>
          </p:cNvPr>
          <p:cNvSpPr txBox="1"/>
          <p:nvPr/>
        </p:nvSpPr>
        <p:spPr>
          <a:xfrm>
            <a:off x="665205" y="704335"/>
            <a:ext cx="108615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QUESTIONS?</a:t>
            </a:r>
          </a:p>
        </p:txBody>
      </p:sp>
    </p:spTree>
    <p:extLst>
      <p:ext uri="{BB962C8B-B14F-4D97-AF65-F5344CB8AC3E}">
        <p14:creationId xmlns:p14="http://schemas.microsoft.com/office/powerpoint/2010/main" val="2009438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D420D3-8046-4C45-86C6-10776446A0F9}"/>
              </a:ext>
            </a:extLst>
          </p:cNvPr>
          <p:cNvSpPr>
            <a:spLocks noGrp="1"/>
          </p:cNvSpPr>
          <p:nvPr>
            <p:ph type="title"/>
          </p:nvPr>
        </p:nvSpPr>
        <p:spPr>
          <a:xfrm>
            <a:off x="594360" y="674371"/>
            <a:ext cx="10995660" cy="1463039"/>
          </a:xfrm>
        </p:spPr>
        <p:txBody>
          <a:bodyPr anchor="t">
            <a:noAutofit/>
          </a:bodyPr>
          <a:lstStyle/>
          <a:p>
            <a:pPr algn="ctr"/>
            <a:r>
              <a:rPr lang="en-US" sz="4800" b="1" dirty="0">
                <a:solidFill>
                  <a:schemeClr val="bg1"/>
                </a:solidFill>
                <a:latin typeface="Gotham Book"/>
              </a:rPr>
              <a:t>“OPT-IN” COMPLIANCE PROGRAM</a:t>
            </a:r>
          </a:p>
        </p:txBody>
      </p:sp>
    </p:spTree>
    <p:extLst>
      <p:ext uri="{BB962C8B-B14F-4D97-AF65-F5344CB8AC3E}">
        <p14:creationId xmlns:p14="http://schemas.microsoft.com/office/powerpoint/2010/main" val="3644985329"/>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05B790-254B-415C-9EAD-716C0FCD47D4}"/>
              </a:ext>
            </a:extLst>
          </p:cNvPr>
          <p:cNvSpPr txBox="1"/>
          <p:nvPr/>
        </p:nvSpPr>
        <p:spPr>
          <a:xfrm>
            <a:off x="560070" y="704334"/>
            <a:ext cx="11064239" cy="421056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Douglas Isabelle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Deputy Executive Director</a:t>
            </a:r>
            <a:b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br>
            <a: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Florida Clerks of Court Operations Corporation</a:t>
            </a:r>
          </a:p>
        </p:txBody>
      </p:sp>
    </p:spTree>
    <p:extLst>
      <p:ext uri="{BB962C8B-B14F-4D97-AF65-F5344CB8AC3E}">
        <p14:creationId xmlns:p14="http://schemas.microsoft.com/office/powerpoint/2010/main" val="414008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09AD-FAF6-4FCF-8B0D-823ECAFED63E}"/>
              </a:ext>
            </a:extLst>
          </p:cNvPr>
          <p:cNvSpPr>
            <a:spLocks noGrp="1"/>
          </p:cNvSpPr>
          <p:nvPr>
            <p:ph type="title"/>
          </p:nvPr>
        </p:nvSpPr>
        <p:spPr>
          <a:xfrm>
            <a:off x="416425" y="309709"/>
            <a:ext cx="11392715" cy="918727"/>
          </a:xfrm>
        </p:spPr>
        <p:txBody>
          <a:bodyPr anchor="ctr"/>
          <a:lstStyle/>
          <a:p>
            <a:r>
              <a:rPr lang="en-US" dirty="0"/>
              <a:t>THE LAW</a:t>
            </a:r>
          </a:p>
        </p:txBody>
      </p:sp>
      <p:sp>
        <p:nvSpPr>
          <p:cNvPr id="3" name="Text Placeholder 2">
            <a:extLst>
              <a:ext uri="{FF2B5EF4-FFF2-40B4-BE49-F238E27FC236}">
                <a16:creationId xmlns:a16="http://schemas.microsoft.com/office/drawing/2014/main" id="{AE94D5BF-95AB-4E2F-9D83-BA3EF800877F}"/>
              </a:ext>
            </a:extLst>
          </p:cNvPr>
          <p:cNvSpPr>
            <a:spLocks noGrp="1"/>
          </p:cNvSpPr>
          <p:nvPr>
            <p:ph type="body" idx="1"/>
          </p:nvPr>
        </p:nvSpPr>
        <p:spPr>
          <a:xfrm>
            <a:off x="434897" y="1583473"/>
            <a:ext cx="11374243" cy="3724507"/>
          </a:xfrm>
        </p:spPr>
        <p:txBody>
          <a:bodyPr>
            <a:normAutofit/>
          </a:bodyPr>
          <a:lstStyle/>
          <a:p>
            <a:pPr marL="342900" indent="-342900">
              <a:spcBef>
                <a:spcPts val="0"/>
              </a:spcBef>
            </a:pPr>
            <a:r>
              <a:rPr lang="en-US" sz="2400" dirty="0"/>
              <a:t>Section 938.30, F.S. provides Clerks with authority to “enforce, satisfy, compromise, settle, subordinate, release, or otherwise dispose of </a:t>
            </a:r>
            <a:r>
              <a:rPr lang="en-US" sz="2400" u="sng" dirty="0"/>
              <a:t>any debt</a:t>
            </a:r>
            <a:r>
              <a:rPr lang="en-US" sz="2400" dirty="0"/>
              <a:t> or </a:t>
            </a:r>
            <a:r>
              <a:rPr lang="en-US" sz="2400" u="sng" dirty="0"/>
              <a:t>liens</a:t>
            </a:r>
            <a:r>
              <a:rPr lang="en-US" sz="2400" dirty="0"/>
              <a:t> imposed and collected”.</a:t>
            </a:r>
          </a:p>
          <a:p>
            <a:pPr>
              <a:spcBef>
                <a:spcPts val="0"/>
              </a:spcBef>
            </a:pPr>
            <a:endParaRPr lang="en-US" sz="2400" dirty="0"/>
          </a:p>
          <a:p>
            <a:pPr>
              <a:spcBef>
                <a:spcPts val="0"/>
              </a:spcBef>
            </a:pPr>
            <a:endParaRPr lang="en-US" sz="2400" dirty="0"/>
          </a:p>
          <a:p>
            <a:pPr marL="0" indent="0" algn="ctr">
              <a:spcBef>
                <a:spcPts val="0"/>
              </a:spcBef>
              <a:buNone/>
            </a:pPr>
            <a:r>
              <a:rPr lang="en-US" sz="2400" b="1" i="1" u="sng" dirty="0"/>
              <a:t>May 2012– Opinion</a:t>
            </a:r>
          </a:p>
          <a:p>
            <a:pPr>
              <a:spcBef>
                <a:spcPts val="0"/>
              </a:spcBef>
            </a:pPr>
            <a:r>
              <a:rPr lang="en-US" sz="2400" dirty="0"/>
              <a:t>	“… If it was the not the intent of the Legislature to allow the Clerk to negotiate the release of the debt or lien for any reason other than full payment the language would have been restricted to requiring the Clerk to satisfy the judgment lien upon full payment”.</a:t>
            </a:r>
          </a:p>
        </p:txBody>
      </p:sp>
    </p:spTree>
    <p:extLst>
      <p:ext uri="{BB962C8B-B14F-4D97-AF65-F5344CB8AC3E}">
        <p14:creationId xmlns:p14="http://schemas.microsoft.com/office/powerpoint/2010/main" val="3123074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415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BFDA-A1C7-4D7B-B563-4374EC4EF903}"/>
              </a:ext>
            </a:extLst>
          </p:cNvPr>
          <p:cNvSpPr>
            <a:spLocks noGrp="1"/>
          </p:cNvSpPr>
          <p:nvPr>
            <p:ph type="title"/>
          </p:nvPr>
        </p:nvSpPr>
        <p:spPr>
          <a:xfrm>
            <a:off x="0" y="0"/>
            <a:ext cx="12192000" cy="1588770"/>
          </a:xfrm>
        </p:spPr>
        <p:txBody>
          <a:bodyPr>
            <a:noAutofit/>
          </a:bodyPr>
          <a:lstStyle/>
          <a:p>
            <a:r>
              <a:rPr lang="en-US" sz="4000" dirty="0">
                <a:latin typeface="Gotham Book" panose="02000604040000020004" pitchFamily="50" charset="0"/>
              </a:rPr>
              <a:t>Criminal Liens</a:t>
            </a:r>
            <a:br>
              <a:rPr lang="en-US" sz="4000" dirty="0">
                <a:latin typeface="Gotham Book" panose="02000604040000020004" pitchFamily="50" charset="0"/>
              </a:rPr>
            </a:br>
            <a:r>
              <a:rPr lang="en-US" sz="4000" dirty="0">
                <a:latin typeface="Gotham Book" panose="02000604040000020004" pitchFamily="50" charset="0"/>
              </a:rPr>
              <a:t>CFY 2015-16 through 2017-18</a:t>
            </a:r>
          </a:p>
        </p:txBody>
      </p:sp>
      <p:sp>
        <p:nvSpPr>
          <p:cNvPr id="3" name="Text Placeholder 2">
            <a:extLst>
              <a:ext uri="{FF2B5EF4-FFF2-40B4-BE49-F238E27FC236}">
                <a16:creationId xmlns:a16="http://schemas.microsoft.com/office/drawing/2014/main" id="{4A82E1DD-DF14-496E-B107-B85A15AAA6B7}"/>
              </a:ext>
            </a:extLst>
          </p:cNvPr>
          <p:cNvSpPr>
            <a:spLocks noGrp="1"/>
          </p:cNvSpPr>
          <p:nvPr>
            <p:ph type="body" idx="1"/>
          </p:nvPr>
        </p:nvSpPr>
        <p:spPr>
          <a:xfrm>
            <a:off x="80010" y="1791834"/>
            <a:ext cx="12192000" cy="725424"/>
          </a:xfrm>
        </p:spPr>
        <p:txBody>
          <a:bodyPr/>
          <a:lstStyle/>
          <a:p>
            <a:pPr algn="ctr"/>
            <a:r>
              <a:rPr lang="en-US" sz="2000" dirty="0">
                <a:solidFill>
                  <a:schemeClr val="bg1"/>
                </a:solidFill>
                <a:latin typeface="Gotham Book" panose="02000604040000020004" pitchFamily="50" charset="0"/>
              </a:rPr>
              <a:t>Statutorily mandated criminal fines constitutes most of the judgment/liens.</a:t>
            </a:r>
          </a:p>
        </p:txBody>
      </p:sp>
      <p:pic>
        <p:nvPicPr>
          <p:cNvPr id="5" name="Picture 4">
            <a:extLst>
              <a:ext uri="{FF2B5EF4-FFF2-40B4-BE49-F238E27FC236}">
                <a16:creationId xmlns:a16="http://schemas.microsoft.com/office/drawing/2014/main" id="{39FFB9EB-C401-4221-AABA-5830596D83DB}"/>
              </a:ext>
            </a:extLst>
          </p:cNvPr>
          <p:cNvPicPr>
            <a:picLocks noChangeAspect="1"/>
          </p:cNvPicPr>
          <p:nvPr/>
        </p:nvPicPr>
        <p:blipFill rotWithShape="1">
          <a:blip r:embed="rId2"/>
          <a:srcRect l="22102"/>
          <a:stretch/>
        </p:blipFill>
        <p:spPr>
          <a:xfrm>
            <a:off x="2595940" y="2631558"/>
            <a:ext cx="7000121" cy="3603048"/>
          </a:xfrm>
          <a:prstGeom prst="rect">
            <a:avLst/>
          </a:prstGeom>
        </p:spPr>
      </p:pic>
    </p:spTree>
    <p:extLst>
      <p:ext uri="{BB962C8B-B14F-4D97-AF65-F5344CB8AC3E}">
        <p14:creationId xmlns:p14="http://schemas.microsoft.com/office/powerpoint/2010/main" val="4016816488"/>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05B790-254B-415C-9EAD-716C0FCD47D4}"/>
              </a:ext>
            </a:extLst>
          </p:cNvPr>
          <p:cNvSpPr txBox="1"/>
          <p:nvPr/>
        </p:nvSpPr>
        <p:spPr>
          <a:xfrm>
            <a:off x="665205" y="704335"/>
            <a:ext cx="10861589" cy="35548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Hampton Peterson, Esq.</a:t>
            </a:r>
          </a:p>
          <a:p>
            <a:pPr lvl="0" algn="ctr">
              <a:defRPr/>
            </a:pPr>
            <a:r>
              <a:rPr lang="en-US" sz="3500" b="1" dirty="0">
                <a:solidFill>
                  <a:prstClr val="white"/>
                </a:solidFill>
                <a:latin typeface="Gotham Book" pitchFamily="2" charset="0"/>
                <a:cs typeface="Gotham Book" pitchFamily="2" charset="0"/>
              </a:rPr>
              <a:t>Legal Counsel</a:t>
            </a:r>
          </a:p>
          <a:p>
            <a:pPr lvl="0" algn="ctr">
              <a:defRPr/>
            </a:pPr>
            <a:r>
              <a:rPr lang="en-US" sz="3500" b="1" dirty="0">
                <a:solidFill>
                  <a:prstClr val="white"/>
                </a:solidFill>
                <a:latin typeface="Gotham Book" pitchFamily="2" charset="0"/>
                <a:cs typeface="Gotham Book" pitchFamily="2" charset="0"/>
              </a:rPr>
              <a:t>Palm Beach County Clerk and Comptroller’s Office</a:t>
            </a:r>
            <a:endPar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p:txBody>
      </p:sp>
    </p:spTree>
    <p:extLst>
      <p:ext uri="{BB962C8B-B14F-4D97-AF65-F5344CB8AC3E}">
        <p14:creationId xmlns:p14="http://schemas.microsoft.com/office/powerpoint/2010/main" val="3509549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15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69B-D26B-4A80-BE07-C02A99BE33D4}"/>
              </a:ext>
            </a:extLst>
          </p:cNvPr>
          <p:cNvSpPr>
            <a:spLocks noGrp="1"/>
          </p:cNvSpPr>
          <p:nvPr>
            <p:ph type="title"/>
          </p:nvPr>
        </p:nvSpPr>
        <p:spPr>
          <a:xfrm>
            <a:off x="0" y="0"/>
            <a:ext cx="12192000" cy="1611630"/>
          </a:xfrm>
        </p:spPr>
        <p:txBody>
          <a:bodyPr>
            <a:noAutofit/>
          </a:bodyPr>
          <a:lstStyle/>
          <a:p>
            <a:r>
              <a:rPr lang="en-US" sz="4000" dirty="0">
                <a:latin typeface="Gotham Book" panose="02000604040000020004" pitchFamily="50" charset="0"/>
              </a:rPr>
              <a:t>Circuit and County Criminal Judgment/Liens</a:t>
            </a:r>
            <a:br>
              <a:rPr lang="en-US" sz="4000" dirty="0">
                <a:latin typeface="Gotham Book" panose="02000604040000020004" pitchFamily="50" charset="0"/>
              </a:rPr>
            </a:br>
            <a:r>
              <a:rPr lang="en-US" sz="4000" dirty="0">
                <a:latin typeface="Gotham Book" panose="02000604040000020004" pitchFamily="50" charset="0"/>
              </a:rPr>
              <a:t>CFY 2015-16 through 2017-18</a:t>
            </a:r>
          </a:p>
        </p:txBody>
      </p:sp>
      <p:sp>
        <p:nvSpPr>
          <p:cNvPr id="3" name="Text Placeholder 2">
            <a:extLst>
              <a:ext uri="{FF2B5EF4-FFF2-40B4-BE49-F238E27FC236}">
                <a16:creationId xmlns:a16="http://schemas.microsoft.com/office/drawing/2014/main" id="{2DBE8C7D-98E8-4E43-B252-87F90AB4838B}"/>
              </a:ext>
            </a:extLst>
          </p:cNvPr>
          <p:cNvSpPr>
            <a:spLocks noGrp="1"/>
          </p:cNvSpPr>
          <p:nvPr>
            <p:ph type="body" idx="1"/>
          </p:nvPr>
        </p:nvSpPr>
        <p:spPr>
          <a:xfrm>
            <a:off x="1981200" y="1885950"/>
            <a:ext cx="8366760" cy="496824"/>
          </a:xfrm>
        </p:spPr>
        <p:txBody>
          <a:bodyPr/>
          <a:lstStyle/>
          <a:p>
            <a:r>
              <a:rPr lang="en-US" dirty="0">
                <a:solidFill>
                  <a:schemeClr val="bg1"/>
                </a:solidFill>
                <a:latin typeface="Gotham Book" panose="02000604040000020004" pitchFamily="50" charset="0"/>
              </a:rPr>
              <a:t>Felons owe most of the judgment liens.</a:t>
            </a:r>
          </a:p>
        </p:txBody>
      </p:sp>
      <p:graphicFrame>
        <p:nvGraphicFramePr>
          <p:cNvPr id="4" name="Chart 3">
            <a:extLst>
              <a:ext uri="{FF2B5EF4-FFF2-40B4-BE49-F238E27FC236}">
                <a16:creationId xmlns:a16="http://schemas.microsoft.com/office/drawing/2014/main" id="{78223EDE-4CB4-428B-BD02-00C65BD15DDC}"/>
              </a:ext>
            </a:extLst>
          </p:cNvPr>
          <p:cNvGraphicFramePr>
            <a:graphicFrameLocks/>
          </p:cNvGraphicFramePr>
          <p:nvPr>
            <p:extLst>
              <p:ext uri="{D42A27DB-BD31-4B8C-83A1-F6EECF244321}">
                <p14:modId xmlns:p14="http://schemas.microsoft.com/office/powerpoint/2010/main" val="3841314126"/>
              </p:ext>
            </p:extLst>
          </p:nvPr>
        </p:nvGraphicFramePr>
        <p:xfrm>
          <a:off x="1981200" y="2465070"/>
          <a:ext cx="836676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7641109"/>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415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0512-34BF-463F-8AA5-A44812494CB8}"/>
              </a:ext>
            </a:extLst>
          </p:cNvPr>
          <p:cNvSpPr>
            <a:spLocks noGrp="1"/>
          </p:cNvSpPr>
          <p:nvPr>
            <p:ph type="title"/>
          </p:nvPr>
        </p:nvSpPr>
        <p:spPr>
          <a:xfrm>
            <a:off x="0" y="0"/>
            <a:ext cx="12192000" cy="1634490"/>
          </a:xfrm>
        </p:spPr>
        <p:txBody>
          <a:bodyPr>
            <a:normAutofit/>
          </a:bodyPr>
          <a:lstStyle/>
          <a:p>
            <a:r>
              <a:rPr lang="en-US" sz="4000" dirty="0"/>
              <a:t>County Treatment of Judgment/Liens</a:t>
            </a:r>
            <a:br>
              <a:rPr lang="en-US" sz="4000" dirty="0"/>
            </a:br>
            <a:r>
              <a:rPr lang="en-US" sz="4000" dirty="0"/>
              <a:t>For Criminal Cases</a:t>
            </a:r>
          </a:p>
        </p:txBody>
      </p:sp>
      <p:pic>
        <p:nvPicPr>
          <p:cNvPr id="5" name="Picture 4">
            <a:extLst>
              <a:ext uri="{FF2B5EF4-FFF2-40B4-BE49-F238E27FC236}">
                <a16:creationId xmlns:a16="http://schemas.microsoft.com/office/drawing/2014/main" id="{646C745C-0BCF-4D63-AC5B-2FE4A9ACD58D}"/>
              </a:ext>
            </a:extLst>
          </p:cNvPr>
          <p:cNvPicPr>
            <a:picLocks noChangeAspect="1"/>
          </p:cNvPicPr>
          <p:nvPr/>
        </p:nvPicPr>
        <p:blipFill>
          <a:blip r:embed="rId2"/>
          <a:stretch>
            <a:fillRect/>
          </a:stretch>
        </p:blipFill>
        <p:spPr>
          <a:xfrm>
            <a:off x="1980844" y="2106009"/>
            <a:ext cx="8230313" cy="3651821"/>
          </a:xfrm>
          <a:prstGeom prst="rect">
            <a:avLst/>
          </a:prstGeom>
          <a:solidFill>
            <a:schemeClr val="bg1"/>
          </a:solidFill>
        </p:spPr>
      </p:pic>
    </p:spTree>
    <p:extLst>
      <p:ext uri="{BB962C8B-B14F-4D97-AF65-F5344CB8AC3E}">
        <p14:creationId xmlns:p14="http://schemas.microsoft.com/office/powerpoint/2010/main" val="4184248131"/>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415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7621-A852-479B-9B6C-8AA250D7F7A7}"/>
              </a:ext>
            </a:extLst>
          </p:cNvPr>
          <p:cNvSpPr>
            <a:spLocks noGrp="1"/>
          </p:cNvSpPr>
          <p:nvPr>
            <p:ph type="title"/>
          </p:nvPr>
        </p:nvSpPr>
        <p:spPr>
          <a:xfrm>
            <a:off x="0" y="0"/>
            <a:ext cx="12192000" cy="1623060"/>
          </a:xfrm>
        </p:spPr>
        <p:txBody>
          <a:bodyPr>
            <a:normAutofit/>
          </a:bodyPr>
          <a:lstStyle/>
          <a:p>
            <a:r>
              <a:rPr lang="en-US" sz="4000" dirty="0">
                <a:latin typeface="Gotham Book" panose="02000604040000020004" pitchFamily="50" charset="0"/>
              </a:rPr>
              <a:t>Counties That Record Criminal Judgments/Liens</a:t>
            </a:r>
          </a:p>
        </p:txBody>
      </p:sp>
      <p:pic>
        <p:nvPicPr>
          <p:cNvPr id="5" name="Picture 4">
            <a:extLst>
              <a:ext uri="{FF2B5EF4-FFF2-40B4-BE49-F238E27FC236}">
                <a16:creationId xmlns:a16="http://schemas.microsoft.com/office/drawing/2014/main" id="{EBF24371-59E6-4232-BCBB-983D173CFDAB}"/>
              </a:ext>
            </a:extLst>
          </p:cNvPr>
          <p:cNvPicPr>
            <a:picLocks noChangeAspect="1"/>
          </p:cNvPicPr>
          <p:nvPr/>
        </p:nvPicPr>
        <p:blipFill>
          <a:blip r:embed="rId2"/>
          <a:stretch>
            <a:fillRect/>
          </a:stretch>
        </p:blipFill>
        <p:spPr>
          <a:xfrm>
            <a:off x="2242994" y="2436578"/>
            <a:ext cx="7706012" cy="3438442"/>
          </a:xfrm>
          <a:prstGeom prst="rect">
            <a:avLst/>
          </a:prstGeom>
        </p:spPr>
      </p:pic>
    </p:spTree>
    <p:extLst>
      <p:ext uri="{BB962C8B-B14F-4D97-AF65-F5344CB8AC3E}">
        <p14:creationId xmlns:p14="http://schemas.microsoft.com/office/powerpoint/2010/main" val="3013613740"/>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415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2F88-7956-4D88-8FA9-C61260ACAC5D}"/>
              </a:ext>
            </a:extLst>
          </p:cNvPr>
          <p:cNvSpPr>
            <a:spLocks noGrp="1"/>
          </p:cNvSpPr>
          <p:nvPr>
            <p:ph type="title"/>
          </p:nvPr>
        </p:nvSpPr>
        <p:spPr>
          <a:xfrm>
            <a:off x="0" y="0"/>
            <a:ext cx="12192000" cy="1645920"/>
          </a:xfrm>
        </p:spPr>
        <p:txBody>
          <a:bodyPr>
            <a:normAutofit/>
          </a:bodyPr>
          <a:lstStyle/>
          <a:p>
            <a:r>
              <a:rPr lang="en-US" sz="4000" dirty="0"/>
              <a:t>FLORIDA DEPARTMENT OF CORRECTIONS</a:t>
            </a:r>
          </a:p>
        </p:txBody>
      </p:sp>
      <p:pic>
        <p:nvPicPr>
          <p:cNvPr id="4" name="Picture 3">
            <a:extLst>
              <a:ext uri="{FF2B5EF4-FFF2-40B4-BE49-F238E27FC236}">
                <a16:creationId xmlns:a16="http://schemas.microsoft.com/office/drawing/2014/main" id="{65405B14-1026-4BCF-A42E-1037D06EE4B8}"/>
              </a:ext>
            </a:extLst>
          </p:cNvPr>
          <p:cNvPicPr>
            <a:picLocks noChangeAspect="1"/>
          </p:cNvPicPr>
          <p:nvPr/>
        </p:nvPicPr>
        <p:blipFill>
          <a:blip r:embed="rId2"/>
          <a:stretch>
            <a:fillRect/>
          </a:stretch>
        </p:blipFill>
        <p:spPr>
          <a:xfrm>
            <a:off x="2426970" y="2750821"/>
            <a:ext cx="7467600" cy="3657600"/>
          </a:xfrm>
          <a:prstGeom prst="rect">
            <a:avLst/>
          </a:prstGeom>
        </p:spPr>
      </p:pic>
      <p:sp>
        <p:nvSpPr>
          <p:cNvPr id="3" name="Text Placeholder 2">
            <a:extLst>
              <a:ext uri="{FF2B5EF4-FFF2-40B4-BE49-F238E27FC236}">
                <a16:creationId xmlns:a16="http://schemas.microsoft.com/office/drawing/2014/main" id="{A7184024-AAAF-4EFB-B9F9-D460BFD4A1C4}"/>
              </a:ext>
            </a:extLst>
          </p:cNvPr>
          <p:cNvSpPr>
            <a:spLocks noGrp="1"/>
          </p:cNvSpPr>
          <p:nvPr>
            <p:ph type="body" idx="1"/>
          </p:nvPr>
        </p:nvSpPr>
        <p:spPr>
          <a:xfrm>
            <a:off x="2426970" y="1965960"/>
            <a:ext cx="7467600" cy="784861"/>
          </a:xfrm>
        </p:spPr>
        <p:txBody>
          <a:bodyPr/>
          <a:lstStyle/>
          <a:p>
            <a:r>
              <a:rPr lang="en-US" dirty="0">
                <a:solidFill>
                  <a:schemeClr val="bg1"/>
                </a:solidFill>
                <a:latin typeface="Gotham Book" panose="02000604040000020004" pitchFamily="50" charset="0"/>
              </a:rPr>
              <a:t>Clerk Best Collection Practice: Section III. A. 5</a:t>
            </a:r>
          </a:p>
        </p:txBody>
      </p:sp>
    </p:spTree>
    <p:extLst>
      <p:ext uri="{BB962C8B-B14F-4D97-AF65-F5344CB8AC3E}">
        <p14:creationId xmlns:p14="http://schemas.microsoft.com/office/powerpoint/2010/main" val="1937178085"/>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4FEC8FE-E1A3-475E-AF77-3C3C7D1E1A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89949" y="779667"/>
            <a:ext cx="8534401" cy="4267201"/>
          </a:xfrm>
          <a:prstGeom prst="rect">
            <a:avLst/>
          </a:prstGeom>
        </p:spPr>
      </p:pic>
      <p:sp>
        <p:nvSpPr>
          <p:cNvPr id="7" name="Rectangle 6">
            <a:extLst>
              <a:ext uri="{FF2B5EF4-FFF2-40B4-BE49-F238E27FC236}">
                <a16:creationId xmlns:a16="http://schemas.microsoft.com/office/drawing/2014/main" id="{5F1FE111-1CD2-45B9-9DAF-4D94E291232D}"/>
              </a:ext>
            </a:extLst>
          </p:cNvPr>
          <p:cNvSpPr/>
          <p:nvPr/>
        </p:nvSpPr>
        <p:spPr>
          <a:xfrm>
            <a:off x="2791209" y="1956594"/>
            <a:ext cx="2922916" cy="577081"/>
          </a:xfrm>
          <a:prstGeom prst="rect">
            <a:avLst/>
          </a:prstGeom>
          <a:solidFill>
            <a:schemeClr val="bg1"/>
          </a:solidFill>
        </p:spPr>
        <p:txBody>
          <a:bodyPr wrap="none" lIns="68580" tIns="34290" rIns="68580" bIns="34290">
            <a:spAutoFit/>
          </a:bodyPr>
          <a:lstStyle/>
          <a:p>
            <a:pPr algn="ctr" defTabSz="584200" hangingPunct="0"/>
            <a:r>
              <a:rPr lang="en-US" sz="3300" b="1" kern="0" dirty="0">
                <a:ln w="9525">
                  <a:solidFill>
                    <a:srgbClr val="FFFFFF"/>
                  </a:solidFill>
                  <a:prstDash val="solid"/>
                </a:ln>
                <a:solidFill>
                  <a:srgbClr val="090E74"/>
                </a:solidFill>
                <a:effectLst>
                  <a:outerShdw blurRad="12700" dist="38100" dir="2700000" algn="tl" rotWithShape="0">
                    <a:srgbClr val="FFFFFF">
                      <a:lumMod val="50000"/>
                    </a:srgbClr>
                  </a:outerShdw>
                </a:effectLst>
                <a:latin typeface="Helvetica Light"/>
                <a:sym typeface="Helvetica Light"/>
              </a:rPr>
              <a:t>Decentralized</a:t>
            </a:r>
          </a:p>
        </p:txBody>
      </p:sp>
      <p:sp>
        <p:nvSpPr>
          <p:cNvPr id="10" name="Rectangle 9">
            <a:extLst>
              <a:ext uri="{FF2B5EF4-FFF2-40B4-BE49-F238E27FC236}">
                <a16:creationId xmlns:a16="http://schemas.microsoft.com/office/drawing/2014/main" id="{A51824B8-2E8C-48C5-99CE-CB772D740474}"/>
              </a:ext>
            </a:extLst>
          </p:cNvPr>
          <p:cNvSpPr/>
          <p:nvPr/>
        </p:nvSpPr>
        <p:spPr>
          <a:xfrm>
            <a:off x="6065899" y="2760868"/>
            <a:ext cx="891591" cy="715581"/>
          </a:xfrm>
          <a:prstGeom prst="rect">
            <a:avLst/>
          </a:prstGeom>
          <a:solidFill>
            <a:schemeClr val="bg1"/>
          </a:solidFill>
        </p:spPr>
        <p:txBody>
          <a:bodyPr wrap="none">
            <a:spAutoFit/>
          </a:bodyPr>
          <a:lstStyle/>
          <a:p>
            <a:pPr algn="ctr" defTabSz="584200" hangingPunct="0"/>
            <a:r>
              <a:rPr lang="en-US" sz="4050" b="1" kern="0"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Helvetica Light"/>
                <a:sym typeface="Helvetica Light"/>
              </a:rPr>
              <a:t>vs.</a:t>
            </a:r>
            <a:endParaRPr lang="en-US" sz="4050" kern="0" dirty="0">
              <a:solidFill>
                <a:srgbClr val="000000"/>
              </a:solidFill>
              <a:latin typeface="Helvetica Light"/>
              <a:sym typeface="Helvetica Light"/>
            </a:endParaRPr>
          </a:p>
        </p:txBody>
      </p:sp>
      <p:sp>
        <p:nvSpPr>
          <p:cNvPr id="12" name="Rectangle 11">
            <a:extLst>
              <a:ext uri="{FF2B5EF4-FFF2-40B4-BE49-F238E27FC236}">
                <a16:creationId xmlns:a16="http://schemas.microsoft.com/office/drawing/2014/main" id="{7118BDB9-058E-48E4-8293-4AB474924128}"/>
              </a:ext>
            </a:extLst>
          </p:cNvPr>
          <p:cNvSpPr/>
          <p:nvPr/>
        </p:nvSpPr>
        <p:spPr>
          <a:xfrm>
            <a:off x="7129354" y="1668054"/>
            <a:ext cx="2429191" cy="577081"/>
          </a:xfrm>
          <a:prstGeom prst="rect">
            <a:avLst/>
          </a:prstGeom>
          <a:solidFill>
            <a:schemeClr val="bg1"/>
          </a:solidFill>
        </p:spPr>
        <p:txBody>
          <a:bodyPr wrap="none" lIns="68580" tIns="34290" rIns="68580" bIns="34290">
            <a:spAutoFit/>
          </a:bodyPr>
          <a:lstStyle/>
          <a:p>
            <a:pPr algn="ctr" defTabSz="584200" hangingPunct="0"/>
            <a:r>
              <a:rPr lang="en-US" sz="3300" b="1" kern="0" dirty="0">
                <a:ln w="9525">
                  <a:solidFill>
                    <a:srgbClr val="FFFFFF"/>
                  </a:solidFill>
                  <a:prstDash val="solid"/>
                </a:ln>
                <a:solidFill>
                  <a:srgbClr val="090E74"/>
                </a:solidFill>
                <a:effectLst>
                  <a:outerShdw blurRad="12700" dist="38100" dir="2700000" algn="tl" rotWithShape="0">
                    <a:srgbClr val="FFFFFF">
                      <a:lumMod val="50000"/>
                    </a:srgbClr>
                  </a:outerShdw>
                </a:effectLst>
                <a:latin typeface="Helvetica Light"/>
                <a:sym typeface="Helvetica Light"/>
              </a:rPr>
              <a:t>Centralized</a:t>
            </a:r>
          </a:p>
        </p:txBody>
      </p:sp>
    </p:spTree>
    <p:extLst>
      <p:ext uri="{BB962C8B-B14F-4D97-AF65-F5344CB8AC3E}">
        <p14:creationId xmlns:p14="http://schemas.microsoft.com/office/powerpoint/2010/main" val="2778021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169874-614D-4292-8CF9-45D87F8C3AF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647361" y="1128459"/>
            <a:ext cx="6897278" cy="4303901"/>
          </a:xfrm>
          <a:prstGeom prst="rect">
            <a:avLst/>
          </a:prstGeom>
        </p:spPr>
      </p:pic>
      <p:sp>
        <p:nvSpPr>
          <p:cNvPr id="2" name="Title 1">
            <a:extLst>
              <a:ext uri="{FF2B5EF4-FFF2-40B4-BE49-F238E27FC236}">
                <a16:creationId xmlns:a16="http://schemas.microsoft.com/office/drawing/2014/main" id="{6867D00C-3A6A-4F37-80D0-3FB254C7F5E0}"/>
              </a:ext>
            </a:extLst>
          </p:cNvPr>
          <p:cNvSpPr>
            <a:spLocks noGrp="1"/>
          </p:cNvSpPr>
          <p:nvPr>
            <p:ph type="title"/>
          </p:nvPr>
        </p:nvSpPr>
        <p:spPr>
          <a:xfrm>
            <a:off x="0" y="0"/>
            <a:ext cx="12192000" cy="1211580"/>
          </a:xfrm>
        </p:spPr>
        <p:txBody>
          <a:bodyPr>
            <a:noAutofit/>
          </a:bodyPr>
          <a:lstStyle/>
          <a:p>
            <a:r>
              <a:rPr lang="en-US" dirty="0">
                <a:latin typeface="Gotham Book"/>
              </a:rPr>
              <a:t>FUTURE CONSIDERATION OF PILOT TEST AT STATE LEVEL</a:t>
            </a:r>
          </a:p>
        </p:txBody>
      </p:sp>
      <p:sp>
        <p:nvSpPr>
          <p:cNvPr id="3" name="Text Placeholder 2">
            <a:extLst>
              <a:ext uri="{FF2B5EF4-FFF2-40B4-BE49-F238E27FC236}">
                <a16:creationId xmlns:a16="http://schemas.microsoft.com/office/drawing/2014/main" id="{C6D3790C-6B1F-4256-95FE-2BC955A144EB}"/>
              </a:ext>
            </a:extLst>
          </p:cNvPr>
          <p:cNvSpPr>
            <a:spLocks noGrp="1"/>
          </p:cNvSpPr>
          <p:nvPr>
            <p:ph type="body" idx="1"/>
          </p:nvPr>
        </p:nvSpPr>
        <p:spPr>
          <a:xfrm>
            <a:off x="2133600" y="1128459"/>
            <a:ext cx="7924800" cy="762000"/>
          </a:xfrm>
          <a:solidFill>
            <a:schemeClr val="bg1"/>
          </a:solidFill>
        </p:spPr>
        <p:txBody>
          <a:bodyPr anchor="ctr">
            <a:noAutofit/>
          </a:bodyPr>
          <a:lstStyle/>
          <a:p>
            <a:pPr algn="ctr">
              <a:spcBef>
                <a:spcPts val="1200"/>
              </a:spcBef>
            </a:pPr>
            <a:r>
              <a:rPr lang="en-US" sz="2200" dirty="0">
                <a:latin typeface="Gotham Book"/>
              </a:rPr>
              <a:t>Centralizing compliance and collections at the state level has been discussed in the past.</a:t>
            </a:r>
          </a:p>
        </p:txBody>
      </p:sp>
      <p:sp>
        <p:nvSpPr>
          <p:cNvPr id="13" name="Text Placeholder 2">
            <a:extLst>
              <a:ext uri="{FF2B5EF4-FFF2-40B4-BE49-F238E27FC236}">
                <a16:creationId xmlns:a16="http://schemas.microsoft.com/office/drawing/2014/main" id="{15C801C3-AEEB-4490-984F-DC3AE2738F0E}"/>
              </a:ext>
            </a:extLst>
          </p:cNvPr>
          <p:cNvSpPr txBox="1">
            <a:spLocks/>
          </p:cNvSpPr>
          <p:nvPr/>
        </p:nvSpPr>
        <p:spPr>
          <a:xfrm>
            <a:off x="2133600" y="4831118"/>
            <a:ext cx="7924800" cy="601241"/>
          </a:xfrm>
          <a:prstGeom prst="rect">
            <a:avLst/>
          </a:prstGeom>
          <a:solidFill>
            <a:schemeClr val="bg1"/>
          </a:solidFill>
        </p:spPr>
        <p:txBody>
          <a:bodyPr anchor="ctr" anchorCtr="0"/>
          <a:lstStyle>
            <a:lvl1pPr marL="0" marR="0" indent="0" algn="l" defTabSz="410751" rtl="0" eaLnBrk="1" latinLnBrk="0" hangingPunct="1">
              <a:lnSpc>
                <a:spcPct val="100000"/>
              </a:lnSpc>
              <a:spcBef>
                <a:spcPts val="2953"/>
              </a:spcBef>
              <a:spcAft>
                <a:spcPts val="0"/>
              </a:spcAft>
              <a:buClrTx/>
              <a:buSzPct val="75000"/>
              <a:buFontTx/>
              <a:buNone/>
              <a:tabLst/>
              <a:defRPr sz="2500" b="0" i="0" u="none" strike="noStrike" cap="none" spc="0" baseline="0">
                <a:ln>
                  <a:noFill/>
                </a:ln>
                <a:solidFill>
                  <a:schemeClr val="tx1">
                    <a:lumMod val="85000"/>
                    <a:lumOff val="15000"/>
                  </a:schemeClr>
                </a:solidFill>
                <a:uFillTx/>
                <a:latin typeface="Franklin Gothic Book" panose="020B0503020102020204" pitchFamily="34" charset="0"/>
                <a:ea typeface="+mn-ea"/>
                <a:cs typeface="+mn-cs"/>
                <a:sym typeface="Helvetica Light"/>
              </a:defRPr>
            </a:lvl1pPr>
            <a:lvl2pPr marL="457200" marR="0" indent="0" algn="l" defTabSz="410751" rtl="0" eaLnBrk="1" latinLnBrk="0" hangingPunct="1">
              <a:lnSpc>
                <a:spcPct val="100000"/>
              </a:lnSpc>
              <a:spcBef>
                <a:spcPts val="2953"/>
              </a:spcBef>
              <a:spcAft>
                <a:spcPts val="0"/>
              </a:spcAft>
              <a:buClrTx/>
              <a:buSzPct val="75000"/>
              <a:buFontTx/>
              <a:buNone/>
              <a:tabLst/>
              <a:defRPr sz="2000" b="0" i="0" u="none" strike="noStrike" cap="none" spc="0" baseline="0">
                <a:ln>
                  <a:noFill/>
                </a:ln>
                <a:solidFill>
                  <a:schemeClr val="tx1">
                    <a:tint val="75000"/>
                  </a:schemeClr>
                </a:solidFill>
                <a:uFillTx/>
                <a:latin typeface="+mn-lt"/>
                <a:ea typeface="+mn-ea"/>
                <a:cs typeface="+mn-cs"/>
                <a:sym typeface="Helvetica Light"/>
              </a:defRPr>
            </a:lvl2pPr>
            <a:lvl3pPr marL="914400" marR="0" indent="0" algn="l" defTabSz="410751" rtl="0" eaLnBrk="1" latinLnBrk="0" hangingPunct="1">
              <a:lnSpc>
                <a:spcPct val="100000"/>
              </a:lnSpc>
              <a:spcBef>
                <a:spcPts val="2953"/>
              </a:spcBef>
              <a:spcAft>
                <a:spcPts val="0"/>
              </a:spcAft>
              <a:buClrTx/>
              <a:buSzPct val="75000"/>
              <a:buFontTx/>
              <a:buNone/>
              <a:tabLst/>
              <a:defRPr sz="1800" b="0" i="0" u="none" strike="noStrike" cap="none" spc="0" baseline="0">
                <a:ln>
                  <a:noFill/>
                </a:ln>
                <a:solidFill>
                  <a:schemeClr val="tx1">
                    <a:tint val="75000"/>
                  </a:schemeClr>
                </a:solidFill>
                <a:uFillTx/>
                <a:latin typeface="+mn-lt"/>
                <a:ea typeface="+mn-ea"/>
                <a:cs typeface="+mn-cs"/>
                <a:sym typeface="Helvetica Light"/>
              </a:defRPr>
            </a:lvl3pPr>
            <a:lvl4pPr marL="1371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4pPr>
            <a:lvl5pPr marL="18288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5pPr>
            <a:lvl6pPr marL="22860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6pPr>
            <a:lvl7pPr marL="27432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7pPr>
            <a:lvl8pPr marL="32004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8pPr>
            <a:lvl9pPr marL="3657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9pPr>
          </a:lstStyle>
          <a:p>
            <a:pPr marL="0" marR="0" lvl="0" indent="0" algn="ctr" defTabSz="410751" rtl="0" eaLnBrk="1" fontAlgn="auto" latinLnBrk="0" hangingPunct="1">
              <a:lnSpc>
                <a:spcPct val="100000"/>
              </a:lnSpc>
              <a:spcBef>
                <a:spcPts val="1200"/>
              </a:spcBef>
              <a:spcAft>
                <a:spcPts val="0"/>
              </a:spcAft>
              <a:buClrTx/>
              <a:buSzPct val="75000"/>
              <a:buFontTx/>
              <a:buNone/>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Gotham Book"/>
                <a:ea typeface="+mn-ea"/>
                <a:cs typeface="+mn-cs"/>
                <a:sym typeface="Helvetica Light"/>
              </a:rPr>
              <a:t>Child Support State Depository has been used as example.</a:t>
            </a:r>
          </a:p>
        </p:txBody>
      </p:sp>
    </p:spTree>
    <p:extLst>
      <p:ext uri="{BB962C8B-B14F-4D97-AF65-F5344CB8AC3E}">
        <p14:creationId xmlns:p14="http://schemas.microsoft.com/office/powerpoint/2010/main" val="1791997238"/>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7A18-A7EC-42B4-B0D4-14651557C14D}"/>
              </a:ext>
            </a:extLst>
          </p:cNvPr>
          <p:cNvSpPr>
            <a:spLocks noGrp="1"/>
          </p:cNvSpPr>
          <p:nvPr>
            <p:ph type="title"/>
          </p:nvPr>
        </p:nvSpPr>
        <p:spPr>
          <a:xfrm>
            <a:off x="414779" y="319474"/>
            <a:ext cx="11397006" cy="813816"/>
          </a:xfrm>
        </p:spPr>
        <p:txBody>
          <a:bodyPr>
            <a:noAutofit/>
          </a:bodyPr>
          <a:lstStyle/>
          <a:p>
            <a:r>
              <a:rPr lang="en-US" dirty="0">
                <a:solidFill>
                  <a:srgbClr val="000000"/>
                </a:solidFill>
                <a:latin typeface="Gotham Book" panose="02000604040000020004" pitchFamily="50" charset="0"/>
              </a:rPr>
              <a:t>“Opt-In”  Program for Collecting Criminal Liens</a:t>
            </a:r>
          </a:p>
        </p:txBody>
      </p:sp>
      <p:pic>
        <p:nvPicPr>
          <p:cNvPr id="14" name="Picture 13">
            <a:extLst>
              <a:ext uri="{FF2B5EF4-FFF2-40B4-BE49-F238E27FC236}">
                <a16:creationId xmlns:a16="http://schemas.microsoft.com/office/drawing/2014/main" id="{2B0058EC-9B80-46E3-84D4-CA73AB822B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28801" y="1166583"/>
            <a:ext cx="8654663" cy="2302417"/>
          </a:xfrm>
          <a:prstGeom prst="rect">
            <a:avLst/>
          </a:prstGeom>
        </p:spPr>
      </p:pic>
      <p:sp>
        <p:nvSpPr>
          <p:cNvPr id="18" name="TextBox 17">
            <a:extLst>
              <a:ext uri="{FF2B5EF4-FFF2-40B4-BE49-F238E27FC236}">
                <a16:creationId xmlns:a16="http://schemas.microsoft.com/office/drawing/2014/main" id="{090B9EDE-2EAB-4726-9126-7947834C0847}"/>
              </a:ext>
            </a:extLst>
          </p:cNvPr>
          <p:cNvSpPr txBox="1"/>
          <p:nvPr/>
        </p:nvSpPr>
        <p:spPr>
          <a:xfrm rot="21118269">
            <a:off x="2405830" y="1538808"/>
            <a:ext cx="1330812" cy="71814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US" sz="2000" kern="0" dirty="0">
                <a:solidFill>
                  <a:srgbClr val="000000"/>
                </a:solidFill>
                <a:latin typeface="Helvetica Light"/>
                <a:sym typeface="Helvetica Light"/>
              </a:rPr>
              <a:t>Criminal </a:t>
            </a:r>
          </a:p>
          <a:p>
            <a:pPr algn="ctr" defTabSz="584200" hangingPunct="0"/>
            <a:r>
              <a:rPr lang="en-US" sz="2000" kern="0" dirty="0">
                <a:solidFill>
                  <a:srgbClr val="000000"/>
                </a:solidFill>
                <a:latin typeface="Helvetica Light"/>
                <a:sym typeface="Helvetica Light"/>
              </a:rPr>
              <a:t>Liens</a:t>
            </a:r>
          </a:p>
        </p:txBody>
      </p:sp>
      <p:sp>
        <p:nvSpPr>
          <p:cNvPr id="19" name="Text Placeholder 2">
            <a:extLst>
              <a:ext uri="{FF2B5EF4-FFF2-40B4-BE49-F238E27FC236}">
                <a16:creationId xmlns:a16="http://schemas.microsoft.com/office/drawing/2014/main" id="{32C715BE-0DE5-4C41-B801-D5BE3676F0FC}"/>
              </a:ext>
            </a:extLst>
          </p:cNvPr>
          <p:cNvSpPr>
            <a:spLocks noGrp="1"/>
          </p:cNvSpPr>
          <p:nvPr>
            <p:ph type="body" idx="1"/>
          </p:nvPr>
        </p:nvSpPr>
        <p:spPr>
          <a:xfrm>
            <a:off x="414779" y="3469001"/>
            <a:ext cx="11397006" cy="1894852"/>
          </a:xfrm>
          <a:noFill/>
        </p:spPr>
        <p:txBody>
          <a:bodyPr/>
          <a:lstStyle/>
          <a:p>
            <a:pPr marL="342900" indent="-342900">
              <a:spcBef>
                <a:spcPts val="1800"/>
              </a:spcBef>
              <a:buFont typeface="Arial" panose="020B0604020202020204" pitchFamily="34" charset="0"/>
              <a:buChar char="•"/>
            </a:pPr>
            <a:r>
              <a:rPr lang="en-US" sz="2000" dirty="0">
                <a:solidFill>
                  <a:srgbClr val="000000"/>
                </a:solidFill>
                <a:latin typeface="Gotham Book" panose="02000604040000020004" pitchFamily="50" charset="0"/>
              </a:rPr>
              <a:t>Request the Legislature authorize a 3 year “Opt-In” Pilot Program.</a:t>
            </a:r>
          </a:p>
          <a:p>
            <a:pPr marL="342900" indent="-342900">
              <a:spcBef>
                <a:spcPts val="1800"/>
              </a:spcBef>
              <a:buFont typeface="Arial" panose="020B0604020202020204" pitchFamily="34" charset="0"/>
              <a:buChar char="•"/>
            </a:pPr>
            <a:r>
              <a:rPr lang="en-US" sz="2000" dirty="0">
                <a:solidFill>
                  <a:srgbClr val="000000"/>
                </a:solidFill>
                <a:latin typeface="Gotham Book" panose="02000604040000020004" pitchFamily="50" charset="0"/>
              </a:rPr>
              <a:t>The FCCC and/or CCOC  contract with a pool of attorneys (could provide some pro bono work) to provide legal services.</a:t>
            </a:r>
          </a:p>
          <a:p>
            <a:pPr marL="342900" indent="-342900">
              <a:spcBef>
                <a:spcPts val="1800"/>
              </a:spcBef>
              <a:buFont typeface="Arial" panose="020B0604020202020204" pitchFamily="34" charset="0"/>
              <a:buChar char="•"/>
            </a:pPr>
            <a:r>
              <a:rPr lang="en-US" sz="2000" dirty="0">
                <a:solidFill>
                  <a:srgbClr val="000000"/>
                </a:solidFill>
                <a:latin typeface="Gotham Book" panose="02000604040000020004" pitchFamily="50" charset="0"/>
              </a:rPr>
              <a:t>Clerks decide whether they would “Opt-In” for these services.</a:t>
            </a:r>
          </a:p>
        </p:txBody>
      </p:sp>
      <p:sp>
        <p:nvSpPr>
          <p:cNvPr id="22" name="Text Placeholder 2">
            <a:extLst>
              <a:ext uri="{FF2B5EF4-FFF2-40B4-BE49-F238E27FC236}">
                <a16:creationId xmlns:a16="http://schemas.microsoft.com/office/drawing/2014/main" id="{90E0CD60-4E2C-4DD2-B49F-6834CACEADDF}"/>
              </a:ext>
            </a:extLst>
          </p:cNvPr>
          <p:cNvSpPr txBox="1">
            <a:spLocks/>
          </p:cNvSpPr>
          <p:nvPr/>
        </p:nvSpPr>
        <p:spPr>
          <a:xfrm>
            <a:off x="1720463" y="5291063"/>
            <a:ext cx="8763000" cy="605625"/>
          </a:xfrm>
          <a:prstGeom prst="rect">
            <a:avLst/>
          </a:prstGeom>
        </p:spPr>
        <p:txBody>
          <a:bodyPr anchor="t" anchorCtr="0"/>
          <a:lstStyle>
            <a:lvl1pPr marL="0" marR="0" indent="0" algn="l" defTabSz="410751" rtl="0" eaLnBrk="1" latinLnBrk="0" hangingPunct="1">
              <a:lnSpc>
                <a:spcPct val="100000"/>
              </a:lnSpc>
              <a:spcBef>
                <a:spcPts val="2953"/>
              </a:spcBef>
              <a:spcAft>
                <a:spcPts val="0"/>
              </a:spcAft>
              <a:buClrTx/>
              <a:buSzPct val="75000"/>
              <a:buFontTx/>
              <a:buNone/>
              <a:tabLst/>
              <a:defRPr sz="2500" b="0" i="0" u="none" strike="noStrike" cap="none" spc="0" baseline="0">
                <a:ln>
                  <a:noFill/>
                </a:ln>
                <a:solidFill>
                  <a:schemeClr val="tx1">
                    <a:lumMod val="85000"/>
                    <a:lumOff val="15000"/>
                  </a:schemeClr>
                </a:solidFill>
                <a:uFillTx/>
                <a:latin typeface="Franklin Gothic Book" panose="020B0503020102020204" pitchFamily="34" charset="0"/>
                <a:ea typeface="+mn-ea"/>
                <a:cs typeface="+mn-cs"/>
                <a:sym typeface="Helvetica Light"/>
              </a:defRPr>
            </a:lvl1pPr>
            <a:lvl2pPr marL="457200" marR="0" indent="0" algn="l" defTabSz="410751" rtl="0" eaLnBrk="1" latinLnBrk="0" hangingPunct="1">
              <a:lnSpc>
                <a:spcPct val="100000"/>
              </a:lnSpc>
              <a:spcBef>
                <a:spcPts val="2953"/>
              </a:spcBef>
              <a:spcAft>
                <a:spcPts val="0"/>
              </a:spcAft>
              <a:buClrTx/>
              <a:buSzPct val="75000"/>
              <a:buFontTx/>
              <a:buNone/>
              <a:tabLst/>
              <a:defRPr sz="2000" b="0" i="0" u="none" strike="noStrike" cap="none" spc="0" baseline="0">
                <a:ln>
                  <a:noFill/>
                </a:ln>
                <a:solidFill>
                  <a:schemeClr val="tx1">
                    <a:tint val="75000"/>
                  </a:schemeClr>
                </a:solidFill>
                <a:uFillTx/>
                <a:latin typeface="+mn-lt"/>
                <a:ea typeface="+mn-ea"/>
                <a:cs typeface="+mn-cs"/>
                <a:sym typeface="Helvetica Light"/>
              </a:defRPr>
            </a:lvl2pPr>
            <a:lvl3pPr marL="914400" marR="0" indent="0" algn="l" defTabSz="410751" rtl="0" eaLnBrk="1" latinLnBrk="0" hangingPunct="1">
              <a:lnSpc>
                <a:spcPct val="100000"/>
              </a:lnSpc>
              <a:spcBef>
                <a:spcPts val="2953"/>
              </a:spcBef>
              <a:spcAft>
                <a:spcPts val="0"/>
              </a:spcAft>
              <a:buClrTx/>
              <a:buSzPct val="75000"/>
              <a:buFontTx/>
              <a:buNone/>
              <a:tabLst/>
              <a:defRPr sz="1800" b="0" i="0" u="none" strike="noStrike" cap="none" spc="0" baseline="0">
                <a:ln>
                  <a:noFill/>
                </a:ln>
                <a:solidFill>
                  <a:schemeClr val="tx1">
                    <a:tint val="75000"/>
                  </a:schemeClr>
                </a:solidFill>
                <a:uFillTx/>
                <a:latin typeface="+mn-lt"/>
                <a:ea typeface="+mn-ea"/>
                <a:cs typeface="+mn-cs"/>
                <a:sym typeface="Helvetica Light"/>
              </a:defRPr>
            </a:lvl3pPr>
            <a:lvl4pPr marL="1371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4pPr>
            <a:lvl5pPr marL="18288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5pPr>
            <a:lvl6pPr marL="22860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6pPr>
            <a:lvl7pPr marL="27432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7pPr>
            <a:lvl8pPr marL="32004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8pPr>
            <a:lvl9pPr marL="3657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9pPr>
          </a:lstStyle>
          <a:p>
            <a:pPr marL="342900" indent="-342900">
              <a:spcBef>
                <a:spcPts val="1200"/>
              </a:spcBef>
              <a:buFont typeface="Arial" panose="020B0604020202020204" pitchFamily="34" charset="0"/>
              <a:buChar char="•"/>
            </a:pPr>
            <a:endParaRPr lang="en-US" sz="1800" kern="0" dirty="0">
              <a:solidFill>
                <a:srgbClr val="090E74">
                  <a:lumMod val="85000"/>
                  <a:lumOff val="15000"/>
                </a:srgbClr>
              </a:solidFill>
            </a:endParaRPr>
          </a:p>
        </p:txBody>
      </p:sp>
    </p:spTree>
    <p:extLst>
      <p:ext uri="{BB962C8B-B14F-4D97-AF65-F5344CB8AC3E}">
        <p14:creationId xmlns:p14="http://schemas.microsoft.com/office/powerpoint/2010/main" val="2187848815"/>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7A18-A7EC-42B4-B0D4-14651557C14D}"/>
              </a:ext>
            </a:extLst>
          </p:cNvPr>
          <p:cNvSpPr>
            <a:spLocks noGrp="1"/>
          </p:cNvSpPr>
          <p:nvPr>
            <p:ph type="title"/>
          </p:nvPr>
        </p:nvSpPr>
        <p:spPr>
          <a:xfrm>
            <a:off x="414779" y="319474"/>
            <a:ext cx="11397006" cy="813816"/>
          </a:xfrm>
        </p:spPr>
        <p:txBody>
          <a:bodyPr>
            <a:noAutofit/>
          </a:bodyPr>
          <a:lstStyle/>
          <a:p>
            <a:r>
              <a:rPr lang="en-US" dirty="0">
                <a:solidFill>
                  <a:srgbClr val="000000"/>
                </a:solidFill>
                <a:latin typeface="Gotham Book" panose="02000604040000020004" pitchFamily="50" charset="0"/>
              </a:rPr>
              <a:t>“Opt-In”  Program for Collecting Criminal Liens</a:t>
            </a:r>
          </a:p>
        </p:txBody>
      </p:sp>
      <p:pic>
        <p:nvPicPr>
          <p:cNvPr id="14" name="Picture 13">
            <a:extLst>
              <a:ext uri="{FF2B5EF4-FFF2-40B4-BE49-F238E27FC236}">
                <a16:creationId xmlns:a16="http://schemas.microsoft.com/office/drawing/2014/main" id="{2B0058EC-9B80-46E3-84D4-CA73AB822B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28801" y="1166583"/>
            <a:ext cx="8654663" cy="2302417"/>
          </a:xfrm>
          <a:prstGeom prst="rect">
            <a:avLst/>
          </a:prstGeom>
        </p:spPr>
      </p:pic>
      <p:sp>
        <p:nvSpPr>
          <p:cNvPr id="18" name="TextBox 17">
            <a:extLst>
              <a:ext uri="{FF2B5EF4-FFF2-40B4-BE49-F238E27FC236}">
                <a16:creationId xmlns:a16="http://schemas.microsoft.com/office/drawing/2014/main" id="{090B9EDE-2EAB-4726-9126-7947834C0847}"/>
              </a:ext>
            </a:extLst>
          </p:cNvPr>
          <p:cNvSpPr txBox="1"/>
          <p:nvPr/>
        </p:nvSpPr>
        <p:spPr>
          <a:xfrm rot="21118269">
            <a:off x="2405830" y="1538808"/>
            <a:ext cx="1330812" cy="71814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US" sz="2000" kern="0" dirty="0">
                <a:solidFill>
                  <a:srgbClr val="000000"/>
                </a:solidFill>
                <a:latin typeface="Helvetica Light"/>
                <a:sym typeface="Helvetica Light"/>
              </a:rPr>
              <a:t>Criminal </a:t>
            </a:r>
          </a:p>
          <a:p>
            <a:pPr algn="ctr" defTabSz="584200" hangingPunct="0"/>
            <a:r>
              <a:rPr lang="en-US" sz="2000" kern="0" dirty="0">
                <a:solidFill>
                  <a:srgbClr val="000000"/>
                </a:solidFill>
                <a:latin typeface="Helvetica Light"/>
                <a:sym typeface="Helvetica Light"/>
              </a:rPr>
              <a:t>Liens</a:t>
            </a:r>
          </a:p>
        </p:txBody>
      </p:sp>
      <p:sp>
        <p:nvSpPr>
          <p:cNvPr id="19" name="Text Placeholder 2">
            <a:extLst>
              <a:ext uri="{FF2B5EF4-FFF2-40B4-BE49-F238E27FC236}">
                <a16:creationId xmlns:a16="http://schemas.microsoft.com/office/drawing/2014/main" id="{32C715BE-0DE5-4C41-B801-D5BE3676F0FC}"/>
              </a:ext>
            </a:extLst>
          </p:cNvPr>
          <p:cNvSpPr>
            <a:spLocks noGrp="1"/>
          </p:cNvSpPr>
          <p:nvPr>
            <p:ph type="body" idx="1"/>
          </p:nvPr>
        </p:nvSpPr>
        <p:spPr>
          <a:xfrm>
            <a:off x="414779" y="3469001"/>
            <a:ext cx="11397006" cy="1894852"/>
          </a:xfrm>
          <a:noFill/>
        </p:spPr>
        <p:txBody>
          <a:bodyPr/>
          <a:lstStyle/>
          <a:p>
            <a:pPr marL="342900" indent="-342900">
              <a:spcBef>
                <a:spcPts val="1800"/>
              </a:spcBef>
              <a:buFont typeface="Arial" panose="020B0604020202020204" pitchFamily="34" charset="0"/>
              <a:buChar char="•"/>
            </a:pPr>
            <a:r>
              <a:rPr lang="en-US" sz="2000" dirty="0">
                <a:solidFill>
                  <a:srgbClr val="000000"/>
                </a:solidFill>
                <a:latin typeface="Gotham Book" panose="02000604040000020004" pitchFamily="50" charset="0"/>
              </a:rPr>
              <a:t>If a Clerk “opts-in” they would transmit the necessary account information in order to contact the defendants and/or their attorney.</a:t>
            </a:r>
          </a:p>
          <a:p>
            <a:pPr marL="342900" indent="-342900">
              <a:spcBef>
                <a:spcPts val="1800"/>
              </a:spcBef>
              <a:buFont typeface="Arial" panose="020B0604020202020204" pitchFamily="34" charset="0"/>
              <a:buChar char="•"/>
            </a:pPr>
            <a:r>
              <a:rPr lang="en-US" sz="2000" dirty="0">
                <a:solidFill>
                  <a:srgbClr val="000000"/>
                </a:solidFill>
                <a:latin typeface="Gotham Book" panose="02000604040000020004" pitchFamily="50" charset="0"/>
              </a:rPr>
              <a:t>Attorneys would be provided guidelines for negotiations.</a:t>
            </a:r>
          </a:p>
        </p:txBody>
      </p:sp>
      <p:sp>
        <p:nvSpPr>
          <p:cNvPr id="22" name="Text Placeholder 2">
            <a:extLst>
              <a:ext uri="{FF2B5EF4-FFF2-40B4-BE49-F238E27FC236}">
                <a16:creationId xmlns:a16="http://schemas.microsoft.com/office/drawing/2014/main" id="{90E0CD60-4E2C-4DD2-B49F-6834CACEADDF}"/>
              </a:ext>
            </a:extLst>
          </p:cNvPr>
          <p:cNvSpPr txBox="1">
            <a:spLocks/>
          </p:cNvSpPr>
          <p:nvPr/>
        </p:nvSpPr>
        <p:spPr>
          <a:xfrm>
            <a:off x="1720463" y="5291063"/>
            <a:ext cx="8763000" cy="605625"/>
          </a:xfrm>
          <a:prstGeom prst="rect">
            <a:avLst/>
          </a:prstGeom>
        </p:spPr>
        <p:txBody>
          <a:bodyPr anchor="t" anchorCtr="0"/>
          <a:lstStyle>
            <a:lvl1pPr marL="0" marR="0" indent="0" algn="l" defTabSz="410751" rtl="0" eaLnBrk="1" latinLnBrk="0" hangingPunct="1">
              <a:lnSpc>
                <a:spcPct val="100000"/>
              </a:lnSpc>
              <a:spcBef>
                <a:spcPts val="2953"/>
              </a:spcBef>
              <a:spcAft>
                <a:spcPts val="0"/>
              </a:spcAft>
              <a:buClrTx/>
              <a:buSzPct val="75000"/>
              <a:buFontTx/>
              <a:buNone/>
              <a:tabLst/>
              <a:defRPr sz="2500" b="0" i="0" u="none" strike="noStrike" cap="none" spc="0" baseline="0">
                <a:ln>
                  <a:noFill/>
                </a:ln>
                <a:solidFill>
                  <a:schemeClr val="tx1">
                    <a:lumMod val="85000"/>
                    <a:lumOff val="15000"/>
                  </a:schemeClr>
                </a:solidFill>
                <a:uFillTx/>
                <a:latin typeface="Franklin Gothic Book" panose="020B0503020102020204" pitchFamily="34" charset="0"/>
                <a:ea typeface="+mn-ea"/>
                <a:cs typeface="+mn-cs"/>
                <a:sym typeface="Helvetica Light"/>
              </a:defRPr>
            </a:lvl1pPr>
            <a:lvl2pPr marL="457200" marR="0" indent="0" algn="l" defTabSz="410751" rtl="0" eaLnBrk="1" latinLnBrk="0" hangingPunct="1">
              <a:lnSpc>
                <a:spcPct val="100000"/>
              </a:lnSpc>
              <a:spcBef>
                <a:spcPts val="2953"/>
              </a:spcBef>
              <a:spcAft>
                <a:spcPts val="0"/>
              </a:spcAft>
              <a:buClrTx/>
              <a:buSzPct val="75000"/>
              <a:buFontTx/>
              <a:buNone/>
              <a:tabLst/>
              <a:defRPr sz="2000" b="0" i="0" u="none" strike="noStrike" cap="none" spc="0" baseline="0">
                <a:ln>
                  <a:noFill/>
                </a:ln>
                <a:solidFill>
                  <a:schemeClr val="tx1">
                    <a:tint val="75000"/>
                  </a:schemeClr>
                </a:solidFill>
                <a:uFillTx/>
                <a:latin typeface="+mn-lt"/>
                <a:ea typeface="+mn-ea"/>
                <a:cs typeface="+mn-cs"/>
                <a:sym typeface="Helvetica Light"/>
              </a:defRPr>
            </a:lvl2pPr>
            <a:lvl3pPr marL="914400" marR="0" indent="0" algn="l" defTabSz="410751" rtl="0" eaLnBrk="1" latinLnBrk="0" hangingPunct="1">
              <a:lnSpc>
                <a:spcPct val="100000"/>
              </a:lnSpc>
              <a:spcBef>
                <a:spcPts val="2953"/>
              </a:spcBef>
              <a:spcAft>
                <a:spcPts val="0"/>
              </a:spcAft>
              <a:buClrTx/>
              <a:buSzPct val="75000"/>
              <a:buFontTx/>
              <a:buNone/>
              <a:tabLst/>
              <a:defRPr sz="1800" b="0" i="0" u="none" strike="noStrike" cap="none" spc="0" baseline="0">
                <a:ln>
                  <a:noFill/>
                </a:ln>
                <a:solidFill>
                  <a:schemeClr val="tx1">
                    <a:tint val="75000"/>
                  </a:schemeClr>
                </a:solidFill>
                <a:uFillTx/>
                <a:latin typeface="+mn-lt"/>
                <a:ea typeface="+mn-ea"/>
                <a:cs typeface="+mn-cs"/>
                <a:sym typeface="Helvetica Light"/>
              </a:defRPr>
            </a:lvl3pPr>
            <a:lvl4pPr marL="1371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4pPr>
            <a:lvl5pPr marL="18288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5pPr>
            <a:lvl6pPr marL="22860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6pPr>
            <a:lvl7pPr marL="27432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7pPr>
            <a:lvl8pPr marL="32004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8pPr>
            <a:lvl9pPr marL="3657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9pPr>
          </a:lstStyle>
          <a:p>
            <a:pPr marL="342900" indent="-342900">
              <a:spcBef>
                <a:spcPts val="1200"/>
              </a:spcBef>
              <a:buFont typeface="Arial" panose="020B0604020202020204" pitchFamily="34" charset="0"/>
              <a:buChar char="•"/>
            </a:pPr>
            <a:endParaRPr lang="en-US" sz="1800" kern="0" dirty="0">
              <a:solidFill>
                <a:srgbClr val="090E74">
                  <a:lumMod val="85000"/>
                  <a:lumOff val="15000"/>
                </a:srgbClr>
              </a:solidFill>
            </a:endParaRPr>
          </a:p>
        </p:txBody>
      </p:sp>
    </p:spTree>
    <p:extLst>
      <p:ext uri="{BB962C8B-B14F-4D97-AF65-F5344CB8AC3E}">
        <p14:creationId xmlns:p14="http://schemas.microsoft.com/office/powerpoint/2010/main" val="3453998892"/>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7A18-A7EC-42B4-B0D4-14651557C14D}"/>
              </a:ext>
            </a:extLst>
          </p:cNvPr>
          <p:cNvSpPr>
            <a:spLocks noGrp="1"/>
          </p:cNvSpPr>
          <p:nvPr>
            <p:ph type="title"/>
          </p:nvPr>
        </p:nvSpPr>
        <p:spPr>
          <a:xfrm>
            <a:off x="414779" y="319474"/>
            <a:ext cx="11397006" cy="813816"/>
          </a:xfrm>
        </p:spPr>
        <p:txBody>
          <a:bodyPr>
            <a:noAutofit/>
          </a:bodyPr>
          <a:lstStyle/>
          <a:p>
            <a:r>
              <a:rPr lang="en-US" dirty="0">
                <a:solidFill>
                  <a:srgbClr val="000000"/>
                </a:solidFill>
                <a:latin typeface="Gotham Book" panose="02000604040000020004" pitchFamily="50" charset="0"/>
              </a:rPr>
              <a:t>“Opt-In”  Program for Collecting Criminal Liens</a:t>
            </a:r>
          </a:p>
        </p:txBody>
      </p:sp>
      <p:pic>
        <p:nvPicPr>
          <p:cNvPr id="14" name="Picture 13">
            <a:extLst>
              <a:ext uri="{FF2B5EF4-FFF2-40B4-BE49-F238E27FC236}">
                <a16:creationId xmlns:a16="http://schemas.microsoft.com/office/drawing/2014/main" id="{2B0058EC-9B80-46E3-84D4-CA73AB822B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28801" y="1166583"/>
            <a:ext cx="8654663" cy="2302417"/>
          </a:xfrm>
          <a:prstGeom prst="rect">
            <a:avLst/>
          </a:prstGeom>
        </p:spPr>
      </p:pic>
      <p:sp>
        <p:nvSpPr>
          <p:cNvPr id="18" name="TextBox 17">
            <a:extLst>
              <a:ext uri="{FF2B5EF4-FFF2-40B4-BE49-F238E27FC236}">
                <a16:creationId xmlns:a16="http://schemas.microsoft.com/office/drawing/2014/main" id="{090B9EDE-2EAB-4726-9126-7947834C0847}"/>
              </a:ext>
            </a:extLst>
          </p:cNvPr>
          <p:cNvSpPr txBox="1"/>
          <p:nvPr/>
        </p:nvSpPr>
        <p:spPr>
          <a:xfrm rot="21118269">
            <a:off x="2405830" y="1538808"/>
            <a:ext cx="1330812" cy="71814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US" sz="2000" kern="0" dirty="0">
                <a:solidFill>
                  <a:srgbClr val="000000"/>
                </a:solidFill>
                <a:latin typeface="Helvetica Light"/>
                <a:sym typeface="Helvetica Light"/>
              </a:rPr>
              <a:t>Criminal </a:t>
            </a:r>
          </a:p>
          <a:p>
            <a:pPr algn="ctr" defTabSz="584200" hangingPunct="0"/>
            <a:r>
              <a:rPr lang="en-US" sz="2000" kern="0" dirty="0">
                <a:solidFill>
                  <a:srgbClr val="000000"/>
                </a:solidFill>
                <a:latin typeface="Helvetica Light"/>
                <a:sym typeface="Helvetica Light"/>
              </a:rPr>
              <a:t>Liens</a:t>
            </a:r>
          </a:p>
        </p:txBody>
      </p:sp>
      <p:sp>
        <p:nvSpPr>
          <p:cNvPr id="19" name="Text Placeholder 2">
            <a:extLst>
              <a:ext uri="{FF2B5EF4-FFF2-40B4-BE49-F238E27FC236}">
                <a16:creationId xmlns:a16="http://schemas.microsoft.com/office/drawing/2014/main" id="{32C715BE-0DE5-4C41-B801-D5BE3676F0FC}"/>
              </a:ext>
            </a:extLst>
          </p:cNvPr>
          <p:cNvSpPr>
            <a:spLocks noGrp="1"/>
          </p:cNvSpPr>
          <p:nvPr>
            <p:ph type="body" idx="1"/>
          </p:nvPr>
        </p:nvSpPr>
        <p:spPr>
          <a:xfrm>
            <a:off x="414779" y="3469001"/>
            <a:ext cx="11397006" cy="1894852"/>
          </a:xfrm>
          <a:noFill/>
        </p:spPr>
        <p:txBody>
          <a:bodyPr/>
          <a:lstStyle/>
          <a:p>
            <a:pPr marL="342900" indent="-342900">
              <a:spcBef>
                <a:spcPts val="1800"/>
              </a:spcBef>
              <a:buFont typeface="Arial" panose="020B0604020202020204" pitchFamily="34" charset="0"/>
              <a:buChar char="•"/>
            </a:pPr>
            <a:r>
              <a:rPr lang="en-US" sz="2000" dirty="0">
                <a:solidFill>
                  <a:srgbClr val="000000"/>
                </a:solidFill>
                <a:latin typeface="Gotham Book" panose="02000604040000020004" pitchFamily="50" charset="0"/>
              </a:rPr>
              <a:t>The results, including payment plan terms and conditions and any collected dollars would be transmitted back to each Clerk.</a:t>
            </a:r>
          </a:p>
          <a:p>
            <a:pPr marL="342900" indent="-342900">
              <a:spcBef>
                <a:spcPts val="1800"/>
              </a:spcBef>
              <a:buFont typeface="Arial" panose="020B0604020202020204" pitchFamily="34" charset="0"/>
              <a:buChar char="•"/>
            </a:pPr>
            <a:r>
              <a:rPr lang="en-US" sz="2000" dirty="0">
                <a:solidFill>
                  <a:srgbClr val="000000"/>
                </a:solidFill>
                <a:latin typeface="Gotham Book" panose="02000604040000020004" pitchFamily="50" charset="0"/>
              </a:rPr>
              <a:t>The </a:t>
            </a:r>
            <a:r>
              <a:rPr lang="en-US" sz="2000" dirty="0" err="1">
                <a:solidFill>
                  <a:srgbClr val="000000"/>
                </a:solidFill>
                <a:latin typeface="Gotham Book" panose="02000604040000020004" pitchFamily="50" charset="0"/>
              </a:rPr>
              <a:t>CCIS</a:t>
            </a:r>
            <a:r>
              <a:rPr lang="en-US" sz="2000" dirty="0">
                <a:solidFill>
                  <a:srgbClr val="000000"/>
                </a:solidFill>
                <a:latin typeface="Gotham Book" panose="02000604040000020004" pitchFamily="50" charset="0"/>
              </a:rPr>
              <a:t> or other statewide system could be used to transmit account information.</a:t>
            </a:r>
          </a:p>
        </p:txBody>
      </p:sp>
      <p:sp>
        <p:nvSpPr>
          <p:cNvPr id="22" name="Text Placeholder 2">
            <a:extLst>
              <a:ext uri="{FF2B5EF4-FFF2-40B4-BE49-F238E27FC236}">
                <a16:creationId xmlns:a16="http://schemas.microsoft.com/office/drawing/2014/main" id="{90E0CD60-4E2C-4DD2-B49F-6834CACEADDF}"/>
              </a:ext>
            </a:extLst>
          </p:cNvPr>
          <p:cNvSpPr txBox="1">
            <a:spLocks/>
          </p:cNvSpPr>
          <p:nvPr/>
        </p:nvSpPr>
        <p:spPr>
          <a:xfrm>
            <a:off x="1720463" y="5291063"/>
            <a:ext cx="8763000" cy="605625"/>
          </a:xfrm>
          <a:prstGeom prst="rect">
            <a:avLst/>
          </a:prstGeom>
        </p:spPr>
        <p:txBody>
          <a:bodyPr anchor="t" anchorCtr="0"/>
          <a:lstStyle>
            <a:lvl1pPr marL="0" marR="0" indent="0" algn="l" defTabSz="410751" rtl="0" eaLnBrk="1" latinLnBrk="0" hangingPunct="1">
              <a:lnSpc>
                <a:spcPct val="100000"/>
              </a:lnSpc>
              <a:spcBef>
                <a:spcPts val="2953"/>
              </a:spcBef>
              <a:spcAft>
                <a:spcPts val="0"/>
              </a:spcAft>
              <a:buClrTx/>
              <a:buSzPct val="75000"/>
              <a:buFontTx/>
              <a:buNone/>
              <a:tabLst/>
              <a:defRPr sz="2500" b="0" i="0" u="none" strike="noStrike" cap="none" spc="0" baseline="0">
                <a:ln>
                  <a:noFill/>
                </a:ln>
                <a:solidFill>
                  <a:schemeClr val="tx1">
                    <a:lumMod val="85000"/>
                    <a:lumOff val="15000"/>
                  </a:schemeClr>
                </a:solidFill>
                <a:uFillTx/>
                <a:latin typeface="Franklin Gothic Book" panose="020B0503020102020204" pitchFamily="34" charset="0"/>
                <a:ea typeface="+mn-ea"/>
                <a:cs typeface="+mn-cs"/>
                <a:sym typeface="Helvetica Light"/>
              </a:defRPr>
            </a:lvl1pPr>
            <a:lvl2pPr marL="457200" marR="0" indent="0" algn="l" defTabSz="410751" rtl="0" eaLnBrk="1" latinLnBrk="0" hangingPunct="1">
              <a:lnSpc>
                <a:spcPct val="100000"/>
              </a:lnSpc>
              <a:spcBef>
                <a:spcPts val="2953"/>
              </a:spcBef>
              <a:spcAft>
                <a:spcPts val="0"/>
              </a:spcAft>
              <a:buClrTx/>
              <a:buSzPct val="75000"/>
              <a:buFontTx/>
              <a:buNone/>
              <a:tabLst/>
              <a:defRPr sz="2000" b="0" i="0" u="none" strike="noStrike" cap="none" spc="0" baseline="0">
                <a:ln>
                  <a:noFill/>
                </a:ln>
                <a:solidFill>
                  <a:schemeClr val="tx1">
                    <a:tint val="75000"/>
                  </a:schemeClr>
                </a:solidFill>
                <a:uFillTx/>
                <a:latin typeface="+mn-lt"/>
                <a:ea typeface="+mn-ea"/>
                <a:cs typeface="+mn-cs"/>
                <a:sym typeface="Helvetica Light"/>
              </a:defRPr>
            </a:lvl2pPr>
            <a:lvl3pPr marL="914400" marR="0" indent="0" algn="l" defTabSz="410751" rtl="0" eaLnBrk="1" latinLnBrk="0" hangingPunct="1">
              <a:lnSpc>
                <a:spcPct val="100000"/>
              </a:lnSpc>
              <a:spcBef>
                <a:spcPts val="2953"/>
              </a:spcBef>
              <a:spcAft>
                <a:spcPts val="0"/>
              </a:spcAft>
              <a:buClrTx/>
              <a:buSzPct val="75000"/>
              <a:buFontTx/>
              <a:buNone/>
              <a:tabLst/>
              <a:defRPr sz="1800" b="0" i="0" u="none" strike="noStrike" cap="none" spc="0" baseline="0">
                <a:ln>
                  <a:noFill/>
                </a:ln>
                <a:solidFill>
                  <a:schemeClr val="tx1">
                    <a:tint val="75000"/>
                  </a:schemeClr>
                </a:solidFill>
                <a:uFillTx/>
                <a:latin typeface="+mn-lt"/>
                <a:ea typeface="+mn-ea"/>
                <a:cs typeface="+mn-cs"/>
                <a:sym typeface="Helvetica Light"/>
              </a:defRPr>
            </a:lvl3pPr>
            <a:lvl4pPr marL="1371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4pPr>
            <a:lvl5pPr marL="18288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5pPr>
            <a:lvl6pPr marL="22860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6pPr>
            <a:lvl7pPr marL="27432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7pPr>
            <a:lvl8pPr marL="32004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8pPr>
            <a:lvl9pPr marL="3657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9pPr>
          </a:lstStyle>
          <a:p>
            <a:pPr marL="342900" indent="-342900">
              <a:spcBef>
                <a:spcPts val="1200"/>
              </a:spcBef>
              <a:buFont typeface="Arial" panose="020B0604020202020204" pitchFamily="34" charset="0"/>
              <a:buChar char="•"/>
            </a:pPr>
            <a:endParaRPr lang="en-US" sz="1800" kern="0" dirty="0">
              <a:solidFill>
                <a:srgbClr val="090E74">
                  <a:lumMod val="85000"/>
                  <a:lumOff val="15000"/>
                </a:srgbClr>
              </a:solidFill>
            </a:endParaRPr>
          </a:p>
        </p:txBody>
      </p:sp>
    </p:spTree>
    <p:extLst>
      <p:ext uri="{BB962C8B-B14F-4D97-AF65-F5344CB8AC3E}">
        <p14:creationId xmlns:p14="http://schemas.microsoft.com/office/powerpoint/2010/main" val="2761202790"/>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7A18-A7EC-42B4-B0D4-14651557C14D}"/>
              </a:ext>
            </a:extLst>
          </p:cNvPr>
          <p:cNvSpPr>
            <a:spLocks noGrp="1"/>
          </p:cNvSpPr>
          <p:nvPr>
            <p:ph type="title"/>
          </p:nvPr>
        </p:nvSpPr>
        <p:spPr>
          <a:xfrm>
            <a:off x="414779" y="319474"/>
            <a:ext cx="11397006" cy="813816"/>
          </a:xfrm>
        </p:spPr>
        <p:txBody>
          <a:bodyPr>
            <a:noAutofit/>
          </a:bodyPr>
          <a:lstStyle/>
          <a:p>
            <a:r>
              <a:rPr lang="en-US" dirty="0">
                <a:solidFill>
                  <a:srgbClr val="000000"/>
                </a:solidFill>
                <a:latin typeface="Gotham Book" panose="02000604040000020004" pitchFamily="50" charset="0"/>
              </a:rPr>
              <a:t>“Opt-In”  Program for Collecting Criminal Liens</a:t>
            </a:r>
          </a:p>
        </p:txBody>
      </p:sp>
      <p:pic>
        <p:nvPicPr>
          <p:cNvPr id="14" name="Picture 13">
            <a:extLst>
              <a:ext uri="{FF2B5EF4-FFF2-40B4-BE49-F238E27FC236}">
                <a16:creationId xmlns:a16="http://schemas.microsoft.com/office/drawing/2014/main" id="{2B0058EC-9B80-46E3-84D4-CA73AB822B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28801" y="1166583"/>
            <a:ext cx="8654663" cy="2302417"/>
          </a:xfrm>
          <a:prstGeom prst="rect">
            <a:avLst/>
          </a:prstGeom>
        </p:spPr>
      </p:pic>
      <p:sp>
        <p:nvSpPr>
          <p:cNvPr id="18" name="TextBox 17">
            <a:extLst>
              <a:ext uri="{FF2B5EF4-FFF2-40B4-BE49-F238E27FC236}">
                <a16:creationId xmlns:a16="http://schemas.microsoft.com/office/drawing/2014/main" id="{090B9EDE-2EAB-4726-9126-7947834C0847}"/>
              </a:ext>
            </a:extLst>
          </p:cNvPr>
          <p:cNvSpPr txBox="1"/>
          <p:nvPr/>
        </p:nvSpPr>
        <p:spPr>
          <a:xfrm rot="21118269">
            <a:off x="2405830" y="1538808"/>
            <a:ext cx="1330812" cy="71814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US" sz="2000" kern="0" dirty="0">
                <a:solidFill>
                  <a:srgbClr val="000000"/>
                </a:solidFill>
                <a:latin typeface="Helvetica Light"/>
                <a:sym typeface="Helvetica Light"/>
              </a:rPr>
              <a:t>Criminal </a:t>
            </a:r>
          </a:p>
          <a:p>
            <a:pPr algn="ctr" defTabSz="584200" hangingPunct="0"/>
            <a:r>
              <a:rPr lang="en-US" sz="2000" kern="0" dirty="0">
                <a:solidFill>
                  <a:srgbClr val="000000"/>
                </a:solidFill>
                <a:latin typeface="Helvetica Light"/>
                <a:sym typeface="Helvetica Light"/>
              </a:rPr>
              <a:t>Liens</a:t>
            </a:r>
          </a:p>
        </p:txBody>
      </p:sp>
      <p:sp>
        <p:nvSpPr>
          <p:cNvPr id="19" name="Text Placeholder 2">
            <a:extLst>
              <a:ext uri="{FF2B5EF4-FFF2-40B4-BE49-F238E27FC236}">
                <a16:creationId xmlns:a16="http://schemas.microsoft.com/office/drawing/2014/main" id="{32C715BE-0DE5-4C41-B801-D5BE3676F0FC}"/>
              </a:ext>
            </a:extLst>
          </p:cNvPr>
          <p:cNvSpPr>
            <a:spLocks noGrp="1"/>
          </p:cNvSpPr>
          <p:nvPr>
            <p:ph type="body" idx="1"/>
          </p:nvPr>
        </p:nvSpPr>
        <p:spPr>
          <a:xfrm>
            <a:off x="414779" y="3469001"/>
            <a:ext cx="11397006" cy="1894852"/>
          </a:xfrm>
          <a:noFill/>
        </p:spPr>
        <p:txBody>
          <a:bodyPr/>
          <a:lstStyle/>
          <a:p>
            <a:pPr marL="342900" indent="-342900">
              <a:spcBef>
                <a:spcPts val="1800"/>
              </a:spcBef>
              <a:buFont typeface="Arial" panose="020B0604020202020204" pitchFamily="34" charset="0"/>
              <a:buChar char="•"/>
            </a:pPr>
            <a:r>
              <a:rPr lang="en-US" sz="2000" dirty="0">
                <a:solidFill>
                  <a:srgbClr val="000000"/>
                </a:solidFill>
                <a:latin typeface="Gotham Book" panose="02000604040000020004" pitchFamily="50" charset="0"/>
              </a:rPr>
              <a:t>The Legislature would authorize a annual grant to fund the program.</a:t>
            </a:r>
          </a:p>
          <a:p>
            <a:pPr marL="342900" indent="-342900">
              <a:spcBef>
                <a:spcPts val="1800"/>
              </a:spcBef>
              <a:buFont typeface="Arial" panose="020B0604020202020204" pitchFamily="34" charset="0"/>
              <a:buChar char="•"/>
            </a:pPr>
            <a:r>
              <a:rPr lang="en-US" sz="2000" dirty="0">
                <a:solidFill>
                  <a:srgbClr val="000000"/>
                </a:solidFill>
                <a:latin typeface="Gotham Book" panose="02000604040000020004" pitchFamily="50" charset="0"/>
              </a:rPr>
              <a:t>Progress reports and program results would be provided to the Legislature for final decision.</a:t>
            </a:r>
          </a:p>
        </p:txBody>
      </p:sp>
      <p:sp>
        <p:nvSpPr>
          <p:cNvPr id="22" name="Text Placeholder 2">
            <a:extLst>
              <a:ext uri="{FF2B5EF4-FFF2-40B4-BE49-F238E27FC236}">
                <a16:creationId xmlns:a16="http://schemas.microsoft.com/office/drawing/2014/main" id="{90E0CD60-4E2C-4DD2-B49F-6834CACEADDF}"/>
              </a:ext>
            </a:extLst>
          </p:cNvPr>
          <p:cNvSpPr txBox="1">
            <a:spLocks/>
          </p:cNvSpPr>
          <p:nvPr/>
        </p:nvSpPr>
        <p:spPr>
          <a:xfrm>
            <a:off x="1720463" y="5291063"/>
            <a:ext cx="8763000" cy="605625"/>
          </a:xfrm>
          <a:prstGeom prst="rect">
            <a:avLst/>
          </a:prstGeom>
        </p:spPr>
        <p:txBody>
          <a:bodyPr anchor="t" anchorCtr="0"/>
          <a:lstStyle>
            <a:lvl1pPr marL="0" marR="0" indent="0" algn="l" defTabSz="410751" rtl="0" eaLnBrk="1" latinLnBrk="0" hangingPunct="1">
              <a:lnSpc>
                <a:spcPct val="100000"/>
              </a:lnSpc>
              <a:spcBef>
                <a:spcPts val="2953"/>
              </a:spcBef>
              <a:spcAft>
                <a:spcPts val="0"/>
              </a:spcAft>
              <a:buClrTx/>
              <a:buSzPct val="75000"/>
              <a:buFontTx/>
              <a:buNone/>
              <a:tabLst/>
              <a:defRPr sz="2500" b="0" i="0" u="none" strike="noStrike" cap="none" spc="0" baseline="0">
                <a:ln>
                  <a:noFill/>
                </a:ln>
                <a:solidFill>
                  <a:schemeClr val="tx1">
                    <a:lumMod val="85000"/>
                    <a:lumOff val="15000"/>
                  </a:schemeClr>
                </a:solidFill>
                <a:uFillTx/>
                <a:latin typeface="Franklin Gothic Book" panose="020B0503020102020204" pitchFamily="34" charset="0"/>
                <a:ea typeface="+mn-ea"/>
                <a:cs typeface="+mn-cs"/>
                <a:sym typeface="Helvetica Light"/>
              </a:defRPr>
            </a:lvl1pPr>
            <a:lvl2pPr marL="457200" marR="0" indent="0" algn="l" defTabSz="410751" rtl="0" eaLnBrk="1" latinLnBrk="0" hangingPunct="1">
              <a:lnSpc>
                <a:spcPct val="100000"/>
              </a:lnSpc>
              <a:spcBef>
                <a:spcPts val="2953"/>
              </a:spcBef>
              <a:spcAft>
                <a:spcPts val="0"/>
              </a:spcAft>
              <a:buClrTx/>
              <a:buSzPct val="75000"/>
              <a:buFontTx/>
              <a:buNone/>
              <a:tabLst/>
              <a:defRPr sz="2000" b="0" i="0" u="none" strike="noStrike" cap="none" spc="0" baseline="0">
                <a:ln>
                  <a:noFill/>
                </a:ln>
                <a:solidFill>
                  <a:schemeClr val="tx1">
                    <a:tint val="75000"/>
                  </a:schemeClr>
                </a:solidFill>
                <a:uFillTx/>
                <a:latin typeface="+mn-lt"/>
                <a:ea typeface="+mn-ea"/>
                <a:cs typeface="+mn-cs"/>
                <a:sym typeface="Helvetica Light"/>
              </a:defRPr>
            </a:lvl2pPr>
            <a:lvl3pPr marL="914400" marR="0" indent="0" algn="l" defTabSz="410751" rtl="0" eaLnBrk="1" latinLnBrk="0" hangingPunct="1">
              <a:lnSpc>
                <a:spcPct val="100000"/>
              </a:lnSpc>
              <a:spcBef>
                <a:spcPts val="2953"/>
              </a:spcBef>
              <a:spcAft>
                <a:spcPts val="0"/>
              </a:spcAft>
              <a:buClrTx/>
              <a:buSzPct val="75000"/>
              <a:buFontTx/>
              <a:buNone/>
              <a:tabLst/>
              <a:defRPr sz="1800" b="0" i="0" u="none" strike="noStrike" cap="none" spc="0" baseline="0">
                <a:ln>
                  <a:noFill/>
                </a:ln>
                <a:solidFill>
                  <a:schemeClr val="tx1">
                    <a:tint val="75000"/>
                  </a:schemeClr>
                </a:solidFill>
                <a:uFillTx/>
                <a:latin typeface="+mn-lt"/>
                <a:ea typeface="+mn-ea"/>
                <a:cs typeface="+mn-cs"/>
                <a:sym typeface="Helvetica Light"/>
              </a:defRPr>
            </a:lvl3pPr>
            <a:lvl4pPr marL="1371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4pPr>
            <a:lvl5pPr marL="18288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5pPr>
            <a:lvl6pPr marL="22860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6pPr>
            <a:lvl7pPr marL="27432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7pPr>
            <a:lvl8pPr marL="32004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8pPr>
            <a:lvl9pPr marL="3657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9pPr>
          </a:lstStyle>
          <a:p>
            <a:pPr marL="342900" indent="-342900">
              <a:spcBef>
                <a:spcPts val="1200"/>
              </a:spcBef>
              <a:buFont typeface="Arial" panose="020B0604020202020204" pitchFamily="34" charset="0"/>
              <a:buChar char="•"/>
            </a:pPr>
            <a:endParaRPr lang="en-US" sz="1800" kern="0" dirty="0">
              <a:solidFill>
                <a:srgbClr val="090E74">
                  <a:lumMod val="85000"/>
                  <a:lumOff val="15000"/>
                </a:srgbClr>
              </a:solidFill>
            </a:endParaRPr>
          </a:p>
        </p:txBody>
      </p:sp>
    </p:spTree>
    <p:extLst>
      <p:ext uri="{BB962C8B-B14F-4D97-AF65-F5344CB8AC3E}">
        <p14:creationId xmlns:p14="http://schemas.microsoft.com/office/powerpoint/2010/main" val="320111929"/>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00200" y="-152400"/>
            <a:ext cx="8610600" cy="1905000"/>
          </a:xfrm>
        </p:spPr>
        <p:txBody>
          <a:bodyPr/>
          <a:lstStyle/>
          <a:p>
            <a:r>
              <a:rPr lang="en-US" sz="4400" dirty="0"/>
              <a:t>Criminal Judgment Negotiations</a:t>
            </a:r>
            <a:endParaRPr lang="en-US" sz="4400" b="1" dirty="0">
              <a:latin typeface="+mn-lt"/>
            </a:endParaRPr>
          </a:p>
        </p:txBody>
      </p:sp>
      <p:sp>
        <p:nvSpPr>
          <p:cNvPr id="6" name="Subtitle 5"/>
          <p:cNvSpPr>
            <a:spLocks noGrp="1"/>
          </p:cNvSpPr>
          <p:nvPr>
            <p:ph type="subTitle" idx="1"/>
          </p:nvPr>
        </p:nvSpPr>
        <p:spPr>
          <a:xfrm>
            <a:off x="1752600" y="5761463"/>
            <a:ext cx="8412480" cy="1066800"/>
          </a:xfrm>
        </p:spPr>
        <p:txBody>
          <a:bodyPr>
            <a:normAutofit fontScale="92500" lnSpcReduction="20000"/>
          </a:bodyPr>
          <a:lstStyle/>
          <a:p>
            <a:pPr algn="ctr" eaLnBrk="1" hangingPunct="1">
              <a:defRPr/>
            </a:pPr>
            <a:r>
              <a:rPr lang="en-US" sz="2400" dirty="0"/>
              <a:t>Presenter:</a:t>
            </a:r>
          </a:p>
          <a:p>
            <a:pPr algn="ctr" eaLnBrk="1" hangingPunct="1">
              <a:defRPr/>
            </a:pPr>
            <a:r>
              <a:rPr lang="en-US" sz="2400" dirty="0"/>
              <a:t>Hampton Peterson , Esq. Legal Counsel</a:t>
            </a:r>
          </a:p>
          <a:p>
            <a:pPr algn="ctr" eaLnBrk="1" hangingPunct="1">
              <a:defRPr/>
            </a:pPr>
            <a:r>
              <a:rPr lang="en-US" sz="2400" dirty="0"/>
              <a:t>Clerk &amp; Comptroller, Palm Beach County </a:t>
            </a:r>
            <a:endParaRPr lang="en-US" sz="2400" b="1" i="1" dirty="0">
              <a:solidFill>
                <a:srgbClr val="003366"/>
              </a:solidFill>
            </a:endParaRPr>
          </a:p>
        </p:txBody>
      </p:sp>
    </p:spTree>
    <p:extLst>
      <p:ext uri="{BB962C8B-B14F-4D97-AF65-F5344CB8AC3E}">
        <p14:creationId xmlns:p14="http://schemas.microsoft.com/office/powerpoint/2010/main" val="324509661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7A18-A7EC-42B4-B0D4-14651557C14D}"/>
              </a:ext>
            </a:extLst>
          </p:cNvPr>
          <p:cNvSpPr>
            <a:spLocks noGrp="1"/>
          </p:cNvSpPr>
          <p:nvPr>
            <p:ph type="title"/>
          </p:nvPr>
        </p:nvSpPr>
        <p:spPr>
          <a:xfrm>
            <a:off x="0" y="0"/>
            <a:ext cx="12192000" cy="1152144"/>
          </a:xfrm>
        </p:spPr>
        <p:txBody>
          <a:bodyPr>
            <a:normAutofit/>
          </a:bodyPr>
          <a:lstStyle/>
          <a:p>
            <a:r>
              <a:rPr lang="en-US" sz="4000" dirty="0">
                <a:solidFill>
                  <a:srgbClr val="FFFFFF"/>
                </a:solidFill>
                <a:latin typeface="Gotham Book" panose="02000604040000020004" pitchFamily="50" charset="0"/>
              </a:rPr>
              <a:t>“Opt-In” - Other Services</a:t>
            </a:r>
            <a:endParaRPr lang="en-US" sz="4000" dirty="0">
              <a:latin typeface="Gotham Book" panose="02000604040000020004" pitchFamily="50" charset="0"/>
            </a:endParaRPr>
          </a:p>
        </p:txBody>
      </p:sp>
      <p:pic>
        <p:nvPicPr>
          <p:cNvPr id="14" name="Picture 13">
            <a:extLst>
              <a:ext uri="{FF2B5EF4-FFF2-40B4-BE49-F238E27FC236}">
                <a16:creationId xmlns:a16="http://schemas.microsoft.com/office/drawing/2014/main" id="{2B0058EC-9B80-46E3-84D4-CA73AB822B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24000" y="926089"/>
            <a:ext cx="8779497" cy="4390588"/>
          </a:xfrm>
          <a:prstGeom prst="rect">
            <a:avLst/>
          </a:prstGeom>
        </p:spPr>
      </p:pic>
      <p:sp>
        <p:nvSpPr>
          <p:cNvPr id="18" name="TextBox 17">
            <a:extLst>
              <a:ext uri="{FF2B5EF4-FFF2-40B4-BE49-F238E27FC236}">
                <a16:creationId xmlns:a16="http://schemas.microsoft.com/office/drawing/2014/main" id="{090B9EDE-2EAB-4726-9126-7947834C0847}"/>
              </a:ext>
            </a:extLst>
          </p:cNvPr>
          <p:cNvSpPr txBox="1"/>
          <p:nvPr/>
        </p:nvSpPr>
        <p:spPr>
          <a:xfrm>
            <a:off x="3892094" y="1244244"/>
            <a:ext cx="1254940" cy="6565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US" kern="0" dirty="0">
                <a:solidFill>
                  <a:srgbClr val="000000"/>
                </a:solidFill>
                <a:latin typeface="Helvetica Light"/>
                <a:sym typeface="Helvetica Light"/>
              </a:rPr>
              <a:t>Community Service</a:t>
            </a:r>
          </a:p>
        </p:txBody>
      </p:sp>
      <p:sp>
        <p:nvSpPr>
          <p:cNvPr id="7" name="TextBox 6">
            <a:extLst>
              <a:ext uri="{FF2B5EF4-FFF2-40B4-BE49-F238E27FC236}">
                <a16:creationId xmlns:a16="http://schemas.microsoft.com/office/drawing/2014/main" id="{C31CCB3E-8DD5-44DB-A424-55E6BD635838}"/>
              </a:ext>
            </a:extLst>
          </p:cNvPr>
          <p:cNvSpPr txBox="1"/>
          <p:nvPr/>
        </p:nvSpPr>
        <p:spPr>
          <a:xfrm rot="21412818">
            <a:off x="2227041" y="1587197"/>
            <a:ext cx="1330812" cy="71814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US" sz="2000" kern="0" dirty="0">
                <a:solidFill>
                  <a:srgbClr val="000000"/>
                </a:solidFill>
                <a:latin typeface="Helvetica Light"/>
                <a:sym typeface="Helvetica Light"/>
              </a:rPr>
              <a:t>Criminal </a:t>
            </a:r>
          </a:p>
          <a:p>
            <a:pPr algn="ctr" defTabSz="584200" hangingPunct="0"/>
            <a:r>
              <a:rPr lang="en-US" sz="2000" kern="0" dirty="0">
                <a:solidFill>
                  <a:srgbClr val="000000"/>
                </a:solidFill>
                <a:latin typeface="Helvetica Light"/>
                <a:sym typeface="Helvetica Light"/>
              </a:rPr>
              <a:t>Liens</a:t>
            </a:r>
          </a:p>
        </p:txBody>
      </p:sp>
      <p:sp>
        <p:nvSpPr>
          <p:cNvPr id="8" name="TextBox 7">
            <a:extLst>
              <a:ext uri="{FF2B5EF4-FFF2-40B4-BE49-F238E27FC236}">
                <a16:creationId xmlns:a16="http://schemas.microsoft.com/office/drawing/2014/main" id="{F8BDDBFB-E55B-4F23-8693-9D861DBEC9BA}"/>
              </a:ext>
            </a:extLst>
          </p:cNvPr>
          <p:cNvSpPr txBox="1"/>
          <p:nvPr/>
        </p:nvSpPr>
        <p:spPr>
          <a:xfrm rot="180852">
            <a:off x="8655659" y="1429688"/>
            <a:ext cx="883060" cy="6565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US" kern="0" dirty="0">
                <a:solidFill>
                  <a:srgbClr val="000000"/>
                </a:solidFill>
                <a:latin typeface="Helvetica Light"/>
                <a:sym typeface="Helvetica Light"/>
              </a:rPr>
              <a:t>Call </a:t>
            </a:r>
          </a:p>
          <a:p>
            <a:pPr algn="ctr" defTabSz="584200" hangingPunct="0"/>
            <a:r>
              <a:rPr lang="en-US" kern="0" dirty="0">
                <a:solidFill>
                  <a:srgbClr val="000000"/>
                </a:solidFill>
                <a:latin typeface="Helvetica Light"/>
                <a:sym typeface="Helvetica Light"/>
              </a:rPr>
              <a:t>Center</a:t>
            </a:r>
          </a:p>
        </p:txBody>
      </p:sp>
      <p:sp>
        <p:nvSpPr>
          <p:cNvPr id="11" name="TextBox 10">
            <a:extLst>
              <a:ext uri="{FF2B5EF4-FFF2-40B4-BE49-F238E27FC236}">
                <a16:creationId xmlns:a16="http://schemas.microsoft.com/office/drawing/2014/main" id="{936E7675-7219-4A35-BD01-6F84DA69446A}"/>
              </a:ext>
            </a:extLst>
          </p:cNvPr>
          <p:cNvSpPr txBox="1"/>
          <p:nvPr/>
        </p:nvSpPr>
        <p:spPr>
          <a:xfrm>
            <a:off x="5401599" y="1215422"/>
            <a:ext cx="790150" cy="37959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US" kern="0" dirty="0">
                <a:solidFill>
                  <a:srgbClr val="000000"/>
                </a:solidFill>
                <a:latin typeface="Helvetica Light"/>
                <a:sym typeface="Helvetica Light"/>
              </a:rPr>
              <a:t>Notify</a:t>
            </a:r>
          </a:p>
        </p:txBody>
      </p:sp>
      <p:pic>
        <p:nvPicPr>
          <p:cNvPr id="4" name="Picture 3">
            <a:extLst>
              <a:ext uri="{FF2B5EF4-FFF2-40B4-BE49-F238E27FC236}">
                <a16:creationId xmlns:a16="http://schemas.microsoft.com/office/drawing/2014/main" id="{E027C2E6-1700-4B92-9ACC-CC7BF44CF31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953887" y="1322702"/>
            <a:ext cx="509492" cy="457627"/>
          </a:xfrm>
          <a:prstGeom prst="rect">
            <a:avLst/>
          </a:prstGeom>
        </p:spPr>
      </p:pic>
    </p:spTree>
    <p:extLst>
      <p:ext uri="{BB962C8B-B14F-4D97-AF65-F5344CB8AC3E}">
        <p14:creationId xmlns:p14="http://schemas.microsoft.com/office/powerpoint/2010/main" val="2354437484"/>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5FC2E0-8F0A-4F17-B340-48D54DF41D2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63085" y="1970342"/>
            <a:ext cx="2076338" cy="2070354"/>
          </a:xfrm>
          <a:prstGeom prst="rect">
            <a:avLst/>
          </a:prstGeom>
          <a:noFill/>
        </p:spPr>
      </p:pic>
      <p:sp>
        <p:nvSpPr>
          <p:cNvPr id="3" name="Text Placeholder 2">
            <a:extLst>
              <a:ext uri="{FF2B5EF4-FFF2-40B4-BE49-F238E27FC236}">
                <a16:creationId xmlns:a16="http://schemas.microsoft.com/office/drawing/2014/main" id="{C6D3790C-6B1F-4256-95FE-2BC955A144EB}"/>
              </a:ext>
            </a:extLst>
          </p:cNvPr>
          <p:cNvSpPr>
            <a:spLocks noGrp="1"/>
          </p:cNvSpPr>
          <p:nvPr>
            <p:ph type="body" idx="1"/>
          </p:nvPr>
        </p:nvSpPr>
        <p:spPr>
          <a:xfrm>
            <a:off x="1524001" y="1284542"/>
            <a:ext cx="9137714" cy="685800"/>
          </a:xfrm>
          <a:noFill/>
        </p:spPr>
        <p:txBody>
          <a:bodyPr/>
          <a:lstStyle/>
          <a:p>
            <a:pPr>
              <a:spcBef>
                <a:spcPts val="1200"/>
              </a:spcBef>
            </a:pPr>
            <a:r>
              <a:rPr lang="en-US" sz="2000" dirty="0">
                <a:solidFill>
                  <a:schemeClr val="bg1"/>
                </a:solidFill>
                <a:latin typeface="Gotham Book"/>
              </a:rPr>
              <a:t>Centralized services could include some and/or all services that are currently provided at the local level:</a:t>
            </a:r>
          </a:p>
          <a:p>
            <a:pPr marL="342900" indent="-342900">
              <a:spcBef>
                <a:spcPts val="1200"/>
              </a:spcBef>
              <a:buFont typeface="Arial" panose="020B0604020202020204" pitchFamily="34" charset="0"/>
              <a:buChar char="•"/>
            </a:pPr>
            <a:endParaRPr lang="en-US" sz="2000" dirty="0">
              <a:solidFill>
                <a:schemeClr val="bg1"/>
              </a:solidFill>
              <a:latin typeface="Gotham Book"/>
            </a:endParaRPr>
          </a:p>
          <a:p>
            <a:pPr marL="342900" indent="-342900">
              <a:spcBef>
                <a:spcPts val="1200"/>
              </a:spcBef>
              <a:buFont typeface="Arial" panose="020B0604020202020204" pitchFamily="34" charset="0"/>
              <a:buChar char="•"/>
            </a:pPr>
            <a:endParaRPr lang="en-US" sz="2000" dirty="0">
              <a:solidFill>
                <a:schemeClr val="bg1"/>
              </a:solidFill>
              <a:latin typeface="Gotham Book"/>
            </a:endParaRPr>
          </a:p>
        </p:txBody>
      </p:sp>
      <p:sp>
        <p:nvSpPr>
          <p:cNvPr id="7" name="Text Placeholder 2">
            <a:extLst>
              <a:ext uri="{FF2B5EF4-FFF2-40B4-BE49-F238E27FC236}">
                <a16:creationId xmlns:a16="http://schemas.microsoft.com/office/drawing/2014/main" id="{81D5636D-F370-4583-AADD-2A36D01D1CC8}"/>
              </a:ext>
            </a:extLst>
          </p:cNvPr>
          <p:cNvSpPr txBox="1">
            <a:spLocks/>
          </p:cNvSpPr>
          <p:nvPr/>
        </p:nvSpPr>
        <p:spPr>
          <a:xfrm>
            <a:off x="1524000" y="4734807"/>
            <a:ext cx="8763000" cy="685800"/>
          </a:xfrm>
          <a:prstGeom prst="rect">
            <a:avLst/>
          </a:prstGeom>
          <a:noFill/>
          <a:ln>
            <a:solidFill>
              <a:schemeClr val="bg1"/>
            </a:solidFill>
          </a:ln>
        </p:spPr>
        <p:txBody>
          <a:bodyPr anchor="t" anchorCtr="0"/>
          <a:lstStyle>
            <a:lvl1pPr marL="0" marR="0" indent="0" algn="l" defTabSz="410751" rtl="0" eaLnBrk="1" latinLnBrk="0" hangingPunct="1">
              <a:lnSpc>
                <a:spcPct val="100000"/>
              </a:lnSpc>
              <a:spcBef>
                <a:spcPts val="2953"/>
              </a:spcBef>
              <a:spcAft>
                <a:spcPts val="0"/>
              </a:spcAft>
              <a:buClrTx/>
              <a:buSzPct val="75000"/>
              <a:buFontTx/>
              <a:buNone/>
              <a:tabLst/>
              <a:defRPr sz="2500" b="0" i="0" u="none" strike="noStrike" cap="none" spc="0" baseline="0">
                <a:ln>
                  <a:noFill/>
                </a:ln>
                <a:solidFill>
                  <a:schemeClr val="tx1">
                    <a:lumMod val="85000"/>
                    <a:lumOff val="15000"/>
                  </a:schemeClr>
                </a:solidFill>
                <a:uFillTx/>
                <a:latin typeface="Franklin Gothic Book" panose="020B0503020102020204" pitchFamily="34" charset="0"/>
                <a:ea typeface="+mn-ea"/>
                <a:cs typeface="+mn-cs"/>
                <a:sym typeface="Helvetica Light"/>
              </a:defRPr>
            </a:lvl1pPr>
            <a:lvl2pPr marL="457200" marR="0" indent="0" algn="l" defTabSz="410751" rtl="0" eaLnBrk="1" latinLnBrk="0" hangingPunct="1">
              <a:lnSpc>
                <a:spcPct val="100000"/>
              </a:lnSpc>
              <a:spcBef>
                <a:spcPts val="2953"/>
              </a:spcBef>
              <a:spcAft>
                <a:spcPts val="0"/>
              </a:spcAft>
              <a:buClrTx/>
              <a:buSzPct val="75000"/>
              <a:buFontTx/>
              <a:buNone/>
              <a:tabLst/>
              <a:defRPr sz="2000" b="0" i="0" u="none" strike="noStrike" cap="none" spc="0" baseline="0">
                <a:ln>
                  <a:noFill/>
                </a:ln>
                <a:solidFill>
                  <a:schemeClr val="tx1">
                    <a:tint val="75000"/>
                  </a:schemeClr>
                </a:solidFill>
                <a:uFillTx/>
                <a:latin typeface="+mn-lt"/>
                <a:ea typeface="+mn-ea"/>
                <a:cs typeface="+mn-cs"/>
                <a:sym typeface="Helvetica Light"/>
              </a:defRPr>
            </a:lvl2pPr>
            <a:lvl3pPr marL="914400" marR="0" indent="0" algn="l" defTabSz="410751" rtl="0" eaLnBrk="1" latinLnBrk="0" hangingPunct="1">
              <a:lnSpc>
                <a:spcPct val="100000"/>
              </a:lnSpc>
              <a:spcBef>
                <a:spcPts val="2953"/>
              </a:spcBef>
              <a:spcAft>
                <a:spcPts val="0"/>
              </a:spcAft>
              <a:buClrTx/>
              <a:buSzPct val="75000"/>
              <a:buFontTx/>
              <a:buNone/>
              <a:tabLst/>
              <a:defRPr sz="1800" b="0" i="0" u="none" strike="noStrike" cap="none" spc="0" baseline="0">
                <a:ln>
                  <a:noFill/>
                </a:ln>
                <a:solidFill>
                  <a:schemeClr val="tx1">
                    <a:tint val="75000"/>
                  </a:schemeClr>
                </a:solidFill>
                <a:uFillTx/>
                <a:latin typeface="+mn-lt"/>
                <a:ea typeface="+mn-ea"/>
                <a:cs typeface="+mn-cs"/>
                <a:sym typeface="Helvetica Light"/>
              </a:defRPr>
            </a:lvl3pPr>
            <a:lvl4pPr marL="1371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4pPr>
            <a:lvl5pPr marL="18288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5pPr>
            <a:lvl6pPr marL="22860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6pPr>
            <a:lvl7pPr marL="27432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7pPr>
            <a:lvl8pPr marL="32004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8pPr>
            <a:lvl9pPr marL="3657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9pPr>
          </a:lstStyle>
          <a:p>
            <a:pPr marL="0" marR="0" lvl="0" indent="0" algn="l" defTabSz="410751" rtl="0" eaLnBrk="1" fontAlgn="auto" latinLnBrk="0" hangingPunct="1">
              <a:lnSpc>
                <a:spcPct val="100000"/>
              </a:lnSpc>
              <a:spcBef>
                <a:spcPts val="1200"/>
              </a:spcBef>
              <a:spcAft>
                <a:spcPts val="0"/>
              </a:spcAft>
              <a:buClrTx/>
              <a:buSzPct val="75000"/>
              <a:buFontTx/>
              <a:buNone/>
              <a:tabLst/>
              <a:defRPr/>
            </a:pPr>
            <a:r>
              <a:rPr kumimoji="0" lang="en-US" sz="2000" b="0" i="0" u="none" strike="noStrike" kern="1200" cap="none" spc="0" normalizeH="0" baseline="0" noProof="0" dirty="0">
                <a:ln>
                  <a:noFill/>
                </a:ln>
                <a:solidFill>
                  <a:prstClr val="white"/>
                </a:solidFill>
                <a:effectLst/>
                <a:uLnTx/>
                <a:uFillTx/>
                <a:latin typeface="Gotham Book"/>
                <a:ea typeface="+mn-ea"/>
                <a:cs typeface="+mn-cs"/>
                <a:sym typeface="Helvetica Light"/>
              </a:rPr>
              <a:t>Centralized Community Service Programs is also option as currently being done in California.</a:t>
            </a:r>
          </a:p>
          <a:p>
            <a:pPr marL="342900" marR="0" lvl="0" indent="-342900" algn="l" defTabSz="410751" rtl="0" eaLnBrk="1" fontAlgn="auto" latinLnBrk="0" hangingPunct="1">
              <a:lnSpc>
                <a:spcPct val="100000"/>
              </a:lnSpc>
              <a:spcBef>
                <a:spcPts val="1200"/>
              </a:spcBef>
              <a:spcAft>
                <a:spcPts val="0"/>
              </a:spcAft>
              <a:buClrTx/>
              <a:buSzPct val="75000"/>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Gotham Book"/>
              <a:ea typeface="+mn-ea"/>
              <a:cs typeface="+mn-cs"/>
              <a:sym typeface="Helvetica Light"/>
            </a:endParaRPr>
          </a:p>
          <a:p>
            <a:pPr marL="342900" marR="0" lvl="0" indent="-342900" algn="l" defTabSz="410751" rtl="0" eaLnBrk="1" fontAlgn="auto" latinLnBrk="0" hangingPunct="1">
              <a:lnSpc>
                <a:spcPct val="100000"/>
              </a:lnSpc>
              <a:spcBef>
                <a:spcPts val="1200"/>
              </a:spcBef>
              <a:spcAft>
                <a:spcPts val="0"/>
              </a:spcAft>
              <a:buClrTx/>
              <a:buSzPct val="75000"/>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Gotham Book"/>
              <a:ea typeface="+mn-ea"/>
              <a:cs typeface="+mn-cs"/>
              <a:sym typeface="Helvetica Light"/>
            </a:endParaRPr>
          </a:p>
        </p:txBody>
      </p:sp>
      <p:pic>
        <p:nvPicPr>
          <p:cNvPr id="1026" name="Picture 2" descr="Image result for operation greenlight">
            <a:extLst>
              <a:ext uri="{FF2B5EF4-FFF2-40B4-BE49-F238E27FC236}">
                <a16:creationId xmlns:a16="http://schemas.microsoft.com/office/drawing/2014/main" id="{553B2DCC-20FB-4D5F-B1EE-0A6731E344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2808" y="2133534"/>
            <a:ext cx="981778" cy="1778794"/>
          </a:xfrm>
          <a:prstGeom prst="rect">
            <a:avLst/>
          </a:prstGeom>
          <a:noFill/>
          <a:extLst/>
        </p:spPr>
      </p:pic>
      <p:pic>
        <p:nvPicPr>
          <p:cNvPr id="14" name="Picture 13">
            <a:extLst>
              <a:ext uri="{FF2B5EF4-FFF2-40B4-BE49-F238E27FC236}">
                <a16:creationId xmlns:a16="http://schemas.microsoft.com/office/drawing/2014/main" id="{CD679F72-D256-478B-80B6-08B857121FE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226820" y="2133534"/>
            <a:ext cx="2971800" cy="1620982"/>
          </a:xfrm>
          <a:prstGeom prst="rect">
            <a:avLst/>
          </a:prstGeom>
          <a:noFill/>
        </p:spPr>
      </p:pic>
      <p:sp>
        <p:nvSpPr>
          <p:cNvPr id="16" name="Rectangle 15">
            <a:extLst>
              <a:ext uri="{FF2B5EF4-FFF2-40B4-BE49-F238E27FC236}">
                <a16:creationId xmlns:a16="http://schemas.microsoft.com/office/drawing/2014/main" id="{2A1D3362-A30C-4310-BA34-940D8B46BADE}"/>
              </a:ext>
            </a:extLst>
          </p:cNvPr>
          <p:cNvSpPr/>
          <p:nvPr/>
        </p:nvSpPr>
        <p:spPr>
          <a:xfrm>
            <a:off x="1226820" y="3754516"/>
            <a:ext cx="297179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otham Book"/>
                <a:ea typeface="+mn-ea"/>
                <a:cs typeface="+mn-cs"/>
              </a:rPr>
              <a:t>Electronic payment plans</a:t>
            </a:r>
          </a:p>
        </p:txBody>
      </p:sp>
      <p:sp>
        <p:nvSpPr>
          <p:cNvPr id="18" name="Rectangle 17">
            <a:extLst>
              <a:ext uri="{FF2B5EF4-FFF2-40B4-BE49-F238E27FC236}">
                <a16:creationId xmlns:a16="http://schemas.microsoft.com/office/drawing/2014/main" id="{F2937E97-C244-4000-A52C-759B78E01FBC}"/>
              </a:ext>
            </a:extLst>
          </p:cNvPr>
          <p:cNvSpPr/>
          <p:nvPr/>
        </p:nvSpPr>
        <p:spPr>
          <a:xfrm>
            <a:off x="5614495" y="4040696"/>
            <a:ext cx="234355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otham Book"/>
                <a:ea typeface="+mn-ea"/>
                <a:cs typeface="+mn-cs"/>
              </a:rPr>
              <a:t>Call Center</a:t>
            </a:r>
          </a:p>
        </p:txBody>
      </p:sp>
      <p:sp>
        <p:nvSpPr>
          <p:cNvPr id="19" name="Rectangle 18">
            <a:extLst>
              <a:ext uri="{FF2B5EF4-FFF2-40B4-BE49-F238E27FC236}">
                <a16:creationId xmlns:a16="http://schemas.microsoft.com/office/drawing/2014/main" id="{1C257EAD-1142-4ABD-BC90-399097913291}"/>
              </a:ext>
            </a:extLst>
          </p:cNvPr>
          <p:cNvSpPr/>
          <p:nvPr/>
        </p:nvSpPr>
        <p:spPr>
          <a:xfrm>
            <a:off x="9055506" y="3958052"/>
            <a:ext cx="202016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otham Book"/>
                <a:ea typeface="+mn-ea"/>
                <a:cs typeface="+mn-cs"/>
              </a:rPr>
              <a:t>Promotions</a:t>
            </a:r>
          </a:p>
        </p:txBody>
      </p:sp>
      <p:sp>
        <p:nvSpPr>
          <p:cNvPr id="13" name="Title 1">
            <a:extLst>
              <a:ext uri="{FF2B5EF4-FFF2-40B4-BE49-F238E27FC236}">
                <a16:creationId xmlns:a16="http://schemas.microsoft.com/office/drawing/2014/main" id="{EB653C64-9D46-4475-BE28-E130E85F48FD}"/>
              </a:ext>
            </a:extLst>
          </p:cNvPr>
          <p:cNvSpPr>
            <a:spLocks noGrp="1"/>
          </p:cNvSpPr>
          <p:nvPr>
            <p:ph type="title"/>
          </p:nvPr>
        </p:nvSpPr>
        <p:spPr>
          <a:xfrm>
            <a:off x="0" y="0"/>
            <a:ext cx="12192000" cy="1284542"/>
          </a:xfrm>
          <a:noFill/>
        </p:spPr>
        <p:txBody>
          <a:bodyPr>
            <a:noAutofit/>
          </a:bodyPr>
          <a:lstStyle/>
          <a:p>
            <a:r>
              <a:rPr lang="en-US" dirty="0">
                <a:latin typeface="Gotham Book"/>
              </a:rPr>
              <a:t>FUTURE CONSIDERATION OF PILOT TEST AT STATE LEVEL</a:t>
            </a:r>
          </a:p>
        </p:txBody>
      </p:sp>
    </p:spTree>
    <p:extLst>
      <p:ext uri="{BB962C8B-B14F-4D97-AF65-F5344CB8AC3E}">
        <p14:creationId xmlns:p14="http://schemas.microsoft.com/office/powerpoint/2010/main" val="1873727334"/>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73DC7BC-DB5B-495A-BF8E-0BCD9C4091C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15171"/>
          <a:stretch/>
        </p:blipFill>
        <p:spPr>
          <a:xfrm>
            <a:off x="1573199" y="1206977"/>
            <a:ext cx="9045603" cy="2599214"/>
          </a:xfrm>
          <a:prstGeom prst="rect">
            <a:avLst/>
          </a:prstGeom>
        </p:spPr>
      </p:pic>
      <p:sp>
        <p:nvSpPr>
          <p:cNvPr id="2" name="Title 1">
            <a:extLst>
              <a:ext uri="{FF2B5EF4-FFF2-40B4-BE49-F238E27FC236}">
                <a16:creationId xmlns:a16="http://schemas.microsoft.com/office/drawing/2014/main" id="{6867D00C-3A6A-4F37-80D0-3FB254C7F5E0}"/>
              </a:ext>
            </a:extLst>
          </p:cNvPr>
          <p:cNvSpPr>
            <a:spLocks noGrp="1"/>
          </p:cNvSpPr>
          <p:nvPr>
            <p:ph type="title"/>
          </p:nvPr>
        </p:nvSpPr>
        <p:spPr>
          <a:xfrm>
            <a:off x="0" y="0"/>
            <a:ext cx="12192000" cy="1611630"/>
          </a:xfrm>
        </p:spPr>
        <p:txBody>
          <a:bodyPr>
            <a:noAutofit/>
          </a:bodyPr>
          <a:lstStyle/>
          <a:p>
            <a:r>
              <a:rPr lang="en-US" dirty="0"/>
              <a:t>Key to Successful State Level “Opt-In” Program</a:t>
            </a:r>
          </a:p>
        </p:txBody>
      </p:sp>
      <p:sp>
        <p:nvSpPr>
          <p:cNvPr id="3" name="Text Placeholder 2">
            <a:extLst>
              <a:ext uri="{FF2B5EF4-FFF2-40B4-BE49-F238E27FC236}">
                <a16:creationId xmlns:a16="http://schemas.microsoft.com/office/drawing/2014/main" id="{C6D3790C-6B1F-4256-95FE-2BC955A144EB}"/>
              </a:ext>
            </a:extLst>
          </p:cNvPr>
          <p:cNvSpPr>
            <a:spLocks noGrp="1"/>
          </p:cNvSpPr>
          <p:nvPr>
            <p:ph type="body" idx="1"/>
          </p:nvPr>
        </p:nvSpPr>
        <p:spPr>
          <a:xfrm>
            <a:off x="1573198" y="3825241"/>
            <a:ext cx="9045603" cy="1335024"/>
          </a:xfrm>
        </p:spPr>
        <p:txBody>
          <a:bodyPr/>
          <a:lstStyle/>
          <a:p>
            <a:pPr marL="342900" indent="-342900">
              <a:spcBef>
                <a:spcPts val="1200"/>
              </a:spcBef>
              <a:buFont typeface="Arial" panose="020B0604020202020204" pitchFamily="34" charset="0"/>
              <a:buChar char="•"/>
            </a:pPr>
            <a:r>
              <a:rPr lang="en-US" sz="2000" b="1" u="sng" dirty="0">
                <a:ln w="3175">
                  <a:noFill/>
                </a:ln>
                <a:solidFill>
                  <a:schemeClr val="bg1"/>
                </a:solidFill>
                <a:latin typeface="Gotham Book" panose="02000604040000020004" pitchFamily="50" charset="0"/>
              </a:rPr>
              <a:t>REQUIRE </a:t>
            </a:r>
            <a:r>
              <a:rPr lang="en-US" sz="2000" b="1" dirty="0">
                <a:ln w="3175">
                  <a:noFill/>
                </a:ln>
                <a:solidFill>
                  <a:schemeClr val="bg1"/>
                </a:solidFill>
                <a:latin typeface="Gotham Book" panose="02000604040000020004" pitchFamily="50" charset="0"/>
              </a:rPr>
              <a:t>courts to recommend </a:t>
            </a:r>
            <a:r>
              <a:rPr lang="en-US" sz="2000" b="1" u="sng" dirty="0">
                <a:ln w="3175">
                  <a:noFill/>
                </a:ln>
                <a:solidFill>
                  <a:schemeClr val="bg1"/>
                </a:solidFill>
                <a:latin typeface="Gotham Book" panose="02000604040000020004" pitchFamily="50" charset="0"/>
              </a:rPr>
              <a:t>ALL</a:t>
            </a:r>
            <a:r>
              <a:rPr lang="en-US" sz="2000" b="1" dirty="0">
                <a:ln w="3175">
                  <a:noFill/>
                </a:ln>
                <a:solidFill>
                  <a:schemeClr val="bg1"/>
                </a:solidFill>
                <a:latin typeface="Gotham Book" panose="02000604040000020004" pitchFamily="50" charset="0"/>
              </a:rPr>
              <a:t> defendants not paying in-full to the Clerk to establish a payment plan immediately upon sentencing. </a:t>
            </a:r>
            <a:r>
              <a:rPr lang="en-US" sz="2000" b="1" u="sng" dirty="0">
                <a:ln w="3175">
                  <a:noFill/>
                </a:ln>
                <a:solidFill>
                  <a:schemeClr val="bg1"/>
                </a:solidFill>
                <a:latin typeface="Gotham Book" panose="02000604040000020004" pitchFamily="50" charset="0"/>
              </a:rPr>
              <a:t>NO</a:t>
            </a:r>
            <a:r>
              <a:rPr lang="en-US" sz="2000" b="1" dirty="0">
                <a:ln w="3175">
                  <a:noFill/>
                </a:ln>
                <a:solidFill>
                  <a:schemeClr val="bg1"/>
                </a:solidFill>
                <a:latin typeface="Gotham Book" panose="02000604040000020004" pitchFamily="50" charset="0"/>
              </a:rPr>
              <a:t> time delays.  Which would be </a:t>
            </a:r>
            <a:r>
              <a:rPr lang="en-US" sz="2000" b="1" u="sng" dirty="0">
                <a:ln w="3175">
                  <a:noFill/>
                </a:ln>
                <a:solidFill>
                  <a:schemeClr val="bg1"/>
                </a:solidFill>
                <a:latin typeface="Gotham Book" panose="02000604040000020004" pitchFamily="50" charset="0"/>
              </a:rPr>
              <a:t>electronically</a:t>
            </a:r>
            <a:r>
              <a:rPr lang="en-US" sz="2000" b="1" dirty="0">
                <a:ln w="3175">
                  <a:noFill/>
                </a:ln>
                <a:solidFill>
                  <a:schemeClr val="bg1"/>
                </a:solidFill>
                <a:latin typeface="Gotham Book" panose="02000604040000020004" pitchFamily="50" charset="0"/>
              </a:rPr>
              <a:t> remitted to a centralized compliance/collection entity.</a:t>
            </a:r>
          </a:p>
        </p:txBody>
      </p:sp>
    </p:spTree>
    <p:extLst>
      <p:ext uri="{BB962C8B-B14F-4D97-AF65-F5344CB8AC3E}">
        <p14:creationId xmlns:p14="http://schemas.microsoft.com/office/powerpoint/2010/main" val="1680852494"/>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E986AB-7628-4A75-9DBC-0AC9411E203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24000" y="1211117"/>
            <a:ext cx="9144000" cy="2217884"/>
          </a:xfrm>
          <a:prstGeom prst="rect">
            <a:avLst/>
          </a:prstGeom>
        </p:spPr>
      </p:pic>
      <p:sp>
        <p:nvSpPr>
          <p:cNvPr id="2" name="Title 1">
            <a:extLst>
              <a:ext uri="{FF2B5EF4-FFF2-40B4-BE49-F238E27FC236}">
                <a16:creationId xmlns:a16="http://schemas.microsoft.com/office/drawing/2014/main" id="{79437A18-A7EC-42B4-B0D4-14651557C14D}"/>
              </a:ext>
            </a:extLst>
          </p:cNvPr>
          <p:cNvSpPr>
            <a:spLocks noGrp="1"/>
          </p:cNvSpPr>
          <p:nvPr>
            <p:ph type="title"/>
          </p:nvPr>
        </p:nvSpPr>
        <p:spPr>
          <a:xfrm>
            <a:off x="414779" y="319474"/>
            <a:ext cx="11397006" cy="813816"/>
          </a:xfrm>
        </p:spPr>
        <p:txBody>
          <a:bodyPr>
            <a:noAutofit/>
          </a:bodyPr>
          <a:lstStyle/>
          <a:p>
            <a:r>
              <a:rPr lang="en-US" dirty="0">
                <a:solidFill>
                  <a:srgbClr val="000000"/>
                </a:solidFill>
                <a:latin typeface="Gotham Book" panose="02000604040000020004" pitchFamily="50" charset="0"/>
              </a:rPr>
              <a:t>“Opt-In”  Program for Community Service</a:t>
            </a:r>
          </a:p>
        </p:txBody>
      </p:sp>
      <p:sp>
        <p:nvSpPr>
          <p:cNvPr id="19" name="Text Placeholder 2">
            <a:extLst>
              <a:ext uri="{FF2B5EF4-FFF2-40B4-BE49-F238E27FC236}">
                <a16:creationId xmlns:a16="http://schemas.microsoft.com/office/drawing/2014/main" id="{32C715BE-0DE5-4C41-B801-D5BE3676F0FC}"/>
              </a:ext>
            </a:extLst>
          </p:cNvPr>
          <p:cNvSpPr>
            <a:spLocks noGrp="1"/>
          </p:cNvSpPr>
          <p:nvPr>
            <p:ph type="body" idx="1"/>
          </p:nvPr>
        </p:nvSpPr>
        <p:spPr>
          <a:xfrm>
            <a:off x="414779" y="3469001"/>
            <a:ext cx="11397006" cy="1894852"/>
          </a:xfrm>
          <a:noFill/>
        </p:spPr>
        <p:txBody>
          <a:bodyPr/>
          <a:lstStyle/>
          <a:p>
            <a:pPr marL="342900" indent="-342900">
              <a:spcBef>
                <a:spcPts val="1800"/>
              </a:spcBef>
              <a:buFont typeface="Arial" panose="020B0604020202020204" pitchFamily="34" charset="0"/>
              <a:buChar char="•"/>
            </a:pPr>
            <a:r>
              <a:rPr lang="en-US" sz="2000" dirty="0">
                <a:solidFill>
                  <a:srgbClr val="000000"/>
                </a:solidFill>
                <a:latin typeface="Gotham Book" panose="02000604040000020004" pitchFamily="50" charset="0"/>
              </a:rPr>
              <a:t>Service Providers can also enroll in program as new participants or through Probation Service referrals.</a:t>
            </a:r>
          </a:p>
          <a:p>
            <a:pPr marL="342900" indent="-342900">
              <a:spcBef>
                <a:spcPts val="1800"/>
              </a:spcBef>
              <a:buFont typeface="Arial" panose="020B0604020202020204" pitchFamily="34" charset="0"/>
              <a:buChar char="•"/>
            </a:pPr>
            <a:r>
              <a:rPr lang="en-US" sz="2000" dirty="0">
                <a:solidFill>
                  <a:srgbClr val="000000"/>
                </a:solidFill>
                <a:latin typeface="Gotham Book" panose="02000604040000020004" pitchFamily="50" charset="0"/>
              </a:rPr>
              <a:t>Must qualify provider ability to perform in community service program including commitment to track and report hours through online tool.</a:t>
            </a:r>
          </a:p>
        </p:txBody>
      </p:sp>
      <p:sp>
        <p:nvSpPr>
          <p:cNvPr id="22" name="Text Placeholder 2">
            <a:extLst>
              <a:ext uri="{FF2B5EF4-FFF2-40B4-BE49-F238E27FC236}">
                <a16:creationId xmlns:a16="http://schemas.microsoft.com/office/drawing/2014/main" id="{90E0CD60-4E2C-4DD2-B49F-6834CACEADDF}"/>
              </a:ext>
            </a:extLst>
          </p:cNvPr>
          <p:cNvSpPr txBox="1">
            <a:spLocks/>
          </p:cNvSpPr>
          <p:nvPr/>
        </p:nvSpPr>
        <p:spPr>
          <a:xfrm>
            <a:off x="1720463" y="5291063"/>
            <a:ext cx="8763000" cy="605625"/>
          </a:xfrm>
          <a:prstGeom prst="rect">
            <a:avLst/>
          </a:prstGeom>
        </p:spPr>
        <p:txBody>
          <a:bodyPr anchor="t" anchorCtr="0"/>
          <a:lstStyle>
            <a:lvl1pPr marL="0" marR="0" indent="0" algn="l" defTabSz="410751" rtl="0" eaLnBrk="1" latinLnBrk="0" hangingPunct="1">
              <a:lnSpc>
                <a:spcPct val="100000"/>
              </a:lnSpc>
              <a:spcBef>
                <a:spcPts val="2953"/>
              </a:spcBef>
              <a:spcAft>
                <a:spcPts val="0"/>
              </a:spcAft>
              <a:buClrTx/>
              <a:buSzPct val="75000"/>
              <a:buFontTx/>
              <a:buNone/>
              <a:tabLst/>
              <a:defRPr sz="2500" b="0" i="0" u="none" strike="noStrike" cap="none" spc="0" baseline="0">
                <a:ln>
                  <a:noFill/>
                </a:ln>
                <a:solidFill>
                  <a:schemeClr val="tx1">
                    <a:lumMod val="85000"/>
                    <a:lumOff val="15000"/>
                  </a:schemeClr>
                </a:solidFill>
                <a:uFillTx/>
                <a:latin typeface="Franklin Gothic Book" panose="020B0503020102020204" pitchFamily="34" charset="0"/>
                <a:ea typeface="+mn-ea"/>
                <a:cs typeface="+mn-cs"/>
                <a:sym typeface="Helvetica Light"/>
              </a:defRPr>
            </a:lvl1pPr>
            <a:lvl2pPr marL="457200" marR="0" indent="0" algn="l" defTabSz="410751" rtl="0" eaLnBrk="1" latinLnBrk="0" hangingPunct="1">
              <a:lnSpc>
                <a:spcPct val="100000"/>
              </a:lnSpc>
              <a:spcBef>
                <a:spcPts val="2953"/>
              </a:spcBef>
              <a:spcAft>
                <a:spcPts val="0"/>
              </a:spcAft>
              <a:buClrTx/>
              <a:buSzPct val="75000"/>
              <a:buFontTx/>
              <a:buNone/>
              <a:tabLst/>
              <a:defRPr sz="2000" b="0" i="0" u="none" strike="noStrike" cap="none" spc="0" baseline="0">
                <a:ln>
                  <a:noFill/>
                </a:ln>
                <a:solidFill>
                  <a:schemeClr val="tx1">
                    <a:tint val="75000"/>
                  </a:schemeClr>
                </a:solidFill>
                <a:uFillTx/>
                <a:latin typeface="+mn-lt"/>
                <a:ea typeface="+mn-ea"/>
                <a:cs typeface="+mn-cs"/>
                <a:sym typeface="Helvetica Light"/>
              </a:defRPr>
            </a:lvl2pPr>
            <a:lvl3pPr marL="914400" marR="0" indent="0" algn="l" defTabSz="410751" rtl="0" eaLnBrk="1" latinLnBrk="0" hangingPunct="1">
              <a:lnSpc>
                <a:spcPct val="100000"/>
              </a:lnSpc>
              <a:spcBef>
                <a:spcPts val="2953"/>
              </a:spcBef>
              <a:spcAft>
                <a:spcPts val="0"/>
              </a:spcAft>
              <a:buClrTx/>
              <a:buSzPct val="75000"/>
              <a:buFontTx/>
              <a:buNone/>
              <a:tabLst/>
              <a:defRPr sz="1800" b="0" i="0" u="none" strike="noStrike" cap="none" spc="0" baseline="0">
                <a:ln>
                  <a:noFill/>
                </a:ln>
                <a:solidFill>
                  <a:schemeClr val="tx1">
                    <a:tint val="75000"/>
                  </a:schemeClr>
                </a:solidFill>
                <a:uFillTx/>
                <a:latin typeface="+mn-lt"/>
                <a:ea typeface="+mn-ea"/>
                <a:cs typeface="+mn-cs"/>
                <a:sym typeface="Helvetica Light"/>
              </a:defRPr>
            </a:lvl3pPr>
            <a:lvl4pPr marL="1371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4pPr>
            <a:lvl5pPr marL="18288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5pPr>
            <a:lvl6pPr marL="22860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6pPr>
            <a:lvl7pPr marL="27432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7pPr>
            <a:lvl8pPr marL="32004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8pPr>
            <a:lvl9pPr marL="3657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9pPr>
          </a:lstStyle>
          <a:p>
            <a:pPr marL="342900" indent="-342900">
              <a:spcBef>
                <a:spcPts val="1200"/>
              </a:spcBef>
              <a:buFont typeface="Arial" panose="020B0604020202020204" pitchFamily="34" charset="0"/>
              <a:buChar char="•"/>
            </a:pPr>
            <a:endParaRPr lang="en-US" sz="1800" kern="0" dirty="0">
              <a:solidFill>
                <a:srgbClr val="090E74">
                  <a:lumMod val="85000"/>
                  <a:lumOff val="15000"/>
                </a:srgbClr>
              </a:solidFill>
            </a:endParaRPr>
          </a:p>
        </p:txBody>
      </p:sp>
      <p:sp>
        <p:nvSpPr>
          <p:cNvPr id="7" name="TextBox 6">
            <a:extLst>
              <a:ext uri="{FF2B5EF4-FFF2-40B4-BE49-F238E27FC236}">
                <a16:creationId xmlns:a16="http://schemas.microsoft.com/office/drawing/2014/main" id="{5B6C526F-026E-48D0-8535-07796A29EB4D}"/>
              </a:ext>
            </a:extLst>
          </p:cNvPr>
          <p:cNvSpPr txBox="1"/>
          <p:nvPr/>
        </p:nvSpPr>
        <p:spPr>
          <a:xfrm rot="21360981">
            <a:off x="3983600" y="1417034"/>
            <a:ext cx="1330812" cy="6565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US" kern="0" dirty="0">
                <a:solidFill>
                  <a:srgbClr val="000000"/>
                </a:solidFill>
                <a:latin typeface="Helvetica Light"/>
                <a:sym typeface="Helvetica Light"/>
              </a:rPr>
              <a:t>Community Service</a:t>
            </a:r>
          </a:p>
        </p:txBody>
      </p:sp>
    </p:spTree>
    <p:extLst>
      <p:ext uri="{BB962C8B-B14F-4D97-AF65-F5344CB8AC3E}">
        <p14:creationId xmlns:p14="http://schemas.microsoft.com/office/powerpoint/2010/main" val="2694100035"/>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E986AB-7628-4A75-9DBC-0AC9411E203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24000" y="1211117"/>
            <a:ext cx="9144000" cy="2217884"/>
          </a:xfrm>
          <a:prstGeom prst="rect">
            <a:avLst/>
          </a:prstGeom>
        </p:spPr>
      </p:pic>
      <p:sp>
        <p:nvSpPr>
          <p:cNvPr id="2" name="Title 1">
            <a:extLst>
              <a:ext uri="{FF2B5EF4-FFF2-40B4-BE49-F238E27FC236}">
                <a16:creationId xmlns:a16="http://schemas.microsoft.com/office/drawing/2014/main" id="{79437A18-A7EC-42B4-B0D4-14651557C14D}"/>
              </a:ext>
            </a:extLst>
          </p:cNvPr>
          <p:cNvSpPr>
            <a:spLocks noGrp="1"/>
          </p:cNvSpPr>
          <p:nvPr>
            <p:ph type="title"/>
          </p:nvPr>
        </p:nvSpPr>
        <p:spPr>
          <a:xfrm>
            <a:off x="414779" y="319474"/>
            <a:ext cx="11397006" cy="813816"/>
          </a:xfrm>
        </p:spPr>
        <p:txBody>
          <a:bodyPr>
            <a:noAutofit/>
          </a:bodyPr>
          <a:lstStyle/>
          <a:p>
            <a:r>
              <a:rPr lang="en-US" dirty="0">
                <a:solidFill>
                  <a:srgbClr val="000000"/>
                </a:solidFill>
                <a:latin typeface="Gotham Book" panose="02000604040000020004" pitchFamily="50" charset="0"/>
              </a:rPr>
              <a:t>“Opt-In”  Program for Community Service</a:t>
            </a:r>
          </a:p>
        </p:txBody>
      </p:sp>
      <p:sp>
        <p:nvSpPr>
          <p:cNvPr id="19" name="Text Placeholder 2">
            <a:extLst>
              <a:ext uri="{FF2B5EF4-FFF2-40B4-BE49-F238E27FC236}">
                <a16:creationId xmlns:a16="http://schemas.microsoft.com/office/drawing/2014/main" id="{32C715BE-0DE5-4C41-B801-D5BE3676F0FC}"/>
              </a:ext>
            </a:extLst>
          </p:cNvPr>
          <p:cNvSpPr>
            <a:spLocks noGrp="1"/>
          </p:cNvSpPr>
          <p:nvPr>
            <p:ph type="body" idx="1"/>
          </p:nvPr>
        </p:nvSpPr>
        <p:spPr>
          <a:xfrm>
            <a:off x="414779" y="3469001"/>
            <a:ext cx="11397006" cy="1894852"/>
          </a:xfrm>
          <a:noFill/>
        </p:spPr>
        <p:txBody>
          <a:bodyPr/>
          <a:lstStyle/>
          <a:p>
            <a:pPr marL="342900" indent="-342900">
              <a:spcBef>
                <a:spcPts val="1800"/>
              </a:spcBef>
              <a:buFont typeface="Arial" panose="020B0604020202020204" pitchFamily="34" charset="0"/>
              <a:buChar char="•"/>
            </a:pPr>
            <a:r>
              <a:rPr lang="en-US" sz="2000" dirty="0">
                <a:solidFill>
                  <a:srgbClr val="000000"/>
                </a:solidFill>
                <a:latin typeface="Gotham Book" panose="02000604040000020004" pitchFamily="50" charset="0"/>
              </a:rPr>
              <a:t>Pilot introduction would work with up to 3 counties to set up online site, enroll providers, enroll participants, and track progress.</a:t>
            </a:r>
          </a:p>
          <a:p>
            <a:pPr marL="342900" indent="-342900">
              <a:spcBef>
                <a:spcPts val="1800"/>
              </a:spcBef>
              <a:buFont typeface="Arial" panose="020B0604020202020204" pitchFamily="34" charset="0"/>
              <a:buChar char="•"/>
            </a:pPr>
            <a:r>
              <a:rPr lang="en-US" sz="2000" dirty="0">
                <a:solidFill>
                  <a:srgbClr val="000000"/>
                </a:solidFill>
                <a:latin typeface="Gotham Book" panose="02000604040000020004" pitchFamily="50" charset="0"/>
              </a:rPr>
              <a:t>Once pilot program is completed, other counties enroll into service. </a:t>
            </a:r>
          </a:p>
        </p:txBody>
      </p:sp>
      <p:sp>
        <p:nvSpPr>
          <p:cNvPr id="22" name="Text Placeholder 2">
            <a:extLst>
              <a:ext uri="{FF2B5EF4-FFF2-40B4-BE49-F238E27FC236}">
                <a16:creationId xmlns:a16="http://schemas.microsoft.com/office/drawing/2014/main" id="{90E0CD60-4E2C-4DD2-B49F-6834CACEADDF}"/>
              </a:ext>
            </a:extLst>
          </p:cNvPr>
          <p:cNvSpPr txBox="1">
            <a:spLocks/>
          </p:cNvSpPr>
          <p:nvPr/>
        </p:nvSpPr>
        <p:spPr>
          <a:xfrm>
            <a:off x="1720463" y="5291063"/>
            <a:ext cx="8763000" cy="605625"/>
          </a:xfrm>
          <a:prstGeom prst="rect">
            <a:avLst/>
          </a:prstGeom>
        </p:spPr>
        <p:txBody>
          <a:bodyPr anchor="t" anchorCtr="0"/>
          <a:lstStyle>
            <a:lvl1pPr marL="0" marR="0" indent="0" algn="l" defTabSz="410751" rtl="0" eaLnBrk="1" latinLnBrk="0" hangingPunct="1">
              <a:lnSpc>
                <a:spcPct val="100000"/>
              </a:lnSpc>
              <a:spcBef>
                <a:spcPts val="2953"/>
              </a:spcBef>
              <a:spcAft>
                <a:spcPts val="0"/>
              </a:spcAft>
              <a:buClrTx/>
              <a:buSzPct val="75000"/>
              <a:buFontTx/>
              <a:buNone/>
              <a:tabLst/>
              <a:defRPr sz="2500" b="0" i="0" u="none" strike="noStrike" cap="none" spc="0" baseline="0">
                <a:ln>
                  <a:noFill/>
                </a:ln>
                <a:solidFill>
                  <a:schemeClr val="tx1">
                    <a:lumMod val="85000"/>
                    <a:lumOff val="15000"/>
                  </a:schemeClr>
                </a:solidFill>
                <a:uFillTx/>
                <a:latin typeface="Franklin Gothic Book" panose="020B0503020102020204" pitchFamily="34" charset="0"/>
                <a:ea typeface="+mn-ea"/>
                <a:cs typeface="+mn-cs"/>
                <a:sym typeface="Helvetica Light"/>
              </a:defRPr>
            </a:lvl1pPr>
            <a:lvl2pPr marL="457200" marR="0" indent="0" algn="l" defTabSz="410751" rtl="0" eaLnBrk="1" latinLnBrk="0" hangingPunct="1">
              <a:lnSpc>
                <a:spcPct val="100000"/>
              </a:lnSpc>
              <a:spcBef>
                <a:spcPts val="2953"/>
              </a:spcBef>
              <a:spcAft>
                <a:spcPts val="0"/>
              </a:spcAft>
              <a:buClrTx/>
              <a:buSzPct val="75000"/>
              <a:buFontTx/>
              <a:buNone/>
              <a:tabLst/>
              <a:defRPr sz="2000" b="0" i="0" u="none" strike="noStrike" cap="none" spc="0" baseline="0">
                <a:ln>
                  <a:noFill/>
                </a:ln>
                <a:solidFill>
                  <a:schemeClr val="tx1">
                    <a:tint val="75000"/>
                  </a:schemeClr>
                </a:solidFill>
                <a:uFillTx/>
                <a:latin typeface="+mn-lt"/>
                <a:ea typeface="+mn-ea"/>
                <a:cs typeface="+mn-cs"/>
                <a:sym typeface="Helvetica Light"/>
              </a:defRPr>
            </a:lvl2pPr>
            <a:lvl3pPr marL="914400" marR="0" indent="0" algn="l" defTabSz="410751" rtl="0" eaLnBrk="1" latinLnBrk="0" hangingPunct="1">
              <a:lnSpc>
                <a:spcPct val="100000"/>
              </a:lnSpc>
              <a:spcBef>
                <a:spcPts val="2953"/>
              </a:spcBef>
              <a:spcAft>
                <a:spcPts val="0"/>
              </a:spcAft>
              <a:buClrTx/>
              <a:buSzPct val="75000"/>
              <a:buFontTx/>
              <a:buNone/>
              <a:tabLst/>
              <a:defRPr sz="1800" b="0" i="0" u="none" strike="noStrike" cap="none" spc="0" baseline="0">
                <a:ln>
                  <a:noFill/>
                </a:ln>
                <a:solidFill>
                  <a:schemeClr val="tx1">
                    <a:tint val="75000"/>
                  </a:schemeClr>
                </a:solidFill>
                <a:uFillTx/>
                <a:latin typeface="+mn-lt"/>
                <a:ea typeface="+mn-ea"/>
                <a:cs typeface="+mn-cs"/>
                <a:sym typeface="Helvetica Light"/>
              </a:defRPr>
            </a:lvl3pPr>
            <a:lvl4pPr marL="1371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4pPr>
            <a:lvl5pPr marL="18288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5pPr>
            <a:lvl6pPr marL="22860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6pPr>
            <a:lvl7pPr marL="27432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7pPr>
            <a:lvl8pPr marL="32004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8pPr>
            <a:lvl9pPr marL="3657600" marR="0" indent="0" algn="l" defTabSz="410751" rtl="0" eaLnBrk="1" latinLnBrk="0" hangingPunct="1">
              <a:lnSpc>
                <a:spcPct val="100000"/>
              </a:lnSpc>
              <a:spcBef>
                <a:spcPts val="2953"/>
              </a:spcBef>
              <a:spcAft>
                <a:spcPts val="0"/>
              </a:spcAft>
              <a:buClrTx/>
              <a:buSzPct val="75000"/>
              <a:buFontTx/>
              <a:buNone/>
              <a:tabLst/>
              <a:defRPr sz="1600" b="0" i="0" u="none" strike="noStrike" cap="none" spc="0" baseline="0">
                <a:ln>
                  <a:noFill/>
                </a:ln>
                <a:solidFill>
                  <a:schemeClr val="tx1">
                    <a:tint val="75000"/>
                  </a:schemeClr>
                </a:solidFill>
                <a:uFillTx/>
                <a:latin typeface="+mn-lt"/>
                <a:ea typeface="+mn-ea"/>
                <a:cs typeface="+mn-cs"/>
                <a:sym typeface="Helvetica Light"/>
              </a:defRPr>
            </a:lvl9pPr>
          </a:lstStyle>
          <a:p>
            <a:pPr marL="342900" indent="-342900">
              <a:spcBef>
                <a:spcPts val="1200"/>
              </a:spcBef>
              <a:buFont typeface="Arial" panose="020B0604020202020204" pitchFamily="34" charset="0"/>
              <a:buChar char="•"/>
            </a:pPr>
            <a:endParaRPr lang="en-US" sz="1800" kern="0" dirty="0">
              <a:solidFill>
                <a:srgbClr val="090E74">
                  <a:lumMod val="85000"/>
                  <a:lumOff val="15000"/>
                </a:srgbClr>
              </a:solidFill>
            </a:endParaRPr>
          </a:p>
        </p:txBody>
      </p:sp>
      <p:sp>
        <p:nvSpPr>
          <p:cNvPr id="7" name="TextBox 6">
            <a:extLst>
              <a:ext uri="{FF2B5EF4-FFF2-40B4-BE49-F238E27FC236}">
                <a16:creationId xmlns:a16="http://schemas.microsoft.com/office/drawing/2014/main" id="{5B6C526F-026E-48D0-8535-07796A29EB4D}"/>
              </a:ext>
            </a:extLst>
          </p:cNvPr>
          <p:cNvSpPr txBox="1"/>
          <p:nvPr/>
        </p:nvSpPr>
        <p:spPr>
          <a:xfrm rot="21360981">
            <a:off x="3983600" y="1417034"/>
            <a:ext cx="1330812" cy="6565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US" kern="0" dirty="0">
                <a:solidFill>
                  <a:srgbClr val="000000"/>
                </a:solidFill>
                <a:latin typeface="Helvetica Light"/>
                <a:sym typeface="Helvetica Light"/>
              </a:rPr>
              <a:t>Community Service</a:t>
            </a:r>
          </a:p>
        </p:txBody>
      </p:sp>
    </p:spTree>
    <p:extLst>
      <p:ext uri="{BB962C8B-B14F-4D97-AF65-F5344CB8AC3E}">
        <p14:creationId xmlns:p14="http://schemas.microsoft.com/office/powerpoint/2010/main" val="1927332204"/>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4152A"/>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5CD5A99-0821-4B20-B8C3-F5EA949AB8C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46861" y="1310640"/>
            <a:ext cx="9117496" cy="5410200"/>
          </a:xfrm>
          <a:prstGeom prst="rect">
            <a:avLst/>
          </a:prstGeom>
          <a:solidFill>
            <a:schemeClr val="bg1"/>
          </a:solidFill>
        </p:spPr>
      </p:pic>
      <p:sp>
        <p:nvSpPr>
          <p:cNvPr id="11" name="Rectangle 10">
            <a:extLst>
              <a:ext uri="{FF2B5EF4-FFF2-40B4-BE49-F238E27FC236}">
                <a16:creationId xmlns:a16="http://schemas.microsoft.com/office/drawing/2014/main" id="{059CA657-66D7-43F6-80CF-963FC5A54920}"/>
              </a:ext>
            </a:extLst>
          </p:cNvPr>
          <p:cNvSpPr/>
          <p:nvPr/>
        </p:nvSpPr>
        <p:spPr>
          <a:xfrm>
            <a:off x="1752601" y="2971800"/>
            <a:ext cx="5237339" cy="1655518"/>
          </a:xfrm>
          <a:prstGeom prst="rect">
            <a:avLst/>
          </a:prstGeom>
          <a:solidFill>
            <a:schemeClr val="bg1"/>
          </a:solidFill>
        </p:spPr>
        <p:txBody>
          <a:bodyPr wrap="square">
            <a:spAutoFit/>
          </a:bodyPr>
          <a:lstStyle/>
          <a:p>
            <a:pPr defTabSz="584200" hangingPunct="0">
              <a:lnSpc>
                <a:spcPct val="107000"/>
              </a:lnSpc>
              <a:spcAft>
                <a:spcPts val="600"/>
              </a:spcAft>
            </a:pPr>
            <a:r>
              <a:rPr lang="en-US"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Helvetica Light"/>
              </a:rPr>
              <a:t>Statewide visibility of providers can be generated that shows who is available at various counties throughout the state in a map page.</a:t>
            </a:r>
          </a:p>
        </p:txBody>
      </p:sp>
      <p:sp>
        <p:nvSpPr>
          <p:cNvPr id="12" name="Rectangle 11">
            <a:extLst>
              <a:ext uri="{FF2B5EF4-FFF2-40B4-BE49-F238E27FC236}">
                <a16:creationId xmlns:a16="http://schemas.microsoft.com/office/drawing/2014/main" id="{0BF88976-623E-47FE-B647-61B9E6FE78C4}"/>
              </a:ext>
            </a:extLst>
          </p:cNvPr>
          <p:cNvSpPr/>
          <p:nvPr/>
        </p:nvSpPr>
        <p:spPr>
          <a:xfrm>
            <a:off x="1752601" y="5273041"/>
            <a:ext cx="5334000" cy="865173"/>
          </a:xfrm>
          <a:prstGeom prst="rect">
            <a:avLst/>
          </a:prstGeom>
          <a:solidFill>
            <a:schemeClr val="bg1"/>
          </a:solidFill>
        </p:spPr>
        <p:txBody>
          <a:bodyPr wrap="square">
            <a:spAutoFit/>
          </a:bodyPr>
          <a:lstStyle/>
          <a:p>
            <a:pPr defTabSz="584200" hangingPunct="0">
              <a:lnSpc>
                <a:spcPct val="107000"/>
              </a:lnSpc>
              <a:spcAft>
                <a:spcPts val="600"/>
              </a:spcAft>
            </a:pPr>
            <a:r>
              <a:rPr lang="en-US"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Helvetica Light"/>
              </a:rPr>
              <a:t>Statewide statistics in program can be generated to demonstrate participation.</a:t>
            </a:r>
          </a:p>
        </p:txBody>
      </p:sp>
      <p:sp>
        <p:nvSpPr>
          <p:cNvPr id="8" name="Rectangle 7">
            <a:extLst>
              <a:ext uri="{FF2B5EF4-FFF2-40B4-BE49-F238E27FC236}">
                <a16:creationId xmlns:a16="http://schemas.microsoft.com/office/drawing/2014/main" id="{FCD2CFC6-BE4A-4394-AB70-E85D6D539B1D}"/>
              </a:ext>
            </a:extLst>
          </p:cNvPr>
          <p:cNvSpPr/>
          <p:nvPr/>
        </p:nvSpPr>
        <p:spPr>
          <a:xfrm>
            <a:off x="1913148" y="457200"/>
            <a:ext cx="8544647" cy="607859"/>
          </a:xfrm>
          <a:prstGeom prst="rect">
            <a:avLst/>
          </a:prstGeom>
          <a:noFill/>
        </p:spPr>
        <p:txBody>
          <a:bodyPr wrap="none" lIns="68580" tIns="34290" rIns="68580" bIns="34290">
            <a:spAutoFit/>
          </a:bodyPr>
          <a:lstStyle/>
          <a:p>
            <a:pPr algn="ctr" defTabSz="584200" hangingPunct="0"/>
            <a:r>
              <a:rPr lang="en-US" sz="3500" b="1" kern="0" dirty="0">
                <a:ln w="13462">
                  <a:noFill/>
                  <a:prstDash val="solid"/>
                </a:ln>
                <a:solidFill>
                  <a:schemeClr val="bg1"/>
                </a:solidFill>
                <a:latin typeface="Gotham Book" panose="02000604040000020004" pitchFamily="50" charset="0"/>
                <a:sym typeface="Helvetica Light"/>
              </a:rPr>
              <a:t>Online Community Service Tracking</a:t>
            </a:r>
          </a:p>
        </p:txBody>
      </p:sp>
    </p:spTree>
    <p:extLst>
      <p:ext uri="{BB962C8B-B14F-4D97-AF65-F5344CB8AC3E}">
        <p14:creationId xmlns:p14="http://schemas.microsoft.com/office/powerpoint/2010/main" val="4076763341"/>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4E45-113C-BE40-BCF6-5966E596F92E}"/>
              </a:ext>
            </a:extLst>
          </p:cNvPr>
          <p:cNvSpPr txBox="1"/>
          <p:nvPr/>
        </p:nvSpPr>
        <p:spPr>
          <a:xfrm>
            <a:off x="665205" y="704335"/>
            <a:ext cx="108615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QUESTIONS?</a:t>
            </a:r>
          </a:p>
        </p:txBody>
      </p:sp>
    </p:spTree>
    <p:extLst>
      <p:ext uri="{BB962C8B-B14F-4D97-AF65-F5344CB8AC3E}">
        <p14:creationId xmlns:p14="http://schemas.microsoft.com/office/powerpoint/2010/main" val="1791431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05B790-254B-415C-9EAD-716C0FCD47D4}"/>
              </a:ext>
            </a:extLst>
          </p:cNvPr>
          <p:cNvSpPr txBox="1"/>
          <p:nvPr/>
        </p:nvSpPr>
        <p:spPr>
          <a:xfrm>
            <a:off x="665205" y="704334"/>
            <a:ext cx="10861589" cy="361620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Rose </a:t>
            </a:r>
            <a:r>
              <a:rPr kumimoji="0" lang="en-US" sz="4000" b="1" i="0" u="none" strike="noStrike" kern="1200" cap="none" spc="0" normalizeH="0" baseline="0" noProof="0" dirty="0" err="1">
                <a:ln>
                  <a:noFill/>
                </a:ln>
                <a:solidFill>
                  <a:prstClr val="white"/>
                </a:solidFill>
                <a:effectLst/>
                <a:uLnTx/>
                <a:uFillTx/>
                <a:latin typeface="Gotham Book" pitchFamily="2" charset="0"/>
                <a:ea typeface="+mn-ea"/>
                <a:cs typeface="Gotham Book" pitchFamily="2" charset="0"/>
              </a:rPr>
              <a:t>Devoe</a:t>
            </a:r>
            <a:endParaRPr kumimoji="0" lang="en-US" sz="40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lvl="0" algn="ctr">
              <a:defRPr/>
            </a:pPr>
            <a:r>
              <a:rPr lang="en-US" sz="3500" b="1" dirty="0">
                <a:solidFill>
                  <a:prstClr val="white"/>
                </a:solidFill>
                <a:latin typeface="Gotham Book" pitchFamily="2" charset="0"/>
                <a:cs typeface="Gotham Book" pitchFamily="2" charset="0"/>
              </a:rPr>
              <a:t>Deputy Chief Administrator</a:t>
            </a:r>
          </a:p>
          <a:p>
            <a:pPr lvl="0" algn="ctr">
              <a:defRPr/>
            </a:pPr>
            <a:r>
              <a:rPr lang="en-US" sz="3500" b="1" dirty="0">
                <a:solidFill>
                  <a:prstClr val="white"/>
                </a:solidFill>
                <a:latin typeface="Gotham Book" pitchFamily="2" charset="0"/>
                <a:cs typeface="Gotham Book" pitchFamily="2" charset="0"/>
              </a:rPr>
              <a:t>Duval County Clerk and Comptroller’s Office</a:t>
            </a:r>
            <a:endPar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p:txBody>
      </p:sp>
    </p:spTree>
    <p:extLst>
      <p:ext uri="{BB962C8B-B14F-4D97-AF65-F5344CB8AC3E}">
        <p14:creationId xmlns:p14="http://schemas.microsoft.com/office/powerpoint/2010/main" val="3047621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65120"/>
            <a:ext cx="12192000" cy="1715589"/>
          </a:xfrm>
        </p:spPr>
        <p:txBody>
          <a:bodyPr>
            <a:normAutofit/>
          </a:bodyPr>
          <a:lstStyle/>
          <a:p>
            <a:r>
              <a:rPr lang="en-US" b="1" dirty="0"/>
              <a:t> Duval County          K.E.Y.S 2 Drive</a:t>
            </a:r>
            <a:br>
              <a:rPr lang="en-US" b="1" dirty="0"/>
            </a:br>
            <a:r>
              <a:rPr lang="en-US" sz="5000" b="1" dirty="0">
                <a:latin typeface="Arial Black" panose="020B0A04020102020204" pitchFamily="34" charset="0"/>
              </a:rPr>
              <a:t>K</a:t>
            </a:r>
            <a:r>
              <a:rPr lang="en-US" sz="4400" dirty="0"/>
              <a:t>nowledge </a:t>
            </a:r>
            <a:r>
              <a:rPr lang="en-US" sz="5000" b="1" dirty="0">
                <a:latin typeface="Arial Black" panose="020B0A04020102020204" pitchFamily="34" charset="0"/>
              </a:rPr>
              <a:t>E</a:t>
            </a:r>
            <a:r>
              <a:rPr lang="en-US" sz="4400" dirty="0"/>
              <a:t>mpowers </a:t>
            </a:r>
            <a:r>
              <a:rPr lang="en-US" sz="5000" b="1" dirty="0">
                <a:latin typeface="Arial Black" panose="020B0A04020102020204" pitchFamily="34" charset="0"/>
              </a:rPr>
              <a:t>Y</a:t>
            </a:r>
            <a:r>
              <a:rPr lang="en-US" sz="4400" dirty="0"/>
              <a:t>our </a:t>
            </a:r>
            <a:r>
              <a:rPr lang="en-US" sz="5000" b="1" dirty="0">
                <a:latin typeface="Arial Black" panose="020B0A04020102020204" pitchFamily="34" charset="0"/>
              </a:rPr>
              <a:t>S</a:t>
            </a:r>
            <a:r>
              <a:rPr lang="en-US" sz="4400" dirty="0"/>
              <a:t>uccess </a:t>
            </a:r>
            <a:r>
              <a:rPr lang="en-US" sz="5000" dirty="0">
                <a:latin typeface="Arial Black" panose="020B0A04020102020204" pitchFamily="34" charset="0"/>
              </a:rPr>
              <a:t>T</a:t>
            </a:r>
            <a:r>
              <a:rPr lang="en-US" sz="4400" dirty="0"/>
              <a:t>o </a:t>
            </a:r>
            <a:r>
              <a:rPr lang="en-US" sz="5000" b="1" dirty="0">
                <a:latin typeface="Arial Black" panose="020B0A04020102020204" pitchFamily="34" charset="0"/>
              </a:rPr>
              <a:t>D</a:t>
            </a:r>
            <a:r>
              <a:rPr lang="en-US" sz="4400" dirty="0"/>
              <a:t>rive </a:t>
            </a:r>
          </a:p>
        </p:txBody>
      </p:sp>
      <p:sp>
        <p:nvSpPr>
          <p:cNvPr id="3" name="Subtitle 2"/>
          <p:cNvSpPr>
            <a:spLocks noGrp="1"/>
          </p:cNvSpPr>
          <p:nvPr>
            <p:ph type="subTitle" idx="1"/>
          </p:nvPr>
        </p:nvSpPr>
        <p:spPr>
          <a:xfrm>
            <a:off x="182879" y="4920343"/>
            <a:ext cx="6061167" cy="1854926"/>
          </a:xfrm>
        </p:spPr>
        <p:txBody>
          <a:bodyPr>
            <a:normAutofit/>
          </a:bodyPr>
          <a:lstStyle/>
          <a:p>
            <a:pPr algn="l"/>
            <a:endParaRPr lang="en-US" sz="1800" dirty="0"/>
          </a:p>
          <a:p>
            <a:pPr algn="l">
              <a:spcBef>
                <a:spcPts val="0"/>
              </a:spcBef>
            </a:pPr>
            <a:r>
              <a:rPr lang="en-US" sz="3200" dirty="0"/>
              <a:t>Rose </a:t>
            </a:r>
            <a:r>
              <a:rPr lang="en-US" sz="3200" dirty="0" err="1"/>
              <a:t>Devoe</a:t>
            </a:r>
            <a:endParaRPr lang="en-US" sz="3200" dirty="0"/>
          </a:p>
          <a:p>
            <a:pPr algn="l">
              <a:spcBef>
                <a:spcPts val="0"/>
              </a:spcBef>
            </a:pPr>
            <a:r>
              <a:rPr lang="en-US" sz="3200" dirty="0"/>
              <a:t>Deputy Chief Administrative Officer </a:t>
            </a:r>
          </a:p>
          <a:p>
            <a:pPr algn="l">
              <a:spcBef>
                <a:spcPts val="0"/>
              </a:spcBef>
            </a:pPr>
            <a:r>
              <a:rPr lang="en-US" sz="3200" dirty="0"/>
              <a:t>Duval County Clerk of Courts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454" y="2990999"/>
            <a:ext cx="1335183" cy="879566"/>
          </a:xfrm>
          <a:prstGeom prst="rect">
            <a:avLst/>
          </a:prstGeom>
        </p:spPr>
      </p:pic>
    </p:spTree>
    <p:extLst>
      <p:ext uri="{BB962C8B-B14F-4D97-AF65-F5344CB8AC3E}">
        <p14:creationId xmlns:p14="http://schemas.microsoft.com/office/powerpoint/2010/main" val="1741554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9" y="2019993"/>
            <a:ext cx="10565219" cy="4488872"/>
          </a:xfrm>
        </p:spPr>
        <p:txBody>
          <a:bodyPr>
            <a:normAutofit fontScale="85000" lnSpcReduction="20000"/>
          </a:bodyPr>
          <a:lstStyle/>
          <a:p>
            <a:pPr marL="457200" lvl="1" indent="0">
              <a:buNone/>
            </a:pPr>
            <a:r>
              <a:rPr lang="en-US" dirty="0"/>
              <a:t>KEYS 2 Drive is a voluntary driver’s license diversion program created by the State Attorney’s Office in the 4</a:t>
            </a:r>
            <a:r>
              <a:rPr lang="en-US" baseline="30000" dirty="0"/>
              <a:t>th</a:t>
            </a:r>
            <a:r>
              <a:rPr lang="en-US" dirty="0"/>
              <a:t> Circuit to help certain traffic offenders obtain a valid driver’s license. </a:t>
            </a:r>
          </a:p>
          <a:p>
            <a:pPr marL="457200" lvl="1" indent="0">
              <a:buNone/>
            </a:pPr>
            <a:endParaRPr lang="en-US" u="sng" dirty="0"/>
          </a:p>
          <a:p>
            <a:pPr marL="457200" lvl="1" indent="0">
              <a:buNone/>
            </a:pPr>
            <a:r>
              <a:rPr lang="en-US" u="sng" dirty="0"/>
              <a:t>Who Qualifies: </a:t>
            </a:r>
          </a:p>
          <a:p>
            <a:pPr lvl="1">
              <a:buFont typeface="Wingdings" panose="05000000000000000000" pitchFamily="2" charset="2"/>
              <a:buChar char="§"/>
            </a:pPr>
            <a:r>
              <a:rPr lang="en-US" dirty="0">
                <a:solidFill>
                  <a:schemeClr val="bg1"/>
                </a:solidFill>
              </a:rPr>
              <a:t>Criminal defendants who are currently charged with a Misdemeanor Driving While License Suspended (322.34) or No Valid Driver License (322.03)</a:t>
            </a:r>
          </a:p>
          <a:p>
            <a:pPr lvl="1">
              <a:buFont typeface="Wingdings" panose="05000000000000000000" pitchFamily="2" charset="2"/>
              <a:buChar char="§"/>
            </a:pPr>
            <a:r>
              <a:rPr lang="en-US" dirty="0">
                <a:solidFill>
                  <a:schemeClr val="bg1"/>
                </a:solidFill>
              </a:rPr>
              <a:t>Exceptions:</a:t>
            </a:r>
          </a:p>
          <a:p>
            <a:pPr lvl="3">
              <a:buFont typeface="Wingdings" panose="05000000000000000000" pitchFamily="2" charset="2"/>
              <a:buChar char="§"/>
            </a:pPr>
            <a:r>
              <a:rPr lang="en-US" dirty="0">
                <a:solidFill>
                  <a:schemeClr val="bg1"/>
                </a:solidFill>
              </a:rPr>
              <a:t>Sexual Predators or Sex Offenders</a:t>
            </a:r>
          </a:p>
          <a:p>
            <a:pPr lvl="3">
              <a:buFont typeface="Wingdings" panose="05000000000000000000" pitchFamily="2" charset="2"/>
              <a:buChar char="§"/>
            </a:pPr>
            <a:r>
              <a:rPr lang="en-US" dirty="0">
                <a:solidFill>
                  <a:schemeClr val="bg1"/>
                </a:solidFill>
              </a:rPr>
              <a:t>Active DUI suspensions, or convictions for DUI Serious Bodily Injury</a:t>
            </a:r>
          </a:p>
          <a:p>
            <a:pPr lvl="3">
              <a:buFont typeface="Wingdings" panose="05000000000000000000" pitchFamily="2" charset="2"/>
              <a:buChar char="§"/>
            </a:pPr>
            <a:r>
              <a:rPr lang="en-US" dirty="0">
                <a:solidFill>
                  <a:schemeClr val="bg1"/>
                </a:solidFill>
              </a:rPr>
              <a:t> Aggravated Fleeing or Attempting to Elude a Law Enforcement Officer</a:t>
            </a:r>
          </a:p>
          <a:p>
            <a:pPr lvl="3">
              <a:buFont typeface="Wingdings" panose="05000000000000000000" pitchFamily="2" charset="2"/>
              <a:buChar char="§"/>
            </a:pPr>
            <a:r>
              <a:rPr lang="en-US" dirty="0">
                <a:solidFill>
                  <a:schemeClr val="bg1"/>
                </a:solidFill>
              </a:rPr>
              <a:t> Leaving the Scene Involving injury or Death, Vehicular Homicide, Drug suspensions</a:t>
            </a:r>
          </a:p>
          <a:p>
            <a:pPr lvl="3">
              <a:buFont typeface="Wingdings" panose="05000000000000000000" pitchFamily="2" charset="2"/>
              <a:buChar char="§"/>
            </a:pPr>
            <a:r>
              <a:rPr lang="en-US" dirty="0">
                <a:solidFill>
                  <a:schemeClr val="bg1"/>
                </a:solidFill>
              </a:rPr>
              <a:t>No other accompanying criminal charge</a:t>
            </a:r>
          </a:p>
          <a:p>
            <a:pPr lvl="3">
              <a:buFont typeface="Wingdings" panose="05000000000000000000" pitchFamily="2" charset="2"/>
              <a:buChar char="§"/>
            </a:pPr>
            <a:r>
              <a:rPr lang="en-US" dirty="0">
                <a:solidFill>
                  <a:schemeClr val="bg1"/>
                </a:solidFill>
              </a:rPr>
              <a:t>Cases that resulted in an accident that involves property damage or personal injury to a third party (maybe accepted with consent of the victim), out-of-state residents. </a:t>
            </a:r>
          </a:p>
          <a:p>
            <a:pPr lvl="3">
              <a:buFont typeface="Wingdings" panose="05000000000000000000" pitchFamily="2" charset="2"/>
              <a:buChar char="§"/>
            </a:pPr>
            <a:r>
              <a:rPr lang="en-US" dirty="0">
                <a:solidFill>
                  <a:schemeClr val="bg1"/>
                </a:solidFill>
              </a:rPr>
              <a:t>Must have legal immigration status at the time of referral.  Undocumented and/or unauthorized immigrants are not eligible.</a:t>
            </a:r>
          </a:p>
          <a:p>
            <a:pPr lvl="3">
              <a:buFont typeface="Wingdings" panose="05000000000000000000" pitchFamily="2" charset="2"/>
              <a:buChar char="§"/>
            </a:pPr>
            <a:r>
              <a:rPr lang="en-US" dirty="0">
                <a:solidFill>
                  <a:schemeClr val="bg1"/>
                </a:solidFill>
              </a:rPr>
              <a:t>Program participants may not be on probation (Exception if the court having jurisdiction consents)</a:t>
            </a:r>
          </a:p>
          <a:p>
            <a:pPr lvl="3">
              <a:buFont typeface="Wingdings" panose="05000000000000000000" pitchFamily="2" charset="2"/>
              <a:buChar char="§"/>
            </a:pPr>
            <a:r>
              <a:rPr lang="en-US" dirty="0">
                <a:solidFill>
                  <a:schemeClr val="bg1"/>
                </a:solidFill>
              </a:rPr>
              <a:t>HTO offenders may not be referred from First Appearance.  Some HTO offenders may be diverted at the discretion of the state attorney’s office.</a:t>
            </a:r>
          </a:p>
          <a:p>
            <a:pPr lvl="3">
              <a:buFont typeface="Wingdings" panose="05000000000000000000" pitchFamily="2" charset="2"/>
              <a:buChar char="§"/>
            </a:pPr>
            <a:endParaRPr lang="en-US" dirty="0"/>
          </a:p>
          <a:p>
            <a:pPr marL="457200" lvl="1" indent="0">
              <a:buNone/>
            </a:pPr>
            <a:endParaRPr lang="en-US" sz="2500" dirty="0"/>
          </a:p>
          <a:p>
            <a:pPr marL="457200" lvl="1" indent="0">
              <a:buNone/>
            </a:pPr>
            <a:endParaRPr lang="en-US" dirty="0"/>
          </a:p>
          <a:p>
            <a:pPr marL="457200" lvl="1" indent="0">
              <a:buNone/>
            </a:pPr>
            <a:endParaRPr lang="en-US" dirty="0"/>
          </a:p>
          <a:p>
            <a:pPr lvl="1"/>
            <a:endParaRPr lang="en-US" dirty="0"/>
          </a:p>
        </p:txBody>
      </p:sp>
      <p:sp>
        <p:nvSpPr>
          <p:cNvPr id="4" name="Title 3"/>
          <p:cNvSpPr>
            <a:spLocks noGrp="1"/>
          </p:cNvSpPr>
          <p:nvPr>
            <p:ph type="title"/>
          </p:nvPr>
        </p:nvSpPr>
        <p:spPr>
          <a:xfrm>
            <a:off x="0" y="815068"/>
            <a:ext cx="12192000" cy="1325563"/>
          </a:xfrm>
        </p:spPr>
        <p:txBody>
          <a:bodyPr>
            <a:normAutofit/>
          </a:bodyPr>
          <a:lstStyle/>
          <a:p>
            <a:pPr algn="ctr"/>
            <a:r>
              <a:rPr lang="en-US" sz="4000" b="1" dirty="0"/>
              <a:t>KEYS 2 Drive – What is it? Who Qualifies?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2C2B6-3617-4596-83AC-D9E19E35A140}"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70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PBC Assessments Reduced to Judgment</a:t>
            </a:r>
          </a:p>
        </p:txBody>
      </p:sp>
      <p:sp>
        <p:nvSpPr>
          <p:cNvPr id="3" name="Content Placeholder 2"/>
          <p:cNvSpPr>
            <a:spLocks noGrp="1"/>
          </p:cNvSpPr>
          <p:nvPr>
            <p:ph idx="1"/>
          </p:nvPr>
        </p:nvSpPr>
        <p:spPr>
          <a:xfrm>
            <a:off x="1993760" y="1676401"/>
            <a:ext cx="8229600" cy="4221163"/>
          </a:xfrm>
        </p:spPr>
        <p:txBody>
          <a:bodyPr/>
          <a:lstStyle/>
          <a:p>
            <a:pPr marL="0" indent="0" algn="ctr">
              <a:buNone/>
            </a:pPr>
            <a:endParaRPr lang="en-US" dirty="0"/>
          </a:p>
          <a:p>
            <a:pPr marL="0" indent="0" algn="ctr">
              <a:lnSpc>
                <a:spcPct val="150000"/>
              </a:lnSpc>
              <a:buNone/>
            </a:pPr>
            <a:r>
              <a:rPr lang="en-US" dirty="0"/>
              <a:t>Cases Reduced to Judgment since 2004:</a:t>
            </a:r>
          </a:p>
          <a:p>
            <a:pPr algn="ctr">
              <a:lnSpc>
                <a:spcPct val="150000"/>
              </a:lnSpc>
              <a:buFont typeface="Wingdings" panose="05000000000000000000" pitchFamily="2" charset="2"/>
              <a:buChar char="§"/>
            </a:pPr>
            <a:r>
              <a:rPr lang="en-US" sz="3600" dirty="0"/>
              <a:t>134,027 Cases</a:t>
            </a:r>
          </a:p>
          <a:p>
            <a:pPr algn="ctr">
              <a:lnSpc>
                <a:spcPct val="150000"/>
              </a:lnSpc>
              <a:buFont typeface="Wingdings" panose="05000000000000000000" pitchFamily="2" charset="2"/>
              <a:buChar char="§"/>
            </a:pPr>
            <a:endParaRPr lang="en-US" sz="1200" dirty="0"/>
          </a:p>
          <a:p>
            <a:pPr marL="0" indent="0" algn="ctr">
              <a:lnSpc>
                <a:spcPct val="150000"/>
              </a:lnSpc>
              <a:buNone/>
            </a:pPr>
            <a:r>
              <a:rPr lang="en-US" dirty="0"/>
              <a:t>Total Judgment Amount Due:</a:t>
            </a:r>
          </a:p>
          <a:p>
            <a:pPr algn="ctr">
              <a:lnSpc>
                <a:spcPct val="150000"/>
              </a:lnSpc>
              <a:buFont typeface="Wingdings" panose="05000000000000000000" pitchFamily="2" charset="2"/>
              <a:buChar char="§"/>
            </a:pPr>
            <a:r>
              <a:rPr lang="en-US" sz="3600" dirty="0"/>
              <a:t>$140,251,285.12</a:t>
            </a:r>
          </a:p>
        </p:txBody>
      </p:sp>
    </p:spTree>
    <p:extLst>
      <p:ext uri="{BB962C8B-B14F-4D97-AF65-F5344CB8AC3E}">
        <p14:creationId xmlns:p14="http://schemas.microsoft.com/office/powerpoint/2010/main" val="407322515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5564" y="2157691"/>
            <a:ext cx="11422368" cy="4381221"/>
          </a:xfrm>
        </p:spPr>
        <p:txBody>
          <a:bodyPr>
            <a:normAutofit/>
          </a:bodyPr>
          <a:lstStyle/>
          <a:p>
            <a:pPr marL="0" indent="0">
              <a:buNone/>
            </a:pPr>
            <a:r>
              <a:rPr lang="en-US" sz="2200" dirty="0"/>
              <a:t>  KEYS 2 Drive launched in Duval County on May 21, 2018. </a:t>
            </a:r>
          </a:p>
          <a:p>
            <a:pPr marL="0" indent="0">
              <a:buNone/>
            </a:pPr>
            <a:endParaRPr lang="en-US" sz="400" dirty="0"/>
          </a:p>
          <a:p>
            <a:pPr marL="0" indent="0">
              <a:buNone/>
            </a:pPr>
            <a:r>
              <a:rPr lang="en-US" sz="2200" dirty="0"/>
              <a:t>  How does the process work?</a:t>
            </a:r>
          </a:p>
          <a:p>
            <a:pPr marL="457200" lvl="1" indent="0">
              <a:buNone/>
            </a:pPr>
            <a:endParaRPr lang="en-US" dirty="0"/>
          </a:p>
        </p:txBody>
      </p:sp>
      <p:sp>
        <p:nvSpPr>
          <p:cNvPr id="3" name="Title 2"/>
          <p:cNvSpPr>
            <a:spLocks noGrp="1"/>
          </p:cNvSpPr>
          <p:nvPr>
            <p:ph type="title"/>
          </p:nvPr>
        </p:nvSpPr>
        <p:spPr>
          <a:xfrm>
            <a:off x="838200" y="819603"/>
            <a:ext cx="10515600" cy="1125575"/>
          </a:xfrm>
        </p:spPr>
        <p:txBody>
          <a:bodyPr>
            <a:normAutofit/>
          </a:bodyPr>
          <a:lstStyle/>
          <a:p>
            <a:pPr algn="ctr"/>
            <a:r>
              <a:rPr lang="en-US" sz="3300" b="1" dirty="0"/>
              <a:t>KEYS 2 Drive – When did it start? How does the process work?</a:t>
            </a:r>
            <a:endParaRPr lang="en-US" sz="33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2C2B6-3617-4596-83AC-D9E19E35A140}"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sp>
        <p:nvSpPr>
          <p:cNvPr id="7" name="Rectangle 6"/>
          <p:cNvSpPr/>
          <p:nvPr/>
        </p:nvSpPr>
        <p:spPr>
          <a:xfrm>
            <a:off x="784631" y="3211209"/>
            <a:ext cx="1680754" cy="133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Defendant referred from Traffic Court/1</a:t>
            </a:r>
            <a:r>
              <a:rPr kumimoji="0" lang="en-US" sz="1500" b="1" i="0" u="none" strike="noStrike" kern="1200" cap="none" spc="0" normalizeH="0" baseline="30000" noProof="0" dirty="0">
                <a:ln>
                  <a:noFill/>
                </a:ln>
                <a:solidFill>
                  <a:prstClr val="white"/>
                </a:solidFill>
                <a:effectLst/>
                <a:uLnTx/>
                <a:uFillTx/>
                <a:latin typeface="Calibri" panose="020F0502020204030204"/>
                <a:ea typeface="+mn-ea"/>
                <a:cs typeface="+mn-cs"/>
              </a:rPr>
              <a:t>st</a:t>
            </a: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 Appearance – Case passed for 45 days</a:t>
            </a:r>
          </a:p>
        </p:txBody>
      </p:sp>
      <p:sp>
        <p:nvSpPr>
          <p:cNvPr id="32" name="Right Arrow 31"/>
          <p:cNvSpPr/>
          <p:nvPr/>
        </p:nvSpPr>
        <p:spPr>
          <a:xfrm>
            <a:off x="2477656" y="3728233"/>
            <a:ext cx="468086" cy="298363"/>
          </a:xfrm>
          <a:prstGeom prst="rightArrow">
            <a:avLst>
              <a:gd name="adj1" fmla="val 355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2940562" y="3196047"/>
            <a:ext cx="1680754" cy="133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Case reviewed, defendant accepted into the program – Case  then passed for (90) day status</a:t>
            </a:r>
          </a:p>
        </p:txBody>
      </p:sp>
      <p:sp>
        <p:nvSpPr>
          <p:cNvPr id="34" name="Rectangle 33"/>
          <p:cNvSpPr/>
          <p:nvPr/>
        </p:nvSpPr>
        <p:spPr>
          <a:xfrm>
            <a:off x="5084222" y="3211209"/>
            <a:ext cx="1680754" cy="133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Vendor assigns Defendant a Case Manager-remains in program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3-6 months.  No more than 12 mos.</a:t>
            </a:r>
          </a:p>
        </p:txBody>
      </p:sp>
      <p:sp>
        <p:nvSpPr>
          <p:cNvPr id="35" name="Rectangle 34"/>
          <p:cNvSpPr/>
          <p:nvPr/>
        </p:nvSpPr>
        <p:spPr>
          <a:xfrm>
            <a:off x="7261033" y="3196047"/>
            <a:ext cx="1680754" cy="133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CM provides Deft. A form outlining outstanding cases and amounts due to arrange payment plans</a:t>
            </a:r>
          </a:p>
        </p:txBody>
      </p:sp>
      <p:sp>
        <p:nvSpPr>
          <p:cNvPr id="36" name="Rectangle 35"/>
          <p:cNvSpPr/>
          <p:nvPr/>
        </p:nvSpPr>
        <p:spPr>
          <a:xfrm>
            <a:off x="9413302" y="3185277"/>
            <a:ext cx="1680754" cy="133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Defendant visits COC – 1 time collections recall - payment plans created for all cases</a:t>
            </a:r>
          </a:p>
        </p:txBody>
      </p:sp>
      <p:sp>
        <p:nvSpPr>
          <p:cNvPr id="37" name="Rectangle 36"/>
          <p:cNvSpPr/>
          <p:nvPr/>
        </p:nvSpPr>
        <p:spPr>
          <a:xfrm>
            <a:off x="701667" y="4897239"/>
            <a:ext cx="1680754" cy="133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Defendant obtains a valid driver license – continues to make payments</a:t>
            </a:r>
          </a:p>
        </p:txBody>
      </p:sp>
      <p:sp>
        <p:nvSpPr>
          <p:cNvPr id="38" name="Rectangle 37"/>
          <p:cNvSpPr/>
          <p:nvPr/>
        </p:nvSpPr>
        <p:spPr>
          <a:xfrm>
            <a:off x="2870101" y="4930933"/>
            <a:ext cx="1680754" cy="133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Defendant reports to vendor Monthly until fees are paid in full or compliant on all payment plans</a:t>
            </a:r>
          </a:p>
        </p:txBody>
      </p:sp>
      <p:sp>
        <p:nvSpPr>
          <p:cNvPr id="39" name="Rectangle 38"/>
          <p:cNvSpPr/>
          <p:nvPr/>
        </p:nvSpPr>
        <p:spPr>
          <a:xfrm>
            <a:off x="5097619" y="4881468"/>
            <a:ext cx="1680754" cy="133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Defendant remains arrest- free, continues in program and appears at all court proceedings</a:t>
            </a:r>
          </a:p>
        </p:txBody>
      </p:sp>
      <p:sp>
        <p:nvSpPr>
          <p:cNvPr id="40" name="Rectangle 39"/>
          <p:cNvSpPr/>
          <p:nvPr/>
        </p:nvSpPr>
        <p:spPr>
          <a:xfrm>
            <a:off x="7259319" y="4841377"/>
            <a:ext cx="1680754" cy="133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Defendant pays  all outstanding fees or shows substantial progress</a:t>
            </a:r>
          </a:p>
        </p:txBody>
      </p:sp>
      <p:sp>
        <p:nvSpPr>
          <p:cNvPr id="41" name="Rectangle 40"/>
          <p:cNvSpPr/>
          <p:nvPr/>
        </p:nvSpPr>
        <p:spPr>
          <a:xfrm>
            <a:off x="9421019" y="4826821"/>
            <a:ext cx="1680754" cy="1387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Case Dropped by State Attorney -  Deft. complies w/PP or </a:t>
            </a:r>
            <a:r>
              <a:rPr kumimoji="0" lang="en-US" sz="1500" b="1" i="0" u="none" strike="noStrike" kern="1200" cap="none" spc="0" normalizeH="0" baseline="0" noProof="0" dirty="0" err="1">
                <a:ln>
                  <a:noFill/>
                </a:ln>
                <a:solidFill>
                  <a:prstClr val="white"/>
                </a:solidFill>
                <a:effectLst/>
                <a:uLnTx/>
                <a:uFillTx/>
                <a:latin typeface="Calibri" panose="020F0502020204030204"/>
                <a:ea typeface="+mn-ea"/>
                <a:cs typeface="+mn-cs"/>
              </a:rPr>
              <a:t>Lic</a:t>
            </a: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500" b="1" i="0" u="none" strike="noStrike" kern="1200" cap="none" spc="0" normalizeH="0" baseline="0" noProof="0" dirty="0" err="1">
                <a:ln>
                  <a:noFill/>
                </a:ln>
                <a:solidFill>
                  <a:prstClr val="white"/>
                </a:solidFill>
                <a:effectLst/>
                <a:uLnTx/>
                <a:uFillTx/>
                <a:latin typeface="Calibri" panose="020F0502020204030204"/>
                <a:ea typeface="+mn-ea"/>
                <a:cs typeface="+mn-cs"/>
              </a:rPr>
              <a:t>Susp</a:t>
            </a: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 &amp; case(s) returned to collections</a:t>
            </a:r>
          </a:p>
        </p:txBody>
      </p:sp>
      <p:sp>
        <p:nvSpPr>
          <p:cNvPr id="42" name="Right Arrow 41"/>
          <p:cNvSpPr/>
          <p:nvPr/>
        </p:nvSpPr>
        <p:spPr>
          <a:xfrm>
            <a:off x="4616136" y="3728233"/>
            <a:ext cx="468086" cy="298363"/>
          </a:xfrm>
          <a:prstGeom prst="rightArrow">
            <a:avLst>
              <a:gd name="adj1" fmla="val 355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ight Arrow 42"/>
          <p:cNvSpPr/>
          <p:nvPr/>
        </p:nvSpPr>
        <p:spPr>
          <a:xfrm>
            <a:off x="6791233" y="3742414"/>
            <a:ext cx="468086" cy="298363"/>
          </a:xfrm>
          <a:prstGeom prst="rightArrow">
            <a:avLst>
              <a:gd name="adj1" fmla="val 355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ight Arrow 43"/>
          <p:cNvSpPr/>
          <p:nvPr/>
        </p:nvSpPr>
        <p:spPr>
          <a:xfrm>
            <a:off x="8945216" y="3713070"/>
            <a:ext cx="468086" cy="298363"/>
          </a:xfrm>
          <a:prstGeom prst="rightArrow">
            <a:avLst>
              <a:gd name="adj1" fmla="val 355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ight Arrow 44"/>
          <p:cNvSpPr/>
          <p:nvPr/>
        </p:nvSpPr>
        <p:spPr>
          <a:xfrm>
            <a:off x="2382421" y="5402954"/>
            <a:ext cx="474820" cy="298363"/>
          </a:xfrm>
          <a:prstGeom prst="rightArrow">
            <a:avLst>
              <a:gd name="adj1" fmla="val 355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ight Arrow 45"/>
          <p:cNvSpPr/>
          <p:nvPr/>
        </p:nvSpPr>
        <p:spPr>
          <a:xfrm>
            <a:off x="4557285" y="5402954"/>
            <a:ext cx="551480" cy="298363"/>
          </a:xfrm>
          <a:prstGeom prst="rightArrow">
            <a:avLst>
              <a:gd name="adj1" fmla="val 355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ight Arrow 46"/>
          <p:cNvSpPr/>
          <p:nvPr/>
        </p:nvSpPr>
        <p:spPr>
          <a:xfrm>
            <a:off x="6791233" y="5351710"/>
            <a:ext cx="468086" cy="298363"/>
          </a:xfrm>
          <a:prstGeom prst="rightArrow">
            <a:avLst>
              <a:gd name="adj1" fmla="val 355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ight Arrow 47"/>
          <p:cNvSpPr/>
          <p:nvPr/>
        </p:nvSpPr>
        <p:spPr>
          <a:xfrm>
            <a:off x="8941787" y="5303409"/>
            <a:ext cx="479232" cy="298363"/>
          </a:xfrm>
          <a:prstGeom prst="rightArrow">
            <a:avLst>
              <a:gd name="adj1" fmla="val 355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814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85554"/>
            <a:ext cx="10515600" cy="4519749"/>
          </a:xfrm>
        </p:spPr>
        <p:txBody>
          <a:bodyPr>
            <a:normAutofit fontScale="92500"/>
          </a:bodyPr>
          <a:lstStyle/>
          <a:p>
            <a:pPr marL="0" indent="0">
              <a:buNone/>
            </a:pPr>
            <a:endParaRPr lang="en-US" sz="1000" b="1" dirty="0"/>
          </a:p>
          <a:p>
            <a:r>
              <a:rPr lang="en-US" sz="2600" b="1" dirty="0"/>
              <a:t>Defendant pays a total of $200.00 - $250.00. to participate in program:</a:t>
            </a:r>
          </a:p>
          <a:p>
            <a:pPr marL="0" indent="0">
              <a:buNone/>
            </a:pPr>
            <a:endParaRPr lang="en-US" sz="500" b="1" dirty="0"/>
          </a:p>
          <a:p>
            <a:pPr lvl="1"/>
            <a:r>
              <a:rPr lang="en-US" sz="2000" dirty="0"/>
              <a:t>Vendor fee is</a:t>
            </a:r>
            <a:r>
              <a:rPr lang="en-US" sz="2000" b="1" dirty="0"/>
              <a:t> </a:t>
            </a:r>
            <a:r>
              <a:rPr lang="en-US" sz="2000" b="1" dirty="0">
                <a:solidFill>
                  <a:schemeClr val="accent3"/>
                </a:solidFill>
              </a:rPr>
              <a:t>$150.00  </a:t>
            </a:r>
            <a:r>
              <a:rPr lang="en-US" sz="2000" dirty="0"/>
              <a:t>- </a:t>
            </a:r>
            <a:r>
              <a:rPr lang="en-US" sz="2000" dirty="0">
                <a:solidFill>
                  <a:srgbClr val="FF0000"/>
                </a:solidFill>
              </a:rPr>
              <a:t> </a:t>
            </a:r>
            <a:r>
              <a:rPr lang="en-US" sz="2000" dirty="0"/>
              <a:t>If the defendant has more than one DWLSR or No Valid Driver License case and requires additional supervision to obtain a valid license, the vendor fee is </a:t>
            </a:r>
            <a:r>
              <a:rPr lang="en-US" sz="2000" b="1" dirty="0">
                <a:solidFill>
                  <a:schemeClr val="accent3"/>
                </a:solidFill>
              </a:rPr>
              <a:t>$200.00</a:t>
            </a:r>
          </a:p>
          <a:p>
            <a:pPr lvl="2"/>
            <a:r>
              <a:rPr lang="en-US" dirty="0"/>
              <a:t>Defendants are permitted to pay the fee in installments.</a:t>
            </a:r>
          </a:p>
          <a:p>
            <a:pPr marL="0" indent="0">
              <a:buNone/>
            </a:pPr>
            <a:endParaRPr lang="en-US" sz="100" dirty="0"/>
          </a:p>
          <a:p>
            <a:pPr lvl="1"/>
            <a:r>
              <a:rPr lang="en-US" sz="2000" dirty="0"/>
              <a:t>State Attorney (4</a:t>
            </a:r>
            <a:r>
              <a:rPr lang="en-US" sz="2000" baseline="30000" dirty="0"/>
              <a:t>th</a:t>
            </a:r>
            <a:r>
              <a:rPr lang="en-US" sz="2000" dirty="0"/>
              <a:t> Circuit) fee is </a:t>
            </a:r>
            <a:r>
              <a:rPr lang="en-US" sz="2000" b="1" dirty="0">
                <a:solidFill>
                  <a:schemeClr val="accent3"/>
                </a:solidFill>
              </a:rPr>
              <a:t>$50.00.</a:t>
            </a:r>
          </a:p>
          <a:p>
            <a:pPr lvl="2"/>
            <a:r>
              <a:rPr lang="en-US" dirty="0"/>
              <a:t>Fee is due prior to successful completion of the program.</a:t>
            </a:r>
          </a:p>
          <a:p>
            <a:pPr lvl="2"/>
            <a:r>
              <a:rPr lang="en-US" dirty="0"/>
              <a:t>Fee may be submitted by vendor or,</a:t>
            </a:r>
          </a:p>
          <a:p>
            <a:pPr lvl="2"/>
            <a:r>
              <a:rPr lang="en-US" dirty="0"/>
              <a:t>Fee may be made to the state attorney’s office</a:t>
            </a:r>
          </a:p>
          <a:p>
            <a:pPr marL="914400" lvl="2" indent="0">
              <a:buNone/>
            </a:pPr>
            <a:endParaRPr lang="en-US" sz="100" dirty="0"/>
          </a:p>
          <a:p>
            <a:pPr marL="914400" lvl="2" indent="0">
              <a:buNone/>
            </a:pPr>
            <a:endParaRPr lang="en-US" sz="800" dirty="0"/>
          </a:p>
          <a:p>
            <a:pPr marL="914400" lvl="2" indent="0">
              <a:buNone/>
            </a:pPr>
            <a:r>
              <a:rPr lang="en-US" sz="2600" b="1" dirty="0">
                <a:solidFill>
                  <a:schemeClr val="accent5"/>
                </a:solidFill>
              </a:rPr>
              <a:t>***If an in-house Clerk program was utilized the cost to the defendant would be $25.00, this results in a savings of </a:t>
            </a:r>
            <a:r>
              <a:rPr lang="en-US" sz="2600" b="1" dirty="0">
                <a:solidFill>
                  <a:srgbClr val="FF0000"/>
                </a:solidFill>
              </a:rPr>
              <a:t>$175.00 - $200.00 </a:t>
            </a:r>
            <a:r>
              <a:rPr lang="en-US" sz="2600" b="1" dirty="0">
                <a:solidFill>
                  <a:schemeClr val="accent5"/>
                </a:solidFill>
              </a:rPr>
              <a:t>that could be used towards outstanding fines.</a:t>
            </a:r>
          </a:p>
          <a:p>
            <a:pPr marL="914400" lvl="2" indent="0">
              <a:buNone/>
            </a:pPr>
            <a:endParaRPr lang="en-US" sz="2600" dirty="0"/>
          </a:p>
        </p:txBody>
      </p:sp>
      <p:sp>
        <p:nvSpPr>
          <p:cNvPr id="3" name="Title 2"/>
          <p:cNvSpPr>
            <a:spLocks noGrp="1"/>
          </p:cNvSpPr>
          <p:nvPr>
            <p:ph type="title"/>
          </p:nvPr>
        </p:nvSpPr>
        <p:spPr>
          <a:xfrm>
            <a:off x="838200" y="819603"/>
            <a:ext cx="10515600" cy="1070157"/>
          </a:xfrm>
        </p:spPr>
        <p:txBody>
          <a:bodyPr>
            <a:noAutofit/>
          </a:bodyPr>
          <a:lstStyle/>
          <a:p>
            <a:pPr algn="ctr"/>
            <a:r>
              <a:rPr lang="en-US" sz="3500" b="1" dirty="0"/>
              <a:t>KEYS 2 Drive – How much does the offender pay?</a:t>
            </a:r>
            <a:endParaRPr lang="en-US" sz="35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2C2B6-3617-4596-83AC-D9E19E35A140}"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932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32000"/>
            <a:ext cx="10515600" cy="4324350"/>
          </a:xfrm>
        </p:spPr>
        <p:txBody>
          <a:bodyPr>
            <a:normAutofit/>
          </a:bodyPr>
          <a:lstStyle/>
          <a:p>
            <a:pPr marL="0" indent="0">
              <a:buNone/>
            </a:pPr>
            <a:endParaRPr lang="en-US" sz="100" dirty="0"/>
          </a:p>
          <a:p>
            <a:pPr marL="0" indent="0">
              <a:buNone/>
            </a:pPr>
            <a:r>
              <a:rPr lang="en-US" sz="2500" dirty="0"/>
              <a:t>KEYS 2 Drive launched in Duval County on May 21, 2018. </a:t>
            </a:r>
          </a:p>
          <a:p>
            <a:pPr marL="0" indent="0">
              <a:buNone/>
            </a:pPr>
            <a:r>
              <a:rPr lang="en-US" sz="2500" dirty="0"/>
              <a:t>By May 2019 (1 year):</a:t>
            </a:r>
          </a:p>
          <a:p>
            <a:pPr marL="0" indent="0">
              <a:buNone/>
            </a:pPr>
            <a:r>
              <a:rPr lang="en-US" sz="2500" dirty="0"/>
              <a:t>       2,420  defendants referred</a:t>
            </a:r>
          </a:p>
          <a:p>
            <a:pPr marL="0" indent="0">
              <a:spcBef>
                <a:spcPts val="600"/>
              </a:spcBef>
              <a:buNone/>
            </a:pPr>
            <a:r>
              <a:rPr lang="en-US" sz="2500" dirty="0"/>
              <a:t>       1,885 defendants accepted</a:t>
            </a:r>
          </a:p>
          <a:p>
            <a:pPr marL="0" indent="0">
              <a:spcBef>
                <a:spcPts val="600"/>
              </a:spcBef>
              <a:buNone/>
            </a:pPr>
            <a:r>
              <a:rPr lang="en-US" sz="2500" dirty="0"/>
              <a:t>       535  defendants rejected</a:t>
            </a:r>
          </a:p>
          <a:p>
            <a:pPr marL="0" indent="0">
              <a:spcBef>
                <a:spcPts val="0"/>
              </a:spcBef>
              <a:buNone/>
            </a:pPr>
            <a:r>
              <a:rPr lang="en-US" sz="2000" dirty="0"/>
              <a:t>                           - Non-compliance</a:t>
            </a:r>
          </a:p>
          <a:p>
            <a:pPr marL="0" indent="0">
              <a:spcBef>
                <a:spcPts val="0"/>
              </a:spcBef>
              <a:buNone/>
            </a:pPr>
            <a:r>
              <a:rPr lang="en-US" sz="2000" dirty="0"/>
              <a:t>                           - Failure to Report</a:t>
            </a:r>
          </a:p>
          <a:p>
            <a:pPr marL="0" indent="0">
              <a:spcBef>
                <a:spcPts val="0"/>
              </a:spcBef>
              <a:buNone/>
            </a:pPr>
            <a:r>
              <a:rPr lang="en-US" sz="2000" dirty="0"/>
              <a:t>                           - Elected not to participate</a:t>
            </a:r>
          </a:p>
          <a:p>
            <a:pPr marL="0" indent="0">
              <a:spcBef>
                <a:spcPts val="0"/>
              </a:spcBef>
              <a:buNone/>
            </a:pPr>
            <a:r>
              <a:rPr lang="en-US" sz="2000" dirty="0"/>
              <a:t>         </a:t>
            </a:r>
            <a:r>
              <a:rPr lang="en-US" sz="2400" dirty="0"/>
              <a:t>197 defendants returned to collections</a:t>
            </a:r>
          </a:p>
          <a:p>
            <a:pPr marL="0" indent="0">
              <a:buNone/>
            </a:pPr>
            <a:r>
              <a:rPr lang="en-US" dirty="0"/>
              <a:t>       </a:t>
            </a:r>
            <a:endParaRPr lang="en-US" sz="2500" dirty="0"/>
          </a:p>
        </p:txBody>
      </p:sp>
      <p:sp>
        <p:nvSpPr>
          <p:cNvPr id="3" name="Title 2"/>
          <p:cNvSpPr>
            <a:spLocks noGrp="1"/>
          </p:cNvSpPr>
          <p:nvPr>
            <p:ph type="title"/>
          </p:nvPr>
        </p:nvSpPr>
        <p:spPr/>
        <p:txBody>
          <a:bodyPr>
            <a:normAutofit/>
          </a:bodyPr>
          <a:lstStyle/>
          <a:p>
            <a:pPr algn="ctr"/>
            <a:r>
              <a:rPr lang="en-US" sz="3500" b="1" dirty="0"/>
              <a:t>KEYS 2 Drive – What are the (1 ) year compilations?</a:t>
            </a:r>
            <a:endParaRPr lang="en-US" sz="35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2C2B6-3617-4596-83AC-D9E19E35A140}"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graphicFrame>
        <p:nvGraphicFramePr>
          <p:cNvPr id="5" name="Chart 4"/>
          <p:cNvGraphicFramePr>
            <a:graphicFrameLocks/>
          </p:cNvGraphicFramePr>
          <p:nvPr>
            <p:extLst/>
          </p:nvPr>
        </p:nvGraphicFramePr>
        <p:xfrm>
          <a:off x="5740400" y="1965779"/>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nvPr>
        </p:nvGraphicFramePr>
        <p:xfrm>
          <a:off x="7287490" y="2567709"/>
          <a:ext cx="3565235" cy="32874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44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981" y="2032000"/>
            <a:ext cx="11406909" cy="4324350"/>
          </a:xfrm>
        </p:spPr>
        <p:txBody>
          <a:bodyPr>
            <a:normAutofit lnSpcReduction="10000"/>
          </a:bodyPr>
          <a:lstStyle/>
          <a:p>
            <a:pPr marL="0" indent="0">
              <a:buNone/>
            </a:pPr>
            <a:endParaRPr lang="en-US" sz="100" dirty="0"/>
          </a:p>
          <a:p>
            <a:pPr>
              <a:buFont typeface="Wingdings" panose="05000000000000000000" pitchFamily="2" charset="2"/>
              <a:buChar char="ü"/>
            </a:pPr>
            <a:r>
              <a:rPr lang="en-US" sz="2500" dirty="0"/>
              <a:t>375 defendants have paid all pending citations in full.</a:t>
            </a:r>
          </a:p>
          <a:p>
            <a:pPr>
              <a:buFont typeface="Wingdings" panose="05000000000000000000" pitchFamily="2" charset="2"/>
              <a:buChar char="ü"/>
            </a:pPr>
            <a:r>
              <a:rPr lang="en-US" sz="2500" dirty="0"/>
              <a:t>6% of Accepted Cases remain in Collections.</a:t>
            </a:r>
          </a:p>
          <a:p>
            <a:pPr>
              <a:buFont typeface="Wingdings" panose="05000000000000000000" pitchFamily="2" charset="2"/>
              <a:buChar char="ü"/>
            </a:pPr>
            <a:r>
              <a:rPr lang="en-US" sz="2500" dirty="0"/>
              <a:t>37% Dropped Cases.</a:t>
            </a:r>
          </a:p>
          <a:p>
            <a:pPr>
              <a:buFont typeface="Wingdings" panose="05000000000000000000" pitchFamily="2" charset="2"/>
              <a:buChar char="ü"/>
            </a:pPr>
            <a:r>
              <a:rPr lang="en-US" sz="2500" dirty="0"/>
              <a:t>57% Cases with In-Program Receipts.</a:t>
            </a:r>
          </a:p>
          <a:p>
            <a:pPr>
              <a:buFont typeface="Wingdings" panose="05000000000000000000" pitchFamily="2" charset="2"/>
              <a:buChar char="ü"/>
            </a:pPr>
            <a:r>
              <a:rPr lang="en-US" sz="2500" dirty="0"/>
              <a:t>Per vendor - 650 defendants have obtained valid driver licenses.</a:t>
            </a:r>
          </a:p>
          <a:p>
            <a:pPr>
              <a:buFont typeface="Wingdings" panose="05000000000000000000" pitchFamily="2" charset="2"/>
              <a:buChar char="ü"/>
            </a:pPr>
            <a:r>
              <a:rPr lang="en-US" sz="2500" dirty="0"/>
              <a:t>In excess of $600,000. in Revenue, of which $200,000. is estimated </a:t>
            </a:r>
          </a:p>
          <a:p>
            <a:pPr marL="0" indent="0">
              <a:buNone/>
            </a:pPr>
            <a:r>
              <a:rPr lang="en-US" sz="2500" dirty="0"/>
              <a:t>   to be deposited into the Clerk Trust Fund.</a:t>
            </a:r>
          </a:p>
          <a:p>
            <a:pPr>
              <a:buFont typeface="Wingdings" panose="05000000000000000000" pitchFamily="2" charset="2"/>
              <a:buChar char="ü"/>
            </a:pPr>
            <a:r>
              <a:rPr lang="en-US" sz="2500" i="1" dirty="0"/>
              <a:t>Hidden Figure </a:t>
            </a:r>
            <a:r>
              <a:rPr lang="en-US" sz="2500" dirty="0"/>
              <a:t>– In excess of $250,000.+ in </a:t>
            </a:r>
            <a:r>
              <a:rPr lang="en-US" sz="2500" i="1" dirty="0"/>
              <a:t>lost revenue </a:t>
            </a:r>
            <a:r>
              <a:rPr lang="en-US" sz="2500" dirty="0"/>
              <a:t>from </a:t>
            </a:r>
          </a:p>
          <a:p>
            <a:pPr marL="0" indent="0">
              <a:buNone/>
            </a:pPr>
            <a:r>
              <a:rPr lang="en-US" sz="2500" dirty="0"/>
              <a:t>   dropped cases.</a:t>
            </a:r>
          </a:p>
          <a:p>
            <a:pPr marL="0" indent="0">
              <a:buNone/>
            </a:pPr>
            <a:endParaRPr lang="en-US" dirty="0"/>
          </a:p>
          <a:p>
            <a:pPr marL="0" indent="0">
              <a:buNone/>
            </a:pPr>
            <a:endParaRPr lang="en-US" dirty="0"/>
          </a:p>
          <a:p>
            <a:pPr>
              <a:buFont typeface="Wingdings" panose="05000000000000000000" pitchFamily="2" charset="2"/>
              <a:buChar char="ü"/>
            </a:pPr>
            <a:endParaRPr lang="en-US" dirty="0"/>
          </a:p>
        </p:txBody>
      </p:sp>
      <p:sp>
        <p:nvSpPr>
          <p:cNvPr id="3" name="Title 2"/>
          <p:cNvSpPr>
            <a:spLocks noGrp="1"/>
          </p:cNvSpPr>
          <p:nvPr>
            <p:ph type="title"/>
          </p:nvPr>
        </p:nvSpPr>
        <p:spPr>
          <a:xfrm>
            <a:off x="838200" y="819603"/>
            <a:ext cx="10515600" cy="1212397"/>
          </a:xfrm>
        </p:spPr>
        <p:txBody>
          <a:bodyPr>
            <a:normAutofit/>
          </a:bodyPr>
          <a:lstStyle/>
          <a:p>
            <a:pPr algn="ctr"/>
            <a:r>
              <a:rPr lang="en-US" sz="3500" b="1" dirty="0"/>
              <a:t>KEYS 2 Drive – What are the (1 ) year compilations?</a:t>
            </a:r>
            <a:endParaRPr lang="en-US" sz="35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2C2B6-3617-4596-83AC-D9E19E35A140}"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graphicFrame>
        <p:nvGraphicFramePr>
          <p:cNvPr id="5" name="Content Placeholder 12"/>
          <p:cNvGraphicFramePr>
            <a:graphicFrameLocks/>
          </p:cNvGraphicFramePr>
          <p:nvPr>
            <p:extLst/>
          </p:nvPr>
        </p:nvGraphicFramePr>
        <p:xfrm>
          <a:off x="8820727" y="1914267"/>
          <a:ext cx="3139208" cy="34797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065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2C2B6-3617-4596-83AC-D9E19E35A140}"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sp>
        <p:nvSpPr>
          <p:cNvPr id="5" name="Title 4"/>
          <p:cNvSpPr>
            <a:spLocks noGrp="1"/>
          </p:cNvSpPr>
          <p:nvPr>
            <p:ph type="title"/>
          </p:nvPr>
        </p:nvSpPr>
        <p:spPr/>
        <p:txBody>
          <a:bodyPr>
            <a:normAutofit/>
          </a:bodyPr>
          <a:lstStyle/>
          <a:p>
            <a:pPr algn="ctr"/>
            <a:r>
              <a:rPr lang="en-US" sz="4000" b="1" dirty="0"/>
              <a:t>KEYS 2 Drive Clerk Challenges - Questions???</a:t>
            </a:r>
          </a:p>
        </p:txBody>
      </p:sp>
      <p:sp>
        <p:nvSpPr>
          <p:cNvPr id="7" name="Content Placeholder 6"/>
          <p:cNvSpPr>
            <a:spLocks noGrp="1"/>
          </p:cNvSpPr>
          <p:nvPr>
            <p:ph sz="half" idx="1"/>
          </p:nvPr>
        </p:nvSpPr>
        <p:spPr>
          <a:xfrm>
            <a:off x="838199" y="2140631"/>
            <a:ext cx="4961710" cy="4215719"/>
          </a:xfrm>
        </p:spPr>
        <p:txBody>
          <a:bodyPr/>
          <a:lstStyle/>
          <a:p>
            <a:pPr marL="0" indent="0" algn="ctr">
              <a:buNone/>
            </a:pPr>
            <a:r>
              <a:rPr lang="en-US" u="sng" dirty="0"/>
              <a:t>Challenges for the Clerk:</a:t>
            </a:r>
          </a:p>
          <a:p>
            <a:pPr>
              <a:buFont typeface="Wingdings" panose="05000000000000000000" pitchFamily="2" charset="2"/>
              <a:buChar char="§"/>
            </a:pPr>
            <a:r>
              <a:rPr lang="en-US" sz="2500" dirty="0"/>
              <a:t>Vendors limited knowledge of FLHSMV sanctions.</a:t>
            </a:r>
          </a:p>
          <a:p>
            <a:pPr>
              <a:buFont typeface="Wingdings" panose="05000000000000000000" pitchFamily="2" charset="2"/>
              <a:buChar char="§"/>
            </a:pPr>
            <a:r>
              <a:rPr lang="en-US" sz="2500" dirty="0"/>
              <a:t>Inaccurate calculation of late fees and payment plan fees when defendants referred to COC.</a:t>
            </a:r>
          </a:p>
          <a:p>
            <a:pPr>
              <a:buFont typeface="Wingdings" panose="05000000000000000000" pitchFamily="2" charset="2"/>
              <a:buChar char="§"/>
            </a:pPr>
            <a:r>
              <a:rPr lang="en-US" sz="2500" dirty="0"/>
              <a:t>All outstanding citations not identified by vendor.</a:t>
            </a:r>
          </a:p>
          <a:p>
            <a:pPr>
              <a:buFont typeface="Wingdings" panose="05000000000000000000" pitchFamily="2" charset="2"/>
              <a:buChar char="§"/>
            </a:pPr>
            <a:r>
              <a:rPr lang="en-US" sz="2500" dirty="0"/>
              <a:t>Defendants improperly advised about requirements with COC.</a:t>
            </a:r>
          </a:p>
          <a:p>
            <a:pPr marL="0" indent="0">
              <a:buNone/>
            </a:pPr>
            <a:endParaRPr lang="en-US" sz="2500"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marL="0" indent="0">
              <a:buNone/>
            </a:pPr>
            <a:endParaRPr lang="en-US" dirty="0"/>
          </a:p>
          <a:p>
            <a:pPr marL="0" indent="0">
              <a:buNone/>
            </a:pPr>
            <a:endParaRPr lang="en-US" dirty="0"/>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78563" y="2140631"/>
            <a:ext cx="5075237" cy="4215719"/>
          </a:xfrm>
        </p:spPr>
      </p:pic>
    </p:spTree>
    <p:extLst>
      <p:ext uri="{BB962C8B-B14F-4D97-AF65-F5344CB8AC3E}">
        <p14:creationId xmlns:p14="http://schemas.microsoft.com/office/powerpoint/2010/main" val="339400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4E45-113C-BE40-BCF6-5966E596F92E}"/>
              </a:ext>
            </a:extLst>
          </p:cNvPr>
          <p:cNvSpPr txBox="1"/>
          <p:nvPr/>
        </p:nvSpPr>
        <p:spPr>
          <a:xfrm>
            <a:off x="665205" y="704335"/>
            <a:ext cx="108615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QUESTIONS?</a:t>
            </a:r>
          </a:p>
        </p:txBody>
      </p:sp>
    </p:spTree>
    <p:extLst>
      <p:ext uri="{BB962C8B-B14F-4D97-AF65-F5344CB8AC3E}">
        <p14:creationId xmlns:p14="http://schemas.microsoft.com/office/powerpoint/2010/main" val="1158385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49F8D11-54CD-7A44-9BD1-6E9644D4C6DE}"/>
              </a:ext>
            </a:extLst>
          </p:cNvPr>
          <p:cNvSpPr>
            <a:spLocks noGrp="1"/>
          </p:cNvSpPr>
          <p:nvPr>
            <p:ph idx="1"/>
          </p:nvPr>
        </p:nvSpPr>
        <p:spPr>
          <a:xfrm>
            <a:off x="586740" y="684787"/>
            <a:ext cx="10991850" cy="4774980"/>
          </a:xfrm>
        </p:spPr>
        <p:txBody>
          <a:bodyPr>
            <a:normAutofit/>
          </a:bodyPr>
          <a:lstStyle/>
          <a:p>
            <a:pPr marL="0" indent="0" algn="ctr">
              <a:buNone/>
            </a:pPr>
            <a:r>
              <a:rPr lang="en-US" sz="4000" dirty="0">
                <a:solidFill>
                  <a:schemeClr val="bg1"/>
                </a:solidFill>
                <a:latin typeface="Gotham Book" pitchFamily="2" charset="0"/>
                <a:cs typeface="Gotham Book" pitchFamily="2" charset="0"/>
              </a:rPr>
              <a:t>LIFT-OFF FLIGHT PLAN</a:t>
            </a:r>
          </a:p>
          <a:p>
            <a:pPr marL="0" indent="0" algn="ctr">
              <a:buNone/>
            </a:pPr>
            <a:r>
              <a:rPr lang="en-US" sz="3500" dirty="0">
                <a:solidFill>
                  <a:schemeClr val="bg1"/>
                </a:solidFill>
                <a:latin typeface="Gotham Book" pitchFamily="2" charset="0"/>
                <a:cs typeface="Gotham Book" pitchFamily="2" charset="0"/>
              </a:rPr>
              <a:t>PANELISTS</a:t>
            </a:r>
          </a:p>
          <a:p>
            <a:pPr marL="0" indent="0" algn="ctr">
              <a:buNone/>
            </a:pPr>
            <a:endParaRPr lang="en-US" sz="1000" dirty="0">
              <a:solidFill>
                <a:schemeClr val="bg1"/>
              </a:solidFill>
              <a:latin typeface="Gotham Book" pitchFamily="2" charset="0"/>
              <a:cs typeface="Gotham Book" pitchFamily="2" charset="0"/>
            </a:endParaRPr>
          </a:p>
          <a:p>
            <a:pPr marL="0" indent="0">
              <a:buNone/>
            </a:pPr>
            <a:r>
              <a:rPr lang="en-US" sz="3500" dirty="0">
                <a:solidFill>
                  <a:schemeClr val="bg1"/>
                </a:solidFill>
                <a:latin typeface="Gotham Book" pitchFamily="2" charset="0"/>
                <a:cs typeface="Gotham Book" pitchFamily="2" charset="0"/>
              </a:rPr>
              <a:t>Tara Green– Flight Commander</a:t>
            </a:r>
          </a:p>
          <a:p>
            <a:pPr marL="0" indent="0">
              <a:buNone/>
            </a:pPr>
            <a:r>
              <a:rPr lang="en-US" sz="3500" dirty="0">
                <a:solidFill>
                  <a:schemeClr val="bg1"/>
                </a:solidFill>
                <a:latin typeface="Gotham Book" pitchFamily="2" charset="0"/>
                <a:cs typeface="Gotham Book" pitchFamily="2" charset="0"/>
              </a:rPr>
              <a:t>Chris Hart – Payload Commander</a:t>
            </a:r>
          </a:p>
          <a:p>
            <a:pPr marL="0" indent="0">
              <a:buNone/>
            </a:pPr>
            <a:r>
              <a:rPr lang="en-US" sz="3500" dirty="0">
                <a:solidFill>
                  <a:schemeClr val="bg1"/>
                </a:solidFill>
                <a:latin typeface="Gotham Book" pitchFamily="2" charset="0"/>
                <a:cs typeface="Gotham Book" pitchFamily="2" charset="0"/>
              </a:rPr>
              <a:t>Sara Sanders– Payload Specialist</a:t>
            </a:r>
          </a:p>
          <a:p>
            <a:pPr marL="0" indent="0">
              <a:buNone/>
            </a:pPr>
            <a:r>
              <a:rPr lang="en-US" sz="3500" dirty="0">
                <a:solidFill>
                  <a:schemeClr val="bg1"/>
                </a:solidFill>
                <a:latin typeface="Gotham Book" pitchFamily="2" charset="0"/>
                <a:cs typeface="Gotham Book" pitchFamily="2" charset="0"/>
              </a:rPr>
              <a:t>John Dew– Mission Specialist</a:t>
            </a:r>
          </a:p>
          <a:p>
            <a:pPr marL="0" indent="0">
              <a:buNone/>
            </a:pPr>
            <a:r>
              <a:rPr lang="en-US" sz="3500" dirty="0">
                <a:solidFill>
                  <a:schemeClr val="bg1"/>
                </a:solidFill>
                <a:latin typeface="Gotham Book" pitchFamily="2" charset="0"/>
                <a:cs typeface="Gotham Book" pitchFamily="2" charset="0"/>
              </a:rPr>
              <a:t>Jason Welty– Lunar Module Pilot</a:t>
            </a:r>
          </a:p>
        </p:txBody>
      </p:sp>
    </p:spTree>
    <p:extLst>
      <p:ext uri="{BB962C8B-B14F-4D97-AF65-F5344CB8AC3E}">
        <p14:creationId xmlns:p14="http://schemas.microsoft.com/office/powerpoint/2010/main" val="1787448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Apollo 11: One Small Step on the Moon for All Mankind">
            <a:hlinkClick r:id="" action="ppaction://media"/>
            <a:extLst>
              <a:ext uri="{FF2B5EF4-FFF2-40B4-BE49-F238E27FC236}">
                <a16:creationId xmlns:a16="http://schemas.microsoft.com/office/drawing/2014/main" id="{CF896D90-B77D-4222-8160-A7CB98DB57BE}"/>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47241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4E45-113C-BE40-BCF6-5966E596F92E}"/>
              </a:ext>
            </a:extLst>
          </p:cNvPr>
          <p:cNvSpPr txBox="1"/>
          <p:nvPr/>
        </p:nvSpPr>
        <p:spPr>
          <a:xfrm>
            <a:off x="665205" y="704335"/>
            <a:ext cx="10861589" cy="1323439"/>
          </a:xfrm>
          <a:prstGeom prst="rect">
            <a:avLst/>
          </a:prstGeom>
          <a:noFill/>
        </p:spPr>
        <p:txBody>
          <a:bodyPr wrap="square" rtlCol="0">
            <a:spAutoFit/>
          </a:bodyPr>
          <a:lstStyle/>
          <a:p>
            <a:pPr algn="ctr"/>
            <a:r>
              <a:rPr lang="en-US" sz="4000" b="1" dirty="0">
                <a:solidFill>
                  <a:schemeClr val="bg1"/>
                </a:solidFill>
                <a:latin typeface="Gotham Book" pitchFamily="2" charset="0"/>
                <a:cs typeface="Gotham Book" pitchFamily="2" charset="0"/>
              </a:rPr>
              <a:t>SUCCESSFUL MISSION</a:t>
            </a:r>
          </a:p>
          <a:p>
            <a:pPr algn="ctr"/>
            <a:r>
              <a:rPr lang="en-US" sz="4000" b="1" dirty="0">
                <a:solidFill>
                  <a:schemeClr val="bg1"/>
                </a:solidFill>
                <a:latin typeface="Gotham Book" pitchFamily="2" charset="0"/>
                <a:cs typeface="Gotham Book" pitchFamily="2" charset="0"/>
              </a:rPr>
              <a:t>CLOSING REMARKS</a:t>
            </a:r>
          </a:p>
        </p:txBody>
      </p:sp>
    </p:spTree>
    <p:extLst>
      <p:ext uri="{BB962C8B-B14F-4D97-AF65-F5344CB8AC3E}">
        <p14:creationId xmlns:p14="http://schemas.microsoft.com/office/powerpoint/2010/main" val="33141672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4E45-113C-BE40-BCF6-5966E596F92E}"/>
              </a:ext>
            </a:extLst>
          </p:cNvPr>
          <p:cNvSpPr txBox="1"/>
          <p:nvPr/>
        </p:nvSpPr>
        <p:spPr>
          <a:xfrm>
            <a:off x="665205" y="704335"/>
            <a:ext cx="10861589" cy="35548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Honorable Tara S. Green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Clerk of Court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Clay County Clerk of the Circuit Court’s Office</a:t>
            </a:r>
          </a:p>
        </p:txBody>
      </p:sp>
    </p:spTree>
    <p:extLst>
      <p:ext uri="{BB962C8B-B14F-4D97-AF65-F5344CB8AC3E}">
        <p14:creationId xmlns:p14="http://schemas.microsoft.com/office/powerpoint/2010/main" val="128524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235300"/>
          </a:xfrm>
        </p:spPr>
        <p:txBody>
          <a:bodyPr/>
          <a:lstStyle/>
          <a:p>
            <a:r>
              <a:rPr lang="en-US" sz="3200" dirty="0"/>
              <a:t>938.30 Financial obligations in criminal cases; supplementary proceedings.</a:t>
            </a:r>
            <a:endParaRPr lang="en-US" sz="3200" b="1" dirty="0">
              <a:solidFill>
                <a:srgbClr val="FF0000"/>
              </a:solidFill>
              <a:effectLst/>
            </a:endParaRPr>
          </a:p>
        </p:txBody>
      </p:sp>
      <p:sp>
        <p:nvSpPr>
          <p:cNvPr id="4" name="Content Placeholder 3"/>
          <p:cNvSpPr>
            <a:spLocks noGrp="1"/>
          </p:cNvSpPr>
          <p:nvPr>
            <p:ph idx="1"/>
          </p:nvPr>
        </p:nvSpPr>
        <p:spPr>
          <a:xfrm>
            <a:off x="1981200" y="2438400"/>
            <a:ext cx="5257800" cy="2971800"/>
          </a:xfrm>
        </p:spPr>
        <p:txBody>
          <a:bodyPr/>
          <a:lstStyle/>
          <a:p>
            <a:pPr marL="0" indent="0">
              <a:buNone/>
            </a:pPr>
            <a:r>
              <a:rPr lang="en-US" sz="2400" dirty="0"/>
              <a:t>(9) The </a:t>
            </a:r>
            <a:r>
              <a:rPr lang="en-US" sz="2400" u="sng" dirty="0"/>
              <a:t>clerk of the court shall </a:t>
            </a:r>
            <a:r>
              <a:rPr lang="en-US" sz="2400" dirty="0"/>
              <a:t>enforce, satisfy, compromise, settle, subordinate, release, or otherwise dispose of any debts or liens imposed and collected under this section in the same manner as prescribed in s. 938.29(3).</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9152" y="2209800"/>
            <a:ext cx="2845473" cy="3467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537874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pollo 15 Splashdown">
            <a:hlinkClick r:id="" action="ppaction://media"/>
            <a:extLst>
              <a:ext uri="{FF2B5EF4-FFF2-40B4-BE49-F238E27FC236}">
                <a16:creationId xmlns:a16="http://schemas.microsoft.com/office/drawing/2014/main" id="{25C00F37-C635-460D-80BF-A37A59342AD3}"/>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42616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97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077200" cy="1235300"/>
          </a:xfrm>
        </p:spPr>
        <p:txBody>
          <a:bodyPr/>
          <a:lstStyle/>
          <a:p>
            <a:r>
              <a:rPr lang="en-US" sz="4000" dirty="0"/>
              <a:t>Pilot Criteria</a:t>
            </a:r>
            <a:endParaRPr lang="en-US" sz="4000" b="1" dirty="0">
              <a:effectLst/>
            </a:endParaRPr>
          </a:p>
        </p:txBody>
      </p:sp>
      <p:sp>
        <p:nvSpPr>
          <p:cNvPr id="3" name="Content Placeholder 2"/>
          <p:cNvSpPr>
            <a:spLocks noGrp="1"/>
          </p:cNvSpPr>
          <p:nvPr>
            <p:ph idx="1"/>
          </p:nvPr>
        </p:nvSpPr>
        <p:spPr>
          <a:xfrm>
            <a:off x="1981200" y="1981200"/>
            <a:ext cx="8305800" cy="4225926"/>
          </a:xfrm>
        </p:spPr>
        <p:txBody>
          <a:bodyPr/>
          <a:lstStyle/>
          <a:p>
            <a:pPr marL="457200" lvl="1" indent="-457200">
              <a:lnSpc>
                <a:spcPct val="150000"/>
              </a:lnSpc>
              <a:spcBef>
                <a:spcPts val="0"/>
              </a:spcBef>
              <a:buFont typeface="Arial" panose="020B0604020202020204" pitchFamily="34" charset="0"/>
              <a:buChar char="•"/>
              <a:defRPr/>
            </a:pPr>
            <a:r>
              <a:rPr lang="en-US" sz="2400" dirty="0"/>
              <a:t>Selected a target group of cases.</a:t>
            </a:r>
          </a:p>
          <a:p>
            <a:pPr marL="457200" lvl="1" indent="-457200">
              <a:lnSpc>
                <a:spcPct val="150000"/>
              </a:lnSpc>
              <a:spcBef>
                <a:spcPts val="0"/>
              </a:spcBef>
              <a:buFont typeface="Arial" panose="020B0604020202020204" pitchFamily="34" charset="0"/>
              <a:buChar char="•"/>
              <a:defRPr/>
            </a:pPr>
            <a:r>
              <a:rPr lang="en-US" sz="2400" dirty="0"/>
              <a:t>Prison sentence was complete.</a:t>
            </a:r>
          </a:p>
          <a:p>
            <a:pPr marL="457200" lvl="1" indent="-457200">
              <a:lnSpc>
                <a:spcPct val="150000"/>
              </a:lnSpc>
              <a:spcBef>
                <a:spcPts val="0"/>
              </a:spcBef>
              <a:buFont typeface="Arial" panose="020B0604020202020204" pitchFamily="34" charset="0"/>
              <a:buChar char="•"/>
              <a:defRPr/>
            </a:pPr>
            <a:r>
              <a:rPr lang="en-US" sz="2400" dirty="0"/>
              <a:t>Had private attorney at time case was resolved.</a:t>
            </a:r>
          </a:p>
          <a:p>
            <a:pPr marL="457200" lvl="1" indent="-457200">
              <a:lnSpc>
                <a:spcPct val="150000"/>
              </a:lnSpc>
              <a:spcBef>
                <a:spcPts val="0"/>
              </a:spcBef>
              <a:buFont typeface="Arial" panose="020B0604020202020204" pitchFamily="34" charset="0"/>
              <a:buChar char="•"/>
              <a:defRPr/>
            </a:pPr>
            <a:r>
              <a:rPr lang="en-US" sz="2400" dirty="0"/>
              <a:t>Since prison release, defendant has not been re-arrested.</a:t>
            </a:r>
          </a:p>
          <a:p>
            <a:pPr marL="457200" lvl="1" indent="-457200">
              <a:lnSpc>
                <a:spcPct val="150000"/>
              </a:lnSpc>
              <a:spcBef>
                <a:spcPts val="0"/>
              </a:spcBef>
              <a:buFont typeface="Arial" panose="020B0604020202020204" pitchFamily="34" charset="0"/>
              <a:buChar char="•"/>
              <a:defRPr/>
            </a:pPr>
            <a:r>
              <a:rPr lang="en-US" sz="2400" dirty="0"/>
              <a:t>Mail settlement letter.</a:t>
            </a:r>
          </a:p>
          <a:p>
            <a:pPr lvl="2">
              <a:spcBef>
                <a:spcPts val="0"/>
              </a:spcBef>
              <a:buFont typeface="Arial" panose="020B0604020202020204" pitchFamily="34" charset="0"/>
              <a:buChar char="•"/>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495800"/>
            <a:ext cx="2525806" cy="1866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0213866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A6BD-93DA-4D91-844F-EC61A3B5BC4C}"/>
              </a:ext>
            </a:extLst>
          </p:cNvPr>
          <p:cNvSpPr>
            <a:spLocks noGrp="1"/>
          </p:cNvSpPr>
          <p:nvPr>
            <p:ph type="title"/>
          </p:nvPr>
        </p:nvSpPr>
        <p:spPr/>
        <p:txBody>
          <a:bodyPr/>
          <a:lstStyle/>
          <a:p>
            <a:r>
              <a:rPr lang="en-US" dirty="0"/>
              <a:t>Palm Beach County</a:t>
            </a:r>
            <a:br>
              <a:rPr lang="en-US" dirty="0"/>
            </a:br>
            <a:r>
              <a:rPr lang="en-US" dirty="0"/>
              <a:t>Settlement Letter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417639"/>
            <a:ext cx="8915400" cy="495369"/>
          </a:xfrm>
          <a:prstGeom prst="rect">
            <a:avLst/>
          </a:prstGeom>
        </p:spPr>
      </p:pic>
      <p:sp>
        <p:nvSpPr>
          <p:cNvPr id="5" name="TextBox 4"/>
          <p:cNvSpPr txBox="1"/>
          <p:nvPr/>
        </p:nvSpPr>
        <p:spPr>
          <a:xfrm>
            <a:off x="3118485" y="1631652"/>
            <a:ext cx="6183630" cy="50475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eaLnBrk="0" hangingPunct="0">
              <a:defRPr/>
            </a:pPr>
            <a:r>
              <a:rPr lang="en-US" sz="1400" b="1" u="sng" kern="0" dirty="0">
                <a:solidFill>
                  <a:srgbClr val="5F5F5F"/>
                </a:solidFill>
                <a:latin typeface="Times New Roman" panose="02020603050405020304" pitchFamily="18" charset="0"/>
                <a:cs typeface="Times New Roman" panose="02020603050405020304" pitchFamily="18" charset="0"/>
              </a:rPr>
              <a:t>VIA U.S. MAIL</a:t>
            </a:r>
          </a:p>
          <a:p>
            <a:pPr eaLnBrk="0" hangingPunct="0">
              <a:defRPr/>
            </a:pPr>
            <a:endParaRPr lang="en-US" sz="1400" kern="0" dirty="0">
              <a:solidFill>
                <a:srgbClr val="5F5F5F"/>
              </a:solidFill>
              <a:latin typeface="Times New Roman" panose="02020603050405020304" pitchFamily="18" charset="0"/>
              <a:cs typeface="Times New Roman" panose="02020603050405020304" pitchFamily="18" charset="0"/>
            </a:endParaRPr>
          </a:p>
          <a:p>
            <a:pPr eaLnBrk="0" hangingPunct="0">
              <a:defRPr/>
            </a:pPr>
            <a:r>
              <a:rPr lang="en-US" sz="1400" kern="0" dirty="0">
                <a:solidFill>
                  <a:srgbClr val="5F5F5F"/>
                </a:solidFill>
                <a:latin typeface="Times New Roman" panose="02020603050405020304" pitchFamily="18" charset="0"/>
                <a:cs typeface="Times New Roman" panose="02020603050405020304" pitchFamily="18" charset="0"/>
              </a:rPr>
              <a:t>RE: State of Florida v. Corey L. Dempsey,</a:t>
            </a:r>
          </a:p>
          <a:p>
            <a:pPr eaLnBrk="0" hangingPunct="0">
              <a:defRPr/>
            </a:pPr>
            <a:r>
              <a:rPr lang="en-US" sz="1400" kern="0" dirty="0">
                <a:solidFill>
                  <a:srgbClr val="5F5F5F"/>
                </a:solidFill>
                <a:latin typeface="Times New Roman" panose="02020603050405020304" pitchFamily="18" charset="0"/>
                <a:cs typeface="Times New Roman" panose="02020603050405020304" pitchFamily="18" charset="0"/>
              </a:rPr>
              <a:t>       Case No. 2008CF010114BMB</a:t>
            </a:r>
          </a:p>
          <a:p>
            <a:pPr eaLnBrk="0" hangingPunct="0">
              <a:defRPr/>
            </a:pPr>
            <a:endParaRPr lang="en-US" sz="1400" kern="0" dirty="0">
              <a:solidFill>
                <a:srgbClr val="5F5F5F"/>
              </a:solidFill>
              <a:latin typeface="Times New Roman" panose="02020603050405020304" pitchFamily="18" charset="0"/>
              <a:cs typeface="Times New Roman" panose="02020603050405020304" pitchFamily="18" charset="0"/>
            </a:endParaRPr>
          </a:p>
          <a:p>
            <a:pPr eaLnBrk="0" hangingPunct="0">
              <a:defRPr/>
            </a:pPr>
            <a:r>
              <a:rPr lang="en-US" sz="1400" kern="0" dirty="0">
                <a:solidFill>
                  <a:srgbClr val="5F5F5F"/>
                </a:solidFill>
                <a:latin typeface="Times New Roman" panose="02020603050405020304" pitchFamily="18" charset="0"/>
                <a:cs typeface="Times New Roman" panose="02020603050405020304" pitchFamily="18" charset="0"/>
              </a:rPr>
              <a:t>Dear Mr. Dempsey:</a:t>
            </a:r>
          </a:p>
          <a:p>
            <a:pPr eaLnBrk="0" hangingPunct="0">
              <a:defRPr/>
            </a:pPr>
            <a:endParaRPr lang="en-US" sz="1400" kern="0" dirty="0">
              <a:solidFill>
                <a:srgbClr val="5F5F5F"/>
              </a:solidFill>
              <a:latin typeface="Times New Roman" panose="02020603050405020304" pitchFamily="18" charset="0"/>
              <a:cs typeface="Times New Roman" panose="02020603050405020304" pitchFamily="18" charset="0"/>
            </a:endParaRPr>
          </a:p>
          <a:p>
            <a:pPr eaLnBrk="0" hangingPunct="0">
              <a:defRPr/>
            </a:pPr>
            <a:r>
              <a:rPr lang="en-US" sz="1400" kern="0" dirty="0">
                <a:solidFill>
                  <a:srgbClr val="5F5F5F"/>
                </a:solidFill>
                <a:latin typeface="Times New Roman" panose="02020603050405020304" pitchFamily="18" charset="0"/>
                <a:cs typeface="Times New Roman" panose="02020603050405020304" pitchFamily="18" charset="0"/>
              </a:rPr>
              <a:t>On February 10, 2009, the Court signed an Order Assessing Additional Charges and Fines and Entering Judgment in the above-referenced action, which is attached.</a:t>
            </a:r>
          </a:p>
          <a:p>
            <a:pPr eaLnBrk="0" hangingPunct="0">
              <a:defRPr/>
            </a:pPr>
            <a:endParaRPr lang="en-US" sz="1400" kern="0" dirty="0">
              <a:solidFill>
                <a:srgbClr val="5F5F5F"/>
              </a:solidFill>
              <a:latin typeface="Times New Roman" panose="02020603050405020304" pitchFamily="18" charset="0"/>
              <a:cs typeface="Times New Roman" panose="02020603050405020304" pitchFamily="18" charset="0"/>
            </a:endParaRPr>
          </a:p>
          <a:p>
            <a:pPr eaLnBrk="0" hangingPunct="0">
              <a:defRPr/>
            </a:pPr>
            <a:r>
              <a:rPr lang="en-US" sz="1400" kern="0" dirty="0">
                <a:solidFill>
                  <a:srgbClr val="5F5F5F"/>
                </a:solidFill>
                <a:latin typeface="Times New Roman" panose="02020603050405020304" pitchFamily="18" charset="0"/>
                <a:cs typeface="Times New Roman" panose="02020603050405020304" pitchFamily="18" charset="0"/>
              </a:rPr>
              <a:t>The Clerk &amp; Comptroller, Palm Beach County is charged with the collection of these amounts. To date, we have only received $147.59 towards these fines. The total balance due at this time is $102,970.41.</a:t>
            </a:r>
          </a:p>
          <a:p>
            <a:pPr eaLnBrk="0" hangingPunct="0">
              <a:defRPr/>
            </a:pPr>
            <a:endParaRPr lang="en-US" sz="1400" kern="0" dirty="0">
              <a:solidFill>
                <a:srgbClr val="5F5F5F"/>
              </a:solidFill>
              <a:latin typeface="Times New Roman" panose="02020603050405020304" pitchFamily="18" charset="0"/>
              <a:cs typeface="Times New Roman" panose="02020603050405020304" pitchFamily="18" charset="0"/>
            </a:endParaRPr>
          </a:p>
          <a:p>
            <a:pPr eaLnBrk="0" hangingPunct="0">
              <a:defRPr/>
            </a:pPr>
            <a:r>
              <a:rPr lang="en-US" sz="1400" kern="0" dirty="0">
                <a:solidFill>
                  <a:srgbClr val="5F5F5F"/>
                </a:solidFill>
                <a:latin typeface="Times New Roman" panose="02020603050405020304" pitchFamily="18" charset="0"/>
                <a:cs typeface="Times New Roman" panose="02020603050405020304" pitchFamily="18" charset="0"/>
              </a:rPr>
              <a:t>Furthermore, the judgment bears interest at the rate prescribed by law until satisfied. Please contact our office as soon as possible to discuss a settlement amount and resolve this outstanding judgment.</a:t>
            </a:r>
          </a:p>
          <a:p>
            <a:pPr eaLnBrk="0" hangingPunct="0">
              <a:defRPr/>
            </a:pPr>
            <a:endParaRPr lang="en-US" sz="1400" kern="0" dirty="0">
              <a:solidFill>
                <a:srgbClr val="5F5F5F"/>
              </a:solidFill>
              <a:latin typeface="Times New Roman" panose="02020603050405020304" pitchFamily="18" charset="0"/>
              <a:cs typeface="Times New Roman" panose="02020603050405020304" pitchFamily="18" charset="0"/>
            </a:endParaRPr>
          </a:p>
          <a:p>
            <a:pPr eaLnBrk="0" hangingPunct="0">
              <a:defRPr/>
            </a:pPr>
            <a:r>
              <a:rPr lang="en-US" sz="1400" kern="0" dirty="0">
                <a:solidFill>
                  <a:srgbClr val="5F5F5F"/>
                </a:solidFill>
                <a:latin typeface="Times New Roman" panose="02020603050405020304" pitchFamily="18" charset="0"/>
                <a:cs typeface="Times New Roman" panose="02020603050405020304" pitchFamily="18" charset="0"/>
              </a:rPr>
              <a:t>Sincerely,</a:t>
            </a:r>
          </a:p>
          <a:p>
            <a:pPr eaLnBrk="0" hangingPunct="0">
              <a:defRPr/>
            </a:pPr>
            <a:endParaRPr lang="en-US" sz="1400" kern="0" dirty="0">
              <a:solidFill>
                <a:srgbClr val="5F5F5F"/>
              </a:solidFill>
              <a:latin typeface="Palatino Linotype"/>
            </a:endParaRPr>
          </a:p>
          <a:p>
            <a:pPr eaLnBrk="0" hangingPunct="0">
              <a:defRPr/>
            </a:pPr>
            <a:r>
              <a:rPr lang="en-US" sz="1400" kern="0" dirty="0">
                <a:solidFill>
                  <a:srgbClr val="5F5F5F"/>
                </a:solidFill>
                <a:latin typeface="Times New Roman" panose="02020603050405020304" pitchFamily="18" charset="0"/>
                <a:cs typeface="Times New Roman" panose="02020603050405020304" pitchFamily="18" charset="0"/>
              </a:rPr>
              <a:t>Hampton C. Peterson</a:t>
            </a:r>
          </a:p>
          <a:p>
            <a:pPr eaLnBrk="0" hangingPunct="0">
              <a:defRPr/>
            </a:pPr>
            <a:r>
              <a:rPr lang="en-US" sz="1400" kern="0" dirty="0">
                <a:solidFill>
                  <a:srgbClr val="5F5F5F"/>
                </a:solidFill>
                <a:latin typeface="Times New Roman" panose="02020603050405020304" pitchFamily="18" charset="0"/>
                <a:cs typeface="Times New Roman" panose="02020603050405020304" pitchFamily="18" charset="0"/>
              </a:rPr>
              <a:t>Legal Counsel &amp; Ethics Office</a:t>
            </a:r>
          </a:p>
          <a:p>
            <a:pPr eaLnBrk="0" hangingPunct="0">
              <a:defRPr/>
            </a:pPr>
            <a:r>
              <a:rPr lang="en-US" sz="1400" kern="0" dirty="0">
                <a:solidFill>
                  <a:srgbClr val="5F5F5F"/>
                </a:solidFill>
                <a:latin typeface="Times New Roman" panose="02020603050405020304" pitchFamily="18" charset="0"/>
                <a:cs typeface="Times New Roman" panose="02020603050405020304" pitchFamily="18" charset="0"/>
              </a:rPr>
              <a:t>Clerk &amp; Comptroller, Palm Beach County</a:t>
            </a:r>
            <a:endParaRPr lang="en-US" sz="1600" kern="0" dirty="0">
              <a:solidFill>
                <a:srgbClr val="5F5F5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926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1" y="228600"/>
            <a:ext cx="6447501" cy="990600"/>
          </a:xfrm>
        </p:spPr>
        <p:txBody>
          <a:bodyPr>
            <a:normAutofit fontScale="90000"/>
          </a:bodyPr>
          <a:lstStyle/>
          <a:p>
            <a:pPr algn="ctr"/>
            <a:r>
              <a:rPr lang="en-US" dirty="0"/>
              <a:t>Palm Beach County Pilot </a:t>
            </a:r>
            <a:br>
              <a:rPr lang="en-US" dirty="0"/>
            </a:br>
            <a:r>
              <a:rPr lang="en-US" dirty="0"/>
              <a:t>December 2015</a:t>
            </a:r>
            <a:endParaRPr lang="en-US" sz="1650" dirty="0">
              <a:solidFill>
                <a:srgbClr val="FF0000"/>
              </a:solidFill>
            </a:endParaRPr>
          </a:p>
        </p:txBody>
      </p:sp>
      <p:graphicFrame>
        <p:nvGraphicFramePr>
          <p:cNvPr id="3" name="Table 2"/>
          <p:cNvGraphicFramePr>
            <a:graphicFrameLocks noGrp="1"/>
          </p:cNvGraphicFramePr>
          <p:nvPr>
            <p:extLst/>
          </p:nvPr>
        </p:nvGraphicFramePr>
        <p:xfrm>
          <a:off x="1905000" y="2286001"/>
          <a:ext cx="8458200" cy="3204661"/>
        </p:xfrm>
        <a:graphic>
          <a:graphicData uri="http://schemas.openxmlformats.org/drawingml/2006/table">
            <a:tbl>
              <a:tblPr firstRow="1" bandRow="1">
                <a:tableStyleId>{5C22544A-7EE6-4342-B048-85BDC9FD1C3A}</a:tableStyleId>
              </a:tblPr>
              <a:tblGrid>
                <a:gridCol w="3072829">
                  <a:extLst>
                    <a:ext uri="{9D8B030D-6E8A-4147-A177-3AD203B41FA5}">
                      <a16:colId xmlns:a16="http://schemas.microsoft.com/office/drawing/2014/main" val="20000"/>
                    </a:ext>
                  </a:extLst>
                </a:gridCol>
                <a:gridCol w="2344221">
                  <a:extLst>
                    <a:ext uri="{9D8B030D-6E8A-4147-A177-3AD203B41FA5}">
                      <a16:colId xmlns:a16="http://schemas.microsoft.com/office/drawing/2014/main" val="20001"/>
                    </a:ext>
                  </a:extLst>
                </a:gridCol>
                <a:gridCol w="3041150">
                  <a:extLst>
                    <a:ext uri="{9D8B030D-6E8A-4147-A177-3AD203B41FA5}">
                      <a16:colId xmlns:a16="http://schemas.microsoft.com/office/drawing/2014/main" val="20002"/>
                    </a:ext>
                  </a:extLst>
                </a:gridCol>
              </a:tblGrid>
              <a:tr h="521136">
                <a:tc gridSpan="3">
                  <a:txBody>
                    <a:bodyPr/>
                    <a:lstStyle/>
                    <a:p>
                      <a:pPr algn="ctr"/>
                      <a:r>
                        <a:rPr lang="en-US" sz="2400" dirty="0">
                          <a:solidFill>
                            <a:sysClr val="windowText" lastClr="000000"/>
                          </a:solidFill>
                        </a:rPr>
                        <a:t>Drug</a:t>
                      </a:r>
                      <a:r>
                        <a:rPr lang="en-US" sz="2400" baseline="0" dirty="0">
                          <a:solidFill>
                            <a:sysClr val="windowText" lastClr="000000"/>
                          </a:solidFill>
                        </a:rPr>
                        <a:t> Trafficking </a:t>
                      </a:r>
                    </a:p>
                    <a:p>
                      <a:pPr algn="ctr"/>
                      <a:r>
                        <a:rPr lang="en-US" sz="2400" baseline="0" dirty="0">
                          <a:solidFill>
                            <a:sysClr val="windowText" lastClr="000000"/>
                          </a:solidFill>
                        </a:rPr>
                        <a:t> 23 Letters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69464">
                <a:tc>
                  <a:txBody>
                    <a:bodyPr/>
                    <a:lstStyle/>
                    <a:p>
                      <a:pPr algn="ctr"/>
                      <a:r>
                        <a:rPr lang="en-US" sz="2400" dirty="0">
                          <a:solidFill>
                            <a:sysClr val="windowText" lastClr="000000"/>
                          </a:solidFill>
                        </a:rPr>
                        <a:t>Outcome</a:t>
                      </a:r>
                    </a:p>
                  </a:txBody>
                  <a:tcPr>
                    <a:solidFill>
                      <a:schemeClr val="tx2">
                        <a:lumMod val="60000"/>
                        <a:lumOff val="40000"/>
                      </a:schemeClr>
                    </a:solidFill>
                  </a:tcPr>
                </a:tc>
                <a:tc>
                  <a:txBody>
                    <a:bodyPr/>
                    <a:lstStyle/>
                    <a:p>
                      <a:pPr algn="ctr"/>
                      <a:r>
                        <a:rPr lang="en-US" sz="2400" dirty="0">
                          <a:solidFill>
                            <a:sysClr val="windowText" lastClr="000000"/>
                          </a:solidFill>
                        </a:rPr>
                        <a:t># of Responses</a:t>
                      </a:r>
                    </a:p>
                  </a:txBody>
                  <a:tcP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rPr>
                        <a:t>Age</a:t>
                      </a:r>
                      <a:r>
                        <a:rPr lang="en-US" sz="2400" baseline="0" dirty="0">
                          <a:solidFill>
                            <a:sysClr val="windowText" lastClr="000000"/>
                          </a:solidFill>
                        </a:rPr>
                        <a:t> of cases:</a:t>
                      </a:r>
                      <a:endParaRPr lang="en-US" sz="2400" dirty="0">
                        <a:solidFill>
                          <a:sysClr val="windowText" lastClr="000000"/>
                        </a:solidFill>
                      </a:endParaRPr>
                    </a:p>
                  </a:txBody>
                  <a:tcPr>
                    <a:solidFill>
                      <a:schemeClr val="tx2">
                        <a:lumMod val="60000"/>
                        <a:lumOff val="40000"/>
                      </a:schemeClr>
                    </a:solidFill>
                  </a:tcPr>
                </a:tc>
                <a:extLst>
                  <a:ext uri="{0D108BD9-81ED-4DB2-BD59-A6C34878D82A}">
                    <a16:rowId xmlns:a16="http://schemas.microsoft.com/office/drawing/2014/main" val="10004"/>
                  </a:ext>
                </a:extLst>
              </a:tr>
              <a:tr h="528373">
                <a:tc>
                  <a:txBody>
                    <a:bodyPr/>
                    <a:lstStyle/>
                    <a:p>
                      <a:r>
                        <a:rPr lang="en-US" sz="2400" dirty="0">
                          <a:solidFill>
                            <a:sysClr val="windowText" lastClr="000000"/>
                          </a:solidFill>
                        </a:rPr>
                        <a:t>Settlements</a:t>
                      </a:r>
                    </a:p>
                  </a:txBody>
                  <a:tcPr/>
                </a:tc>
                <a:tc>
                  <a:txBody>
                    <a:bodyPr/>
                    <a:lstStyle/>
                    <a:p>
                      <a:pPr algn="ctr"/>
                      <a:r>
                        <a:rPr lang="en-US" sz="2400" dirty="0">
                          <a:solidFill>
                            <a:sysClr val="windowText" lastClr="000000"/>
                          </a:solidFill>
                        </a:rPr>
                        <a:t>14</a:t>
                      </a:r>
                    </a:p>
                  </a:txBody>
                  <a:tcPr/>
                </a:tc>
                <a:tc rowSpan="2">
                  <a:txBody>
                    <a:bodyPr/>
                    <a:lstStyle/>
                    <a:p>
                      <a:r>
                        <a:rPr lang="en-US" sz="2400" baseline="0" dirty="0">
                          <a:solidFill>
                            <a:sysClr val="windowText" lastClr="000000"/>
                          </a:solidFill>
                        </a:rPr>
                        <a:t>1987- 2005 = 6 cases</a:t>
                      </a:r>
                    </a:p>
                    <a:p>
                      <a:r>
                        <a:rPr lang="en-US" sz="2400" baseline="0" dirty="0">
                          <a:solidFill>
                            <a:sysClr val="windowText" lastClr="000000"/>
                          </a:solidFill>
                        </a:rPr>
                        <a:t>2006-2009 = 13 cases</a:t>
                      </a:r>
                    </a:p>
                    <a:p>
                      <a:r>
                        <a:rPr lang="en-US" sz="2400" baseline="0" dirty="0">
                          <a:solidFill>
                            <a:sysClr val="windowText" lastClr="000000"/>
                          </a:solidFill>
                        </a:rPr>
                        <a:t>2010-2011 = 2 cases</a:t>
                      </a:r>
                      <a:endParaRPr lang="en-US" sz="2400" dirty="0">
                        <a:solidFill>
                          <a:sysClr val="windowText" lastClr="000000"/>
                        </a:solidFill>
                      </a:endParaRPr>
                    </a:p>
                  </a:txBody>
                  <a:tcPr/>
                </a:tc>
                <a:extLst>
                  <a:ext uri="{0D108BD9-81ED-4DB2-BD59-A6C34878D82A}">
                    <a16:rowId xmlns:a16="http://schemas.microsoft.com/office/drawing/2014/main" val="10001"/>
                  </a:ext>
                </a:extLst>
              </a:tr>
              <a:tr h="855491">
                <a:tc>
                  <a:txBody>
                    <a:bodyPr/>
                    <a:lstStyle/>
                    <a:p>
                      <a:r>
                        <a:rPr lang="en-US" sz="2400" dirty="0">
                          <a:solidFill>
                            <a:sysClr val="windowText" lastClr="000000"/>
                          </a:solidFill>
                        </a:rPr>
                        <a:t>Additional</a:t>
                      </a:r>
                      <a:r>
                        <a:rPr lang="en-US" sz="2400" baseline="0" dirty="0">
                          <a:solidFill>
                            <a:sysClr val="windowText" lastClr="000000"/>
                          </a:solidFill>
                        </a:rPr>
                        <a:t> cases on payment plans</a:t>
                      </a:r>
                      <a:endParaRPr lang="en-US" sz="2400" dirty="0">
                        <a:solidFill>
                          <a:sysClr val="windowText" lastClr="000000"/>
                        </a:solidFill>
                      </a:endParaRPr>
                    </a:p>
                  </a:txBody>
                  <a:tcPr/>
                </a:tc>
                <a:tc>
                  <a:txBody>
                    <a:bodyPr/>
                    <a:lstStyle/>
                    <a:p>
                      <a:pPr algn="ctr"/>
                      <a:r>
                        <a:rPr lang="en-US" sz="2400" dirty="0">
                          <a:solidFill>
                            <a:sysClr val="windowText" lastClr="000000"/>
                          </a:solidFill>
                        </a:rPr>
                        <a:t>7</a:t>
                      </a:r>
                    </a:p>
                  </a:txBody>
                  <a:tcPr/>
                </a:tc>
                <a:tc vMerge="1">
                  <a:txBody>
                    <a:bodyPr/>
                    <a:lstStyle/>
                    <a:p>
                      <a:endParaRPr lang="en-US" dirty="0"/>
                    </a:p>
                  </a:txBody>
                  <a:tcPr/>
                </a:tc>
                <a:extLst>
                  <a:ext uri="{0D108BD9-81ED-4DB2-BD59-A6C34878D82A}">
                    <a16:rowId xmlns:a16="http://schemas.microsoft.com/office/drawing/2014/main" val="10002"/>
                  </a:ext>
                </a:extLst>
              </a:tr>
              <a:tr h="528373">
                <a:tc>
                  <a:txBody>
                    <a:bodyPr/>
                    <a:lstStyle/>
                    <a:p>
                      <a:r>
                        <a:rPr lang="en-US" sz="2400" dirty="0">
                          <a:solidFill>
                            <a:sysClr val="windowText" lastClr="000000"/>
                          </a:solidFill>
                        </a:rPr>
                        <a:t>Did</a:t>
                      </a:r>
                      <a:r>
                        <a:rPr lang="en-US" sz="2400" baseline="0" dirty="0">
                          <a:solidFill>
                            <a:sysClr val="windowText" lastClr="000000"/>
                          </a:solidFill>
                        </a:rPr>
                        <a:t> not respond</a:t>
                      </a:r>
                      <a:endParaRPr lang="en-US" sz="2400" dirty="0">
                        <a:solidFill>
                          <a:sysClr val="windowText" lastClr="000000"/>
                        </a:solidFill>
                      </a:endParaRPr>
                    </a:p>
                  </a:txBody>
                  <a:tcPr/>
                </a:tc>
                <a:tc>
                  <a:txBody>
                    <a:bodyPr/>
                    <a:lstStyle/>
                    <a:p>
                      <a:pPr algn="ctr"/>
                      <a:r>
                        <a:rPr lang="en-US" sz="2400" dirty="0">
                          <a:solidFill>
                            <a:sysClr val="windowText" lastClr="000000"/>
                          </a:solidFill>
                        </a:rPr>
                        <a:t>2</a:t>
                      </a:r>
                    </a:p>
                  </a:txBody>
                  <a:tcPr/>
                </a:tc>
                <a:tc>
                  <a:txBody>
                    <a:bodyPr/>
                    <a:lstStyle/>
                    <a:p>
                      <a:r>
                        <a:rPr lang="en-US" sz="2400" dirty="0">
                          <a:solidFill>
                            <a:sysClr val="windowText" lastClr="000000"/>
                          </a:solidFill>
                        </a:rPr>
                        <a: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78229838"/>
      </p:ext>
    </p:extLst>
  </p:cSld>
  <p:clrMapOvr>
    <a:masterClrMapping/>
  </p:clrMapOvr>
  <p:transition/>
</p:sld>
</file>

<file path=ppt/theme/_rels/theme4.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ough Draft Presentation for Leaders Forum">
  <a:themeElements>
    <a:clrScheme name="Default Design 14">
      <a:dk1>
        <a:srgbClr val="808080"/>
      </a:dk1>
      <a:lt1>
        <a:srgbClr val="FFFFFF"/>
      </a:lt1>
      <a:dk2>
        <a:srgbClr val="005542"/>
      </a:dk2>
      <a:lt2>
        <a:srgbClr val="B9A773"/>
      </a:lt2>
      <a:accent1>
        <a:srgbClr val="B9A773"/>
      </a:accent1>
      <a:accent2>
        <a:srgbClr val="3366CC"/>
      </a:accent2>
      <a:accent3>
        <a:srgbClr val="AAB4B0"/>
      </a:accent3>
      <a:accent4>
        <a:srgbClr val="DADADA"/>
      </a:accent4>
      <a:accent5>
        <a:srgbClr val="D9D0BC"/>
      </a:accent5>
      <a:accent6>
        <a:srgbClr val="2D5CB9"/>
      </a:accent6>
      <a:hlink>
        <a:srgbClr val="003366"/>
      </a:hlink>
      <a:folHlink>
        <a:srgbClr val="333399"/>
      </a:folHlink>
    </a:clrScheme>
    <a:fontScheme name="Default Design">
      <a:majorFont>
        <a:latin typeface="Verdana"/>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9A77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B9A77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05542"/>
        </a:dk2>
        <a:lt2>
          <a:srgbClr val="B9A773"/>
        </a:lt2>
        <a:accent1>
          <a:srgbClr val="B9A773"/>
        </a:accent1>
        <a:accent2>
          <a:srgbClr val="333399"/>
        </a:accent2>
        <a:accent3>
          <a:srgbClr val="AAB4B0"/>
        </a:accent3>
        <a:accent4>
          <a:srgbClr val="DADADA"/>
        </a:accent4>
        <a:accent5>
          <a:srgbClr val="D9D0BC"/>
        </a:accent5>
        <a:accent6>
          <a:srgbClr val="2D2D8A"/>
        </a:accent6>
        <a:hlink>
          <a:srgbClr val="003366"/>
        </a:hlink>
        <a:folHlink>
          <a:srgbClr val="3366CC"/>
        </a:folHlink>
      </a:clrScheme>
      <a:clrMap bg1="dk2" tx1="lt1" bg2="dk1" tx2="lt2" accent1="accent1" accent2="accent2" accent3="accent3" accent4="accent4" accent5="accent5" accent6="accent6" hlink="hlink" folHlink="folHlink"/>
    </a:extraClrScheme>
    <a:extraClrScheme>
      <a:clrScheme name="Default Design 14">
        <a:dk1>
          <a:srgbClr val="808080"/>
        </a:dk1>
        <a:lt1>
          <a:srgbClr val="FFFFFF"/>
        </a:lt1>
        <a:dk2>
          <a:srgbClr val="005542"/>
        </a:dk2>
        <a:lt2>
          <a:srgbClr val="B9A773"/>
        </a:lt2>
        <a:accent1>
          <a:srgbClr val="B9A773"/>
        </a:accent1>
        <a:accent2>
          <a:srgbClr val="3366CC"/>
        </a:accent2>
        <a:accent3>
          <a:srgbClr val="AAB4B0"/>
        </a:accent3>
        <a:accent4>
          <a:srgbClr val="DADADA"/>
        </a:accent4>
        <a:accent5>
          <a:srgbClr val="D9D0BC"/>
        </a:accent5>
        <a:accent6>
          <a:srgbClr val="2D5CB9"/>
        </a:accent6>
        <a:hlink>
          <a:srgbClr val="003366"/>
        </a:hlink>
        <a:folHlink>
          <a:srgbClr val="333399"/>
        </a:folHlink>
      </a:clrScheme>
      <a:clrMap bg1="dk2" tx1="lt1" bg2="dk1" tx2="lt2" accent1="accent1" accent2="accent2" accent3="accent3" accent4="accent4" accent5="accent5" accent6="accent6" hlink="hlink" folHlink="folHlink"/>
    </a:extraClrScheme>
    <a:extraClrScheme>
      <a:clrScheme name="Default Design 15">
        <a:dk1>
          <a:srgbClr val="000000"/>
        </a:dk1>
        <a:lt1>
          <a:srgbClr val="FFFFFF"/>
        </a:lt1>
        <a:dk2>
          <a:srgbClr val="005542"/>
        </a:dk2>
        <a:lt2>
          <a:srgbClr val="808080"/>
        </a:lt2>
        <a:accent1>
          <a:srgbClr val="B9A773"/>
        </a:accent1>
        <a:accent2>
          <a:srgbClr val="3366CC"/>
        </a:accent2>
        <a:accent3>
          <a:srgbClr val="FFFFFF"/>
        </a:accent3>
        <a:accent4>
          <a:srgbClr val="000000"/>
        </a:accent4>
        <a:accent5>
          <a:srgbClr val="D9D0BC"/>
        </a:accent5>
        <a:accent6>
          <a:srgbClr val="2D5CB9"/>
        </a:accent6>
        <a:hlink>
          <a:srgbClr val="003366"/>
        </a:hlink>
        <a:folHlink>
          <a:srgbClr val="333399"/>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5542"/>
        </a:dk2>
        <a:lt2>
          <a:srgbClr val="808080"/>
        </a:lt2>
        <a:accent1>
          <a:srgbClr val="B9A773"/>
        </a:accent1>
        <a:accent2>
          <a:srgbClr val="005542"/>
        </a:accent2>
        <a:accent3>
          <a:srgbClr val="FFFFFF"/>
        </a:accent3>
        <a:accent4>
          <a:srgbClr val="000000"/>
        </a:accent4>
        <a:accent5>
          <a:srgbClr val="D9D0BC"/>
        </a:accent5>
        <a:accent6>
          <a:srgbClr val="004C3B"/>
        </a:accent6>
        <a:hlink>
          <a:srgbClr val="003366"/>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COC BG1">
  <a:themeElements>
    <a:clrScheme name="Custom 1">
      <a:dk1>
        <a:srgbClr val="090E74"/>
      </a:dk1>
      <a:lt1>
        <a:srgbClr val="FFFFFF"/>
      </a:lt1>
      <a:dk2>
        <a:srgbClr val="090E74"/>
      </a:dk2>
      <a:lt2>
        <a:srgbClr val="FFFFFF"/>
      </a:lt2>
      <a:accent1>
        <a:srgbClr val="0365C0"/>
      </a:accent1>
      <a:accent2>
        <a:srgbClr val="00882B"/>
      </a:accent2>
      <a:accent3>
        <a:srgbClr val="DCBD23"/>
      </a:accent3>
      <a:accent4>
        <a:srgbClr val="DE6A10"/>
      </a:accent4>
      <a:accent5>
        <a:srgbClr val="C82506"/>
      </a:accent5>
      <a:accent6>
        <a:srgbClr val="773F9B"/>
      </a:accent6>
      <a:hlink>
        <a:srgbClr val="C00000"/>
      </a:hlink>
      <a:folHlink>
        <a:srgbClr val="FF000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OC PPT TEMPLATE.potx" id="{993AD8DE-9D79-491E-987C-98D498D65F75}" vid="{2FCFC6F9-FC10-429C-AC73-E667BF605190}"/>
    </a:ext>
  </a:extLst>
</a:theme>
</file>

<file path=ppt/theme/theme5.xml><?xml version="1.0" encoding="utf-8"?>
<a:theme xmlns:a="http://schemas.openxmlformats.org/drawingml/2006/main" name="2_Office Theme">
  <a:themeElements>
    <a:clrScheme name="Custom 1">
      <a:dk1>
        <a:srgbClr val="FFFFFF"/>
      </a:dk1>
      <a:lt1>
        <a:sysClr val="window" lastClr="FFFFFF"/>
      </a:lt1>
      <a:dk2>
        <a:srgbClr val="0070C0"/>
      </a:dk2>
      <a:lt2>
        <a:srgbClr val="0070C0"/>
      </a:lt2>
      <a:accent1>
        <a:srgbClr val="EB9F26"/>
      </a:accent1>
      <a:accent2>
        <a:srgbClr val="BFBFBF"/>
      </a:accent2>
      <a:accent3>
        <a:srgbClr val="EB9F26"/>
      </a:accent3>
      <a:accent4>
        <a:srgbClr val="BFBFBF"/>
      </a:accent4>
      <a:accent5>
        <a:srgbClr val="EB9F26"/>
      </a:accent5>
      <a:accent6>
        <a:srgbClr val="BFBFBF"/>
      </a:accent6>
      <a:hlink>
        <a:srgbClr val="E7E6E6"/>
      </a:hlink>
      <a:folHlink>
        <a:srgbClr val="E7E6E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164</TotalTime>
  <Words>2535</Words>
  <Application>Microsoft Office PowerPoint</Application>
  <PresentationFormat>Widescreen</PresentationFormat>
  <Paragraphs>496</Paragraphs>
  <Slides>61</Slides>
  <Notes>24</Notes>
  <HiddenSlides>0</HiddenSlides>
  <MMClips>2</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61</vt:i4>
      </vt:variant>
    </vt:vector>
  </HeadingPairs>
  <TitlesOfParts>
    <vt:vector size="77" baseType="lpstr">
      <vt:lpstr>Arial</vt:lpstr>
      <vt:lpstr>Arial Black</vt:lpstr>
      <vt:lpstr>Calibri</vt:lpstr>
      <vt:lpstr>Calibri Light</vt:lpstr>
      <vt:lpstr>Franklin Gothic Book</vt:lpstr>
      <vt:lpstr>Gotham Book</vt:lpstr>
      <vt:lpstr>Helvetica Light</vt:lpstr>
      <vt:lpstr>Palatino Linotype</vt:lpstr>
      <vt:lpstr>Times New Roman</vt:lpstr>
      <vt:lpstr>Verdana</vt:lpstr>
      <vt:lpstr>Wingdings</vt:lpstr>
      <vt:lpstr>Office Theme</vt:lpstr>
      <vt:lpstr>1_Office Theme</vt:lpstr>
      <vt:lpstr>Rough Draft Presentation for Leaders Forum</vt:lpstr>
      <vt:lpstr>CCOC BG1</vt:lpstr>
      <vt:lpstr>2_Office Theme</vt:lpstr>
      <vt:lpstr>PowerPoint Presentation</vt:lpstr>
      <vt:lpstr>PowerPoint Presentation</vt:lpstr>
      <vt:lpstr>PowerPoint Presentation</vt:lpstr>
      <vt:lpstr>Criminal Judgment Negotiations</vt:lpstr>
      <vt:lpstr>PBC Assessments Reduced to Judgment</vt:lpstr>
      <vt:lpstr>938.30 Financial obligations in criminal cases; supplementary proceedings.</vt:lpstr>
      <vt:lpstr>Pilot Criteria</vt:lpstr>
      <vt:lpstr>Palm Beach County Settlement Letter</vt:lpstr>
      <vt:lpstr>Palm Beach County Pilot  December 2015</vt:lpstr>
      <vt:lpstr>How are negotiations initiated?</vt:lpstr>
      <vt:lpstr>Negotiation Considerations</vt:lpstr>
      <vt:lpstr>Tools</vt:lpstr>
      <vt:lpstr>Distribution Formula</vt:lpstr>
      <vt:lpstr>Example of Settlement #1 State v. Gilles</vt:lpstr>
      <vt:lpstr>Results Settlement #1 State v. Giles</vt:lpstr>
      <vt:lpstr>Distribution of Judgment State v. Giles</vt:lpstr>
      <vt:lpstr>Example of Settlement #2 State v. Lewis</vt:lpstr>
      <vt:lpstr>Results Settlement #2 State v. Lewis</vt:lpstr>
      <vt:lpstr>Example of Settlement #3 State v. Perrotta</vt:lpstr>
      <vt:lpstr>Results Settlement #3 State v. Perotta</vt:lpstr>
      <vt:lpstr>Palm Beach County  Settlement Results</vt:lpstr>
      <vt:lpstr>PBC Settlement Breakdown</vt:lpstr>
      <vt:lpstr>A Thank You!</vt:lpstr>
      <vt:lpstr>A Thank You!</vt:lpstr>
      <vt:lpstr>PowerPoint Presentation</vt:lpstr>
      <vt:lpstr>“OPT-IN” COMPLIANCE PROGRAM</vt:lpstr>
      <vt:lpstr>PowerPoint Presentation</vt:lpstr>
      <vt:lpstr>THE LAW</vt:lpstr>
      <vt:lpstr>Criminal Liens CFY 2015-16 through 2017-18</vt:lpstr>
      <vt:lpstr>Circuit and County Criminal Judgment/Liens CFY 2015-16 through 2017-18</vt:lpstr>
      <vt:lpstr>County Treatment of Judgment/Liens For Criminal Cases</vt:lpstr>
      <vt:lpstr>Counties That Record Criminal Judgments/Liens</vt:lpstr>
      <vt:lpstr>FLORIDA DEPARTMENT OF CORRECTIONS</vt:lpstr>
      <vt:lpstr>PowerPoint Presentation</vt:lpstr>
      <vt:lpstr>FUTURE CONSIDERATION OF PILOT TEST AT STATE LEVEL</vt:lpstr>
      <vt:lpstr>“Opt-In”  Program for Collecting Criminal Liens</vt:lpstr>
      <vt:lpstr>“Opt-In”  Program for Collecting Criminal Liens</vt:lpstr>
      <vt:lpstr>“Opt-In”  Program for Collecting Criminal Liens</vt:lpstr>
      <vt:lpstr>“Opt-In”  Program for Collecting Criminal Liens</vt:lpstr>
      <vt:lpstr>“Opt-In” - Other Services</vt:lpstr>
      <vt:lpstr>FUTURE CONSIDERATION OF PILOT TEST AT STATE LEVEL</vt:lpstr>
      <vt:lpstr>Key to Successful State Level “Opt-In” Program</vt:lpstr>
      <vt:lpstr>“Opt-In”  Program for Community Service</vt:lpstr>
      <vt:lpstr>“Opt-In”  Program for Community Service</vt:lpstr>
      <vt:lpstr>PowerPoint Presentation</vt:lpstr>
      <vt:lpstr>PowerPoint Presentation</vt:lpstr>
      <vt:lpstr>PowerPoint Presentation</vt:lpstr>
      <vt:lpstr> Duval County          K.E.Y.S 2 Drive Knowledge Empowers Your Success To Drive </vt:lpstr>
      <vt:lpstr>KEYS 2 Drive – What is it? Who Qualifies?</vt:lpstr>
      <vt:lpstr>KEYS 2 Drive – When did it start? How does the process work?</vt:lpstr>
      <vt:lpstr>KEYS 2 Drive – How much does the offender pay?</vt:lpstr>
      <vt:lpstr>KEYS 2 Drive – What are the (1 ) year compilations?</vt:lpstr>
      <vt:lpstr>KEYS 2 Drive – What are the (1 ) year compilations?</vt:lpstr>
      <vt:lpstr>KEYS 2 Drive Clerk Challenges -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Reeves</dc:creator>
  <cp:lastModifiedBy>Marleni Bruner</cp:lastModifiedBy>
  <cp:revision>74</cp:revision>
  <cp:lastPrinted>2019-10-20T15:02:21Z</cp:lastPrinted>
  <dcterms:created xsi:type="dcterms:W3CDTF">2019-09-06T13:52:57Z</dcterms:created>
  <dcterms:modified xsi:type="dcterms:W3CDTF">2019-10-20T17:58:42Z</dcterms:modified>
</cp:coreProperties>
</file>