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5" r:id="rId4"/>
    <p:sldMasterId id="2147483668" r:id="rId5"/>
    <p:sldMasterId id="2147483671" r:id="rId6"/>
  </p:sldMasterIdLst>
  <p:notesMasterIdLst>
    <p:notesMasterId r:id="rId52"/>
  </p:notesMasterIdLst>
  <p:sldIdLst>
    <p:sldId id="256" r:id="rId7"/>
    <p:sldId id="257" r:id="rId8"/>
    <p:sldId id="496" r:id="rId9"/>
    <p:sldId id="497" r:id="rId10"/>
    <p:sldId id="330" r:id="rId11"/>
    <p:sldId id="299" r:id="rId12"/>
    <p:sldId id="317" r:id="rId13"/>
    <p:sldId id="328" r:id="rId14"/>
    <p:sldId id="332" r:id="rId15"/>
    <p:sldId id="316" r:id="rId16"/>
    <p:sldId id="319" r:id="rId17"/>
    <p:sldId id="329" r:id="rId18"/>
    <p:sldId id="331" r:id="rId19"/>
    <p:sldId id="320" r:id="rId20"/>
    <p:sldId id="333" r:id="rId21"/>
    <p:sldId id="321" r:id="rId22"/>
    <p:sldId id="326" r:id="rId23"/>
    <p:sldId id="325" r:id="rId24"/>
    <p:sldId id="324" r:id="rId25"/>
    <p:sldId id="323" r:id="rId26"/>
    <p:sldId id="334" r:id="rId27"/>
    <p:sldId id="303" r:id="rId28"/>
    <p:sldId id="625" r:id="rId29"/>
    <p:sldId id="639" r:id="rId30"/>
    <p:sldId id="627" r:id="rId31"/>
    <p:sldId id="628" r:id="rId32"/>
    <p:sldId id="629" r:id="rId33"/>
    <p:sldId id="630" r:id="rId34"/>
    <p:sldId id="631" r:id="rId35"/>
    <p:sldId id="632" r:id="rId36"/>
    <p:sldId id="266" r:id="rId37"/>
    <p:sldId id="268" r:id="rId38"/>
    <p:sldId id="264" r:id="rId39"/>
    <p:sldId id="635" r:id="rId40"/>
    <p:sldId id="275" r:id="rId41"/>
    <p:sldId id="274" r:id="rId42"/>
    <p:sldId id="636" r:id="rId43"/>
    <p:sldId id="387" r:id="rId44"/>
    <p:sldId id="388" r:id="rId45"/>
    <p:sldId id="389" r:id="rId46"/>
    <p:sldId id="273" r:id="rId47"/>
    <p:sldId id="637" r:id="rId48"/>
    <p:sldId id="640" r:id="rId49"/>
    <p:sldId id="638" r:id="rId50"/>
    <p:sldId id="62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78" d="100"/>
          <a:sy n="78" d="100"/>
        </p:scale>
        <p:origin x="7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Sheet1!$A$2:$A$5</c:f>
              <c:strCache>
                <c:ptCount val="4"/>
                <c:pt idx="0">
                  <c:v>FY 15/16</c:v>
                </c:pt>
                <c:pt idx="1">
                  <c:v>FY 16/17</c:v>
                </c:pt>
                <c:pt idx="2">
                  <c:v>FY 17/18</c:v>
                </c:pt>
                <c:pt idx="3">
                  <c:v>FY 18/19</c:v>
                </c:pt>
              </c:strCache>
            </c:strRef>
          </c:cat>
          <c:val>
            <c:numRef>
              <c:f>Sheet1!$B$2:$B$5</c:f>
              <c:numCache>
                <c:formatCode>General</c:formatCode>
                <c:ptCount val="4"/>
              </c:numCache>
            </c:numRef>
          </c:val>
          <c:extLst>
            <c:ext xmlns:c16="http://schemas.microsoft.com/office/drawing/2014/chart" uri="{C3380CC4-5D6E-409C-BE32-E72D297353CC}">
              <c16:uniqueId val="{00000000-7EA4-42D4-89AB-0CB84F871EE7}"/>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 15/16</c:v>
                </c:pt>
                <c:pt idx="1">
                  <c:v>FY 16/17</c:v>
                </c:pt>
                <c:pt idx="2">
                  <c:v>FY 17/18</c:v>
                </c:pt>
                <c:pt idx="3">
                  <c:v>FY 18/19</c:v>
                </c:pt>
              </c:strCache>
            </c:strRef>
          </c:cat>
          <c:val>
            <c:numRef>
              <c:f>Sheet1!$C$2:$C$5</c:f>
              <c:numCache>
                <c:formatCode>_("$"* #,##0_);_("$"* \(#,##0\);_("$"* "-"??_);_(@_)</c:formatCode>
                <c:ptCount val="4"/>
                <c:pt idx="0">
                  <c:v>39538</c:v>
                </c:pt>
                <c:pt idx="1">
                  <c:v>45239</c:v>
                </c:pt>
                <c:pt idx="2">
                  <c:v>53159</c:v>
                </c:pt>
                <c:pt idx="3">
                  <c:v>67289</c:v>
                </c:pt>
              </c:numCache>
            </c:numRef>
          </c:val>
          <c:extLst>
            <c:ext xmlns:c16="http://schemas.microsoft.com/office/drawing/2014/chart" uri="{C3380CC4-5D6E-409C-BE32-E72D297353CC}">
              <c16:uniqueId val="{00000001-7EA4-42D4-89AB-0CB84F871EE7}"/>
            </c:ext>
          </c:extLst>
        </c:ser>
        <c:ser>
          <c:idx val="2"/>
          <c:order val="2"/>
          <c:tx>
            <c:strRef>
              <c:f>Sheet1!$D$1</c:f>
              <c:strCache>
                <c:ptCount val="1"/>
                <c:pt idx="0">
                  <c:v>Series 3</c:v>
                </c:pt>
              </c:strCache>
            </c:strRef>
          </c:tx>
          <c:invertIfNegative val="0"/>
          <c:cat>
            <c:strRef>
              <c:f>Sheet1!$A$2:$A$5</c:f>
              <c:strCache>
                <c:ptCount val="4"/>
                <c:pt idx="0">
                  <c:v>FY 15/16</c:v>
                </c:pt>
                <c:pt idx="1">
                  <c:v>FY 16/17</c:v>
                </c:pt>
                <c:pt idx="2">
                  <c:v>FY 17/18</c:v>
                </c:pt>
                <c:pt idx="3">
                  <c:v>FY 18/19</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EA4-42D4-89AB-0CB84F871EE7}"/>
            </c:ext>
          </c:extLst>
        </c:ser>
        <c:dLbls>
          <c:showLegendKey val="0"/>
          <c:showVal val="0"/>
          <c:showCatName val="0"/>
          <c:showSerName val="0"/>
          <c:showPercent val="0"/>
          <c:showBubbleSize val="0"/>
        </c:dLbls>
        <c:gapWidth val="150"/>
        <c:axId val="168012416"/>
        <c:axId val="176492928"/>
      </c:barChart>
      <c:catAx>
        <c:axId val="168012416"/>
        <c:scaling>
          <c:orientation val="minMax"/>
        </c:scaling>
        <c:delete val="0"/>
        <c:axPos val="l"/>
        <c:numFmt formatCode="General" sourceLinked="0"/>
        <c:majorTickMark val="out"/>
        <c:minorTickMark val="none"/>
        <c:tickLblPos val="nextTo"/>
        <c:crossAx val="176492928"/>
        <c:crosses val="autoZero"/>
        <c:auto val="1"/>
        <c:lblAlgn val="ctr"/>
        <c:lblOffset val="100"/>
        <c:noMultiLvlLbl val="0"/>
      </c:catAx>
      <c:valAx>
        <c:axId val="176492928"/>
        <c:scaling>
          <c:orientation val="minMax"/>
        </c:scaling>
        <c:delete val="0"/>
        <c:axPos val="b"/>
        <c:majorGridlines/>
        <c:numFmt formatCode="General" sourceLinked="1"/>
        <c:majorTickMark val="out"/>
        <c:minorTickMark val="none"/>
        <c:tickLblPos val="nextTo"/>
        <c:crossAx val="168012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2"/>
                </a:solidFill>
              </a:rPr>
              <a:t>Collections thru Payment Plans</a:t>
            </a:r>
          </a:p>
        </c:rich>
      </c:tx>
      <c:overlay val="0"/>
    </c:title>
    <c:autoTitleDeleted val="0"/>
    <c:plotArea>
      <c:layout/>
      <c:lineChart>
        <c:grouping val="standard"/>
        <c:varyColors val="0"/>
        <c:ser>
          <c:idx val="0"/>
          <c:order val="0"/>
          <c:tx>
            <c:strRef>
              <c:f>Sheet1!$B$1</c:f>
              <c:strCache>
                <c:ptCount val="1"/>
                <c:pt idx="0">
                  <c:v>Series 1</c:v>
                </c:pt>
              </c:strCache>
            </c:strRef>
          </c:tx>
          <c:spPr>
            <a:effectLst>
              <a:outerShdw blurRad="50800" dist="50800" dir="5400000" algn="ctr" rotWithShape="0">
                <a:schemeClr val="tx2"/>
              </a:outerShdw>
            </a:effectLst>
          </c:spPr>
          <c:marker>
            <c:symbol val="none"/>
          </c:marker>
          <c:dLbls>
            <c:dLbl>
              <c:idx val="0"/>
              <c:layout>
                <c:manualLayout>
                  <c:x val="-5.8093234550733605E-2"/>
                  <c:y val="8.3257918552036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97-4DBC-AD5C-44689ED0DD6E}"/>
                </c:ext>
              </c:extLst>
            </c:dLbl>
            <c:dLbl>
              <c:idx val="1"/>
              <c:layout>
                <c:manualLayout>
                  <c:x val="-3.7479506161763616E-3"/>
                  <c:y val="6.8778280542986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7-4DBC-AD5C-44689ED0DD6E}"/>
                </c:ext>
              </c:extLst>
            </c:dLbl>
            <c:dLbl>
              <c:idx val="2"/>
              <c:layout>
                <c:manualLayout>
                  <c:x val="0"/>
                  <c:y val="7.963800904977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97-4DBC-AD5C-44689ED0DD6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97-4DBC-AD5C-44689ED0DD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FY16/17</c:v>
                </c:pt>
                <c:pt idx="1">
                  <c:v>FY17/18</c:v>
                </c:pt>
                <c:pt idx="2">
                  <c:v>FY18/19</c:v>
                </c:pt>
                <c:pt idx="3">
                  <c:v> </c:v>
                </c:pt>
              </c:strCache>
            </c:strRef>
          </c:cat>
          <c:val>
            <c:numRef>
              <c:f>Sheet1!$B$2:$B$4</c:f>
              <c:numCache>
                <c:formatCode>_("$"* #,##0_);_("$"* \(#,##0\);_("$"* "-"??_);_(@_)</c:formatCode>
                <c:ptCount val="3"/>
                <c:pt idx="0">
                  <c:v>650384</c:v>
                </c:pt>
                <c:pt idx="1">
                  <c:v>783187</c:v>
                </c:pt>
                <c:pt idx="2">
                  <c:v>1033240</c:v>
                </c:pt>
              </c:numCache>
            </c:numRef>
          </c:val>
          <c:smooth val="0"/>
          <c:extLst>
            <c:ext xmlns:c16="http://schemas.microsoft.com/office/drawing/2014/chart" uri="{C3380CC4-5D6E-409C-BE32-E72D297353CC}">
              <c16:uniqueId val="{00000004-5897-4DBC-AD5C-44689ED0DD6E}"/>
            </c:ext>
          </c:extLst>
        </c:ser>
        <c:dLbls>
          <c:showLegendKey val="0"/>
          <c:showVal val="0"/>
          <c:showCatName val="0"/>
          <c:showSerName val="0"/>
          <c:showPercent val="0"/>
          <c:showBubbleSize val="0"/>
        </c:dLbls>
        <c:smooth val="0"/>
        <c:axId val="88398080"/>
        <c:axId val="88403968"/>
      </c:lineChart>
      <c:catAx>
        <c:axId val="88398080"/>
        <c:scaling>
          <c:orientation val="minMax"/>
        </c:scaling>
        <c:delete val="0"/>
        <c:axPos val="b"/>
        <c:numFmt formatCode="General" sourceLinked="0"/>
        <c:majorTickMark val="out"/>
        <c:minorTickMark val="none"/>
        <c:tickLblPos val="nextTo"/>
        <c:crossAx val="88403968"/>
        <c:crosses val="autoZero"/>
        <c:auto val="1"/>
        <c:lblAlgn val="ctr"/>
        <c:lblOffset val="100"/>
        <c:noMultiLvlLbl val="0"/>
      </c:catAx>
      <c:valAx>
        <c:axId val="88403968"/>
        <c:scaling>
          <c:orientation val="minMax"/>
        </c:scaling>
        <c:delete val="0"/>
        <c:axPos val="l"/>
        <c:majorGridlines/>
        <c:numFmt formatCode="_(&quot;$&quot;* #,##0_);_(&quot;$&quot;* \(#,##0\);_(&quot;$&quot;* &quot;-&quot;??_);_(@_)" sourceLinked="1"/>
        <c:majorTickMark val="out"/>
        <c:minorTickMark val="none"/>
        <c:tickLblPos val="nextTo"/>
        <c:crossAx val="88398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2"/>
                </a:solidFill>
              </a:rPr>
              <a:t>FY18/19 Payment Plans</a:t>
            </a:r>
          </a:p>
        </c:rich>
      </c:tx>
      <c:layout>
        <c:manualLayout>
          <c:xMode val="edge"/>
          <c:yMode val="edge"/>
          <c:x val="0.21595822397200354"/>
          <c:y val="0"/>
        </c:manualLayout>
      </c:layout>
      <c:overlay val="0"/>
    </c:title>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tx>
            <c:strRef>
              <c:f>Sheet1!$B$14</c:f>
              <c:strCache>
                <c:ptCount val="1"/>
                <c:pt idx="0">
                  <c:v> # Plans Established</c:v>
                </c:pt>
              </c:strCache>
            </c:strRef>
          </c:tx>
          <c:invertIfNegative val="0"/>
          <c:cat>
            <c:strRef>
              <c:f>Sheet1!$C$13:$H$13</c:f>
              <c:strCache>
                <c:ptCount val="6"/>
                <c:pt idx="0">
                  <c:v>CF</c:v>
                </c:pt>
                <c:pt idx="1">
                  <c:v>CJ</c:v>
                </c:pt>
                <c:pt idx="2">
                  <c:v>CT</c:v>
                </c:pt>
                <c:pt idx="3">
                  <c:v>DR</c:v>
                </c:pt>
                <c:pt idx="4">
                  <c:v>MM</c:v>
                </c:pt>
                <c:pt idx="5">
                  <c:v>TR</c:v>
                </c:pt>
              </c:strCache>
            </c:strRef>
          </c:cat>
          <c:val>
            <c:numRef>
              <c:f>Sheet1!$C$14:$H$14</c:f>
              <c:numCache>
                <c:formatCode>0</c:formatCode>
                <c:ptCount val="6"/>
                <c:pt idx="0">
                  <c:v>848.47374545454545</c:v>
                </c:pt>
                <c:pt idx="1">
                  <c:v>17.454545454545453</c:v>
                </c:pt>
                <c:pt idx="2">
                  <c:v>541.44000000000005</c:v>
                </c:pt>
                <c:pt idx="3">
                  <c:v>12.130909090909091</c:v>
                </c:pt>
                <c:pt idx="4">
                  <c:v>650.00727272727283</c:v>
                </c:pt>
                <c:pt idx="5">
                  <c:v>586.42909090909086</c:v>
                </c:pt>
              </c:numCache>
            </c:numRef>
          </c:val>
          <c:extLst>
            <c:ext xmlns:c16="http://schemas.microsoft.com/office/drawing/2014/chart" uri="{C3380CC4-5D6E-409C-BE32-E72D297353CC}">
              <c16:uniqueId val="{00000000-20FB-477C-98D5-8A597CD77AB5}"/>
            </c:ext>
          </c:extLst>
        </c:ser>
        <c:ser>
          <c:idx val="1"/>
          <c:order val="1"/>
          <c:tx>
            <c:strRef>
              <c:f>Sheet1!$B$15</c:f>
              <c:strCache>
                <c:ptCount val="1"/>
                <c:pt idx="0">
                  <c:v># Plans Failed</c:v>
                </c:pt>
              </c:strCache>
            </c:strRef>
          </c:tx>
          <c:invertIfNegative val="0"/>
          <c:cat>
            <c:strRef>
              <c:f>Sheet1!$C$13:$H$13</c:f>
              <c:strCache>
                <c:ptCount val="6"/>
                <c:pt idx="0">
                  <c:v>CF</c:v>
                </c:pt>
                <c:pt idx="1">
                  <c:v>CJ</c:v>
                </c:pt>
                <c:pt idx="2">
                  <c:v>CT</c:v>
                </c:pt>
                <c:pt idx="3">
                  <c:v>DR</c:v>
                </c:pt>
                <c:pt idx="4">
                  <c:v>MM</c:v>
                </c:pt>
                <c:pt idx="5">
                  <c:v>TR</c:v>
                </c:pt>
              </c:strCache>
            </c:strRef>
          </c:cat>
          <c:val>
            <c:numRef>
              <c:f>Sheet1!$C$15:$H$15</c:f>
              <c:numCache>
                <c:formatCode>General</c:formatCode>
                <c:ptCount val="6"/>
                <c:pt idx="0">
                  <c:v>331</c:v>
                </c:pt>
                <c:pt idx="1">
                  <c:v>7</c:v>
                </c:pt>
                <c:pt idx="2">
                  <c:v>191</c:v>
                </c:pt>
                <c:pt idx="3">
                  <c:v>3</c:v>
                </c:pt>
                <c:pt idx="4">
                  <c:v>253</c:v>
                </c:pt>
                <c:pt idx="5">
                  <c:v>96</c:v>
                </c:pt>
              </c:numCache>
            </c:numRef>
          </c:val>
          <c:extLst>
            <c:ext xmlns:c16="http://schemas.microsoft.com/office/drawing/2014/chart" uri="{C3380CC4-5D6E-409C-BE32-E72D297353CC}">
              <c16:uniqueId val="{00000001-20FB-477C-98D5-8A597CD77AB5}"/>
            </c:ext>
          </c:extLst>
        </c:ser>
        <c:dLbls>
          <c:showLegendKey val="0"/>
          <c:showVal val="0"/>
          <c:showCatName val="0"/>
          <c:showSerName val="0"/>
          <c:showPercent val="0"/>
          <c:showBubbleSize val="0"/>
        </c:dLbls>
        <c:gapWidth val="75"/>
        <c:shape val="cylinder"/>
        <c:axId val="100219136"/>
        <c:axId val="100225024"/>
        <c:axId val="0"/>
      </c:bar3DChart>
      <c:catAx>
        <c:axId val="100219136"/>
        <c:scaling>
          <c:orientation val="minMax"/>
        </c:scaling>
        <c:delete val="0"/>
        <c:axPos val="b"/>
        <c:numFmt formatCode="General" sourceLinked="0"/>
        <c:majorTickMark val="none"/>
        <c:minorTickMark val="none"/>
        <c:tickLblPos val="nextTo"/>
        <c:crossAx val="100225024"/>
        <c:crosses val="autoZero"/>
        <c:auto val="1"/>
        <c:lblAlgn val="ctr"/>
        <c:lblOffset val="100"/>
        <c:noMultiLvlLbl val="0"/>
      </c:catAx>
      <c:valAx>
        <c:axId val="100225024"/>
        <c:scaling>
          <c:orientation val="minMax"/>
        </c:scaling>
        <c:delete val="0"/>
        <c:axPos val="l"/>
        <c:majorGridlines/>
        <c:numFmt formatCode="0" sourceLinked="1"/>
        <c:majorTickMark val="none"/>
        <c:minorTickMark val="none"/>
        <c:tickLblPos val="nextTo"/>
        <c:spPr>
          <a:ln w="9525">
            <a:noFill/>
          </a:ln>
        </c:spPr>
        <c:crossAx val="100219136"/>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6666666666666666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0B-482B-A041-E03ABB0904BC}"/>
                </c:ext>
              </c:extLst>
            </c:dLbl>
            <c:dLbl>
              <c:idx val="1"/>
              <c:layout>
                <c:manualLayout>
                  <c:x val="2.5000000000000001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0B-482B-A041-E03ABB0904BC}"/>
                </c:ext>
              </c:extLst>
            </c:dLbl>
            <c:dLbl>
              <c:idx val="2"/>
              <c:layout>
                <c:manualLayout>
                  <c:x val="3.3333333333333333E-2"/>
                  <c:y val="-5.5555555555555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0B-482B-A041-E03ABB0904B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reinstatment!$Q$33:$Q$35</c:f>
              <c:numCache>
                <c:formatCode>General</c:formatCode>
                <c:ptCount val="3"/>
                <c:pt idx="0">
                  <c:v>2017</c:v>
                </c:pt>
                <c:pt idx="1">
                  <c:v>2018</c:v>
                </c:pt>
                <c:pt idx="2">
                  <c:v>2019</c:v>
                </c:pt>
              </c:numCache>
            </c:numRef>
          </c:cat>
          <c:val>
            <c:numRef>
              <c:f>reinstatment!$R$33:$R$35</c:f>
              <c:numCache>
                <c:formatCode>General</c:formatCode>
                <c:ptCount val="3"/>
                <c:pt idx="0">
                  <c:v>3742</c:v>
                </c:pt>
                <c:pt idx="1">
                  <c:v>4208</c:v>
                </c:pt>
                <c:pt idx="2">
                  <c:v>4666</c:v>
                </c:pt>
              </c:numCache>
            </c:numRef>
          </c:val>
          <c:extLst>
            <c:ext xmlns:c16="http://schemas.microsoft.com/office/drawing/2014/chart" uri="{C3380CC4-5D6E-409C-BE32-E72D297353CC}">
              <c16:uniqueId val="{00000003-480B-482B-A041-E03ABB0904BC}"/>
            </c:ext>
          </c:extLst>
        </c:ser>
        <c:dLbls>
          <c:showLegendKey val="0"/>
          <c:showVal val="0"/>
          <c:showCatName val="0"/>
          <c:showSerName val="0"/>
          <c:showPercent val="0"/>
          <c:showBubbleSize val="0"/>
        </c:dLbls>
        <c:gapWidth val="150"/>
        <c:shape val="cylinder"/>
        <c:axId val="88512000"/>
        <c:axId val="88513536"/>
        <c:axId val="0"/>
      </c:bar3DChart>
      <c:catAx>
        <c:axId val="88512000"/>
        <c:scaling>
          <c:orientation val="minMax"/>
        </c:scaling>
        <c:delete val="0"/>
        <c:axPos val="b"/>
        <c:numFmt formatCode="General" sourceLinked="1"/>
        <c:majorTickMark val="out"/>
        <c:minorTickMark val="none"/>
        <c:tickLblPos val="nextTo"/>
        <c:crossAx val="88513536"/>
        <c:crosses val="autoZero"/>
        <c:auto val="1"/>
        <c:lblAlgn val="ctr"/>
        <c:lblOffset val="100"/>
        <c:noMultiLvlLbl val="0"/>
      </c:catAx>
      <c:valAx>
        <c:axId val="88513536"/>
        <c:scaling>
          <c:orientation val="minMax"/>
        </c:scaling>
        <c:delete val="0"/>
        <c:axPos val="l"/>
        <c:majorGridlines/>
        <c:numFmt formatCode="General" sourceLinked="1"/>
        <c:majorTickMark val="out"/>
        <c:minorTickMark val="none"/>
        <c:tickLblPos val="nextTo"/>
        <c:crossAx val="8851200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2"/>
                </a:solidFill>
              </a:rPr>
              <a:t>FY18/19 DL Affidavits  by Month</a:t>
            </a:r>
          </a:p>
        </c:rich>
      </c:tx>
      <c:overlay val="0"/>
    </c:title>
    <c:autoTitleDeleted val="0"/>
    <c:plotArea>
      <c:layout/>
      <c:lineChart>
        <c:grouping val="standard"/>
        <c:varyColors val="0"/>
        <c:ser>
          <c:idx val="0"/>
          <c:order val="0"/>
          <c:tx>
            <c:v>#Affidavits</c:v>
          </c:tx>
          <c:cat>
            <c:strRef>
              <c:f>reinstatment!$C$15:$N$15</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reinstatment!$C$20:$N$20</c:f>
              <c:numCache>
                <c:formatCode>General</c:formatCode>
                <c:ptCount val="12"/>
                <c:pt idx="0">
                  <c:v>355</c:v>
                </c:pt>
                <c:pt idx="1">
                  <c:v>309</c:v>
                </c:pt>
                <c:pt idx="2">
                  <c:v>249</c:v>
                </c:pt>
                <c:pt idx="3">
                  <c:v>348</c:v>
                </c:pt>
                <c:pt idx="4">
                  <c:v>453</c:v>
                </c:pt>
                <c:pt idx="5">
                  <c:v>512</c:v>
                </c:pt>
                <c:pt idx="6">
                  <c:v>415</c:v>
                </c:pt>
                <c:pt idx="7">
                  <c:v>385</c:v>
                </c:pt>
                <c:pt idx="8">
                  <c:v>364</c:v>
                </c:pt>
                <c:pt idx="9">
                  <c:v>438</c:v>
                </c:pt>
                <c:pt idx="10">
                  <c:v>430</c:v>
                </c:pt>
                <c:pt idx="11">
                  <c:v>408</c:v>
                </c:pt>
              </c:numCache>
            </c:numRef>
          </c:val>
          <c:smooth val="0"/>
          <c:extLst>
            <c:ext xmlns:c16="http://schemas.microsoft.com/office/drawing/2014/chart" uri="{C3380CC4-5D6E-409C-BE32-E72D297353CC}">
              <c16:uniqueId val="{00000000-7BEE-4136-A84D-C5ACA85CD739}"/>
            </c:ext>
          </c:extLst>
        </c:ser>
        <c:dLbls>
          <c:showLegendKey val="0"/>
          <c:showVal val="0"/>
          <c:showCatName val="0"/>
          <c:showSerName val="0"/>
          <c:showPercent val="0"/>
          <c:showBubbleSize val="0"/>
        </c:dLbls>
        <c:marker val="1"/>
        <c:smooth val="0"/>
        <c:axId val="87297408"/>
        <c:axId val="87323776"/>
      </c:lineChart>
      <c:catAx>
        <c:axId val="87297408"/>
        <c:scaling>
          <c:orientation val="minMax"/>
        </c:scaling>
        <c:delete val="0"/>
        <c:axPos val="b"/>
        <c:numFmt formatCode="General" sourceLinked="0"/>
        <c:majorTickMark val="none"/>
        <c:minorTickMark val="none"/>
        <c:tickLblPos val="nextTo"/>
        <c:crossAx val="87323776"/>
        <c:crosses val="autoZero"/>
        <c:auto val="1"/>
        <c:lblAlgn val="ctr"/>
        <c:lblOffset val="100"/>
        <c:noMultiLvlLbl val="0"/>
      </c:catAx>
      <c:valAx>
        <c:axId val="87323776"/>
        <c:scaling>
          <c:orientation val="minMax"/>
        </c:scaling>
        <c:delete val="0"/>
        <c:axPos val="l"/>
        <c:majorGridlines/>
        <c:numFmt formatCode="General" sourceLinked="1"/>
        <c:majorTickMark val="none"/>
        <c:minorTickMark val="none"/>
        <c:tickLblPos val="nextTo"/>
        <c:crossAx val="87297408"/>
        <c:crosses val="autoZero"/>
        <c:crossBetween val="between"/>
      </c:valAx>
      <c:dTable>
        <c:showHorzBorder val="0"/>
        <c:showVertBorder val="1"/>
        <c:showOutline val="1"/>
        <c:showKeys val="0"/>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68280004966752"/>
          <c:y val="6.5042537860302022E-2"/>
          <c:w val="0.57056736657917762"/>
          <c:h val="0.83309419655876349"/>
        </c:manualLayout>
      </c:layout>
      <c:barChart>
        <c:barDir val="bar"/>
        <c:grouping val="clustered"/>
        <c:varyColors val="0"/>
        <c:ser>
          <c:idx val="0"/>
          <c:order val="0"/>
          <c:tx>
            <c:v>Payment Plan Default</c:v>
          </c:tx>
          <c:invertIfNegative val="0"/>
          <c:cat>
            <c:strRef>
              <c:f>SUM!$A$27:$A$30</c:f>
              <c:strCache>
                <c:ptCount val="4"/>
                <c:pt idx="0">
                  <c:v>Criminal Traffic</c:v>
                </c:pt>
                <c:pt idx="1">
                  <c:v>Felony</c:v>
                </c:pt>
                <c:pt idx="2">
                  <c:v>Misdemeanor</c:v>
                </c:pt>
                <c:pt idx="3">
                  <c:v>Civil Traffic</c:v>
                </c:pt>
              </c:strCache>
            </c:strRef>
          </c:cat>
          <c:val>
            <c:numRef>
              <c:f>SUM!$C$24:$F$24</c:f>
              <c:numCache>
                <c:formatCode>General</c:formatCode>
                <c:ptCount val="4"/>
                <c:pt idx="0">
                  <c:v>28</c:v>
                </c:pt>
                <c:pt idx="1">
                  <c:v>84</c:v>
                </c:pt>
                <c:pt idx="2">
                  <c:v>54</c:v>
                </c:pt>
                <c:pt idx="3">
                  <c:v>24</c:v>
                </c:pt>
              </c:numCache>
            </c:numRef>
          </c:val>
          <c:extLst>
            <c:ext xmlns:c16="http://schemas.microsoft.com/office/drawing/2014/chart" uri="{C3380CC4-5D6E-409C-BE32-E72D297353CC}">
              <c16:uniqueId val="{00000000-E58D-421F-B27D-749D0A314B7E}"/>
            </c:ext>
          </c:extLst>
        </c:ser>
        <c:ser>
          <c:idx val="1"/>
          <c:order val="1"/>
          <c:tx>
            <c:v>Payment Plan Initiated</c:v>
          </c:tx>
          <c:invertIfNegative val="0"/>
          <c:dLbls>
            <c:dLbl>
              <c:idx val="0"/>
              <c:tx>
                <c:rich>
                  <a:bodyPr/>
                  <a:lstStyle/>
                  <a:p>
                    <a:r>
                      <a:rPr lang="en-US" b="1" dirty="0"/>
                      <a:t>149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8D-421F-B27D-749D0A314B7E}"/>
                </c:ext>
              </c:extLst>
            </c:dLbl>
            <c:dLbl>
              <c:idx val="1"/>
              <c:tx>
                <c:rich>
                  <a:bodyPr/>
                  <a:lstStyle/>
                  <a:p>
                    <a:r>
                      <a:rPr lang="en-US" b="1" dirty="0"/>
                      <a:t>251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8D-421F-B27D-749D0A314B7E}"/>
                </c:ext>
              </c:extLst>
            </c:dLbl>
            <c:dLbl>
              <c:idx val="2"/>
              <c:tx>
                <c:rich>
                  <a:bodyPr/>
                  <a:lstStyle/>
                  <a:p>
                    <a:r>
                      <a:rPr lang="en-US" b="1" dirty="0"/>
                      <a:t>179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8D-421F-B27D-749D0A314B7E}"/>
                </c:ext>
              </c:extLst>
            </c:dLbl>
            <c:dLbl>
              <c:idx val="3"/>
              <c:tx>
                <c:rich>
                  <a:bodyPr/>
                  <a:lstStyle/>
                  <a:p>
                    <a:r>
                      <a:rPr lang="en-US" b="1" dirty="0"/>
                      <a:t>202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8D-421F-B27D-749D0A314B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SUM!$A$27:$A$30</c:f>
              <c:strCache>
                <c:ptCount val="4"/>
                <c:pt idx="0">
                  <c:v>Criminal Traffic</c:v>
                </c:pt>
                <c:pt idx="1">
                  <c:v>Felony</c:v>
                </c:pt>
                <c:pt idx="2">
                  <c:v>Misdemeanor</c:v>
                </c:pt>
                <c:pt idx="3">
                  <c:v>Civil Traffic</c:v>
                </c:pt>
              </c:strCache>
            </c:strRef>
          </c:cat>
          <c:val>
            <c:numRef>
              <c:f>SUM!$C$25:$F$25</c:f>
              <c:numCache>
                <c:formatCode>General</c:formatCode>
                <c:ptCount val="4"/>
                <c:pt idx="0">
                  <c:v>149</c:v>
                </c:pt>
                <c:pt idx="1">
                  <c:v>251</c:v>
                </c:pt>
                <c:pt idx="2">
                  <c:v>179</c:v>
                </c:pt>
                <c:pt idx="3">
                  <c:v>202</c:v>
                </c:pt>
              </c:numCache>
            </c:numRef>
          </c:val>
          <c:extLst>
            <c:ext xmlns:c16="http://schemas.microsoft.com/office/drawing/2014/chart" uri="{C3380CC4-5D6E-409C-BE32-E72D297353CC}">
              <c16:uniqueId val="{00000005-E58D-421F-B27D-749D0A314B7E}"/>
            </c:ext>
          </c:extLst>
        </c:ser>
        <c:dLbls>
          <c:showLegendKey val="0"/>
          <c:showVal val="0"/>
          <c:showCatName val="0"/>
          <c:showSerName val="0"/>
          <c:showPercent val="0"/>
          <c:showBubbleSize val="0"/>
        </c:dLbls>
        <c:gapWidth val="150"/>
        <c:axId val="177973888"/>
        <c:axId val="96350592"/>
      </c:barChart>
      <c:catAx>
        <c:axId val="177973888"/>
        <c:scaling>
          <c:orientation val="minMax"/>
        </c:scaling>
        <c:delete val="0"/>
        <c:axPos val="l"/>
        <c:numFmt formatCode="General" sourceLinked="0"/>
        <c:majorTickMark val="out"/>
        <c:minorTickMark val="none"/>
        <c:tickLblPos val="nextTo"/>
        <c:crossAx val="96350592"/>
        <c:crosses val="autoZero"/>
        <c:auto val="1"/>
        <c:lblAlgn val="ctr"/>
        <c:lblOffset val="100"/>
        <c:noMultiLvlLbl val="0"/>
      </c:catAx>
      <c:valAx>
        <c:axId val="96350592"/>
        <c:scaling>
          <c:orientation val="minMax"/>
        </c:scaling>
        <c:delete val="0"/>
        <c:axPos val="b"/>
        <c:majorGridlines/>
        <c:numFmt formatCode="General" sourceLinked="1"/>
        <c:majorTickMark val="out"/>
        <c:minorTickMark val="none"/>
        <c:tickLblPos val="nextTo"/>
        <c:crossAx val="177973888"/>
        <c:crosses val="autoZero"/>
        <c:crossBetween val="between"/>
      </c:valAx>
    </c:plotArea>
    <c:legend>
      <c:legendPos val="r"/>
      <c:layout>
        <c:manualLayout>
          <c:xMode val="edge"/>
          <c:yMode val="edge"/>
          <c:x val="0.77572964840734415"/>
          <c:y val="0.4529995646975199"/>
          <c:w val="0.22250317674030545"/>
          <c:h val="9.9598970702490047E-2"/>
        </c:manualLayout>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A019C-E241-49CF-B34A-F9C5A9C2B374}"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n-US"/>
        </a:p>
      </dgm:t>
    </dgm:pt>
    <dgm:pt modelId="{13DEFA8A-044D-4362-9A83-2F0211BFA9AC}">
      <dgm:prSet phldrT="[Text]"/>
      <dgm:spPr>
        <a:xfrm>
          <a:off x="3160" y="577026"/>
          <a:ext cx="608072" cy="608072"/>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First Notice</a:t>
          </a:r>
        </a:p>
      </dgm:t>
    </dgm:pt>
    <dgm:pt modelId="{D63CDE07-3AE9-4A58-A1A7-F10D21C75180}" type="parTrans" cxnId="{7BB058F5-A507-4233-9088-8DB1E2749C9C}">
      <dgm:prSet/>
      <dgm:spPr/>
      <dgm:t>
        <a:bodyPr/>
        <a:lstStyle/>
        <a:p>
          <a:endParaRPr lang="en-US"/>
        </a:p>
      </dgm:t>
    </dgm:pt>
    <dgm:pt modelId="{EBC1A92C-95BD-4BE8-8EB9-2AB62354B9A3}" type="sibTrans" cxnId="{7BB058F5-A507-4233-9088-8DB1E2749C9C}">
      <dgm:prSet/>
      <dgm:spPr/>
      <dgm:t>
        <a:bodyPr/>
        <a:lstStyle/>
        <a:p>
          <a:endParaRPr lang="en-US"/>
        </a:p>
      </dgm:t>
    </dgm:pt>
    <dgm:pt modelId="{B93706D1-763C-4165-8525-5074238B397D}">
      <dgm:prSet phldrT="[Text]"/>
      <dgm:spPr>
        <a:xfrm>
          <a:off x="307196" y="349530"/>
          <a:ext cx="1216145" cy="1063064"/>
        </a:xfrm>
        <a:prstGeom prst="rightArrow">
          <a:avLst>
            <a:gd name="adj1" fmla="val 70000"/>
            <a:gd name="adj2" fmla="val 50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Notice of Fines</a:t>
          </a:r>
        </a:p>
      </dgm:t>
    </dgm:pt>
    <dgm:pt modelId="{92C157C3-F532-4677-982A-055287E4E342}" type="parTrans" cxnId="{5F11643E-3C61-410D-ACE0-8AD3B9D29FBC}">
      <dgm:prSet/>
      <dgm:spPr/>
      <dgm:t>
        <a:bodyPr/>
        <a:lstStyle/>
        <a:p>
          <a:endParaRPr lang="en-US"/>
        </a:p>
      </dgm:t>
    </dgm:pt>
    <dgm:pt modelId="{3C1AEB60-33F4-4FB9-B938-2F96E66DFA0B}" type="sibTrans" cxnId="{5F11643E-3C61-410D-ACE0-8AD3B9D29FBC}">
      <dgm:prSet/>
      <dgm:spPr/>
      <dgm:t>
        <a:bodyPr/>
        <a:lstStyle/>
        <a:p>
          <a:endParaRPr lang="en-US"/>
        </a:p>
      </dgm:t>
    </dgm:pt>
    <dgm:pt modelId="{230B3DA8-5317-49AE-915C-16C83A144E1C}">
      <dgm:prSet phldrT="[Text]"/>
      <dgm:spPr>
        <a:xfrm>
          <a:off x="1599351" y="577026"/>
          <a:ext cx="608072" cy="608072"/>
        </a:xfrm>
        <a:prstGeom prst="ellipse">
          <a:avLst/>
        </a:pr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Second Notice</a:t>
          </a:r>
        </a:p>
      </dgm:t>
    </dgm:pt>
    <dgm:pt modelId="{AC11DFED-B0C1-4813-ACCB-66A17DD388B3}" type="parTrans" cxnId="{FADD896A-80F3-44B1-AD7C-0D5D52E323A7}">
      <dgm:prSet/>
      <dgm:spPr/>
      <dgm:t>
        <a:bodyPr/>
        <a:lstStyle/>
        <a:p>
          <a:endParaRPr lang="en-US"/>
        </a:p>
      </dgm:t>
    </dgm:pt>
    <dgm:pt modelId="{705475D8-2322-4B3B-951E-BEB12221D96A}" type="sibTrans" cxnId="{FADD896A-80F3-44B1-AD7C-0D5D52E323A7}">
      <dgm:prSet/>
      <dgm:spPr/>
      <dgm:t>
        <a:bodyPr/>
        <a:lstStyle/>
        <a:p>
          <a:endParaRPr lang="en-US"/>
        </a:p>
      </dgm:t>
    </dgm:pt>
    <dgm:pt modelId="{18C70898-043C-4ADA-A9DE-4E4B3CFB6D47}">
      <dgm:prSet phldrT="[Text]"/>
      <dgm:spPr>
        <a:xfrm>
          <a:off x="1903387" y="349530"/>
          <a:ext cx="1216145" cy="1063064"/>
        </a:xfrm>
        <a:prstGeom prst="rightArrow">
          <a:avLst>
            <a:gd name="adj1" fmla="val 70000"/>
            <a:gd name="adj2" fmla="val 50000"/>
          </a:avLst>
        </a:prstGeom>
        <a:solidFill>
          <a:srgbClr val="FFC000">
            <a:tint val="40000"/>
            <a:alpha val="90000"/>
            <a:hueOff val="3837973"/>
            <a:satOff val="-20420"/>
            <a:lumOff val="-1163"/>
            <a:alphaOff val="0"/>
          </a:srgbClr>
        </a:solidFill>
        <a:ln w="12700" cap="flat" cmpd="sng" algn="ctr">
          <a:solidFill>
            <a:srgbClr val="FFC000">
              <a:tint val="40000"/>
              <a:alpha val="90000"/>
              <a:hueOff val="3837973"/>
              <a:satOff val="-20420"/>
              <a:lumOff val="-1163"/>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Collection Court</a:t>
          </a:r>
        </a:p>
      </dgm:t>
    </dgm:pt>
    <dgm:pt modelId="{F4A9C549-C05D-4020-91E8-30F9232E422F}" type="parTrans" cxnId="{A175FD5C-DFFD-4AC9-ACAB-A603D39BDC23}">
      <dgm:prSet/>
      <dgm:spPr/>
      <dgm:t>
        <a:bodyPr/>
        <a:lstStyle/>
        <a:p>
          <a:endParaRPr lang="en-US"/>
        </a:p>
      </dgm:t>
    </dgm:pt>
    <dgm:pt modelId="{6F73B391-8C49-406D-BA6B-DB437646E52F}" type="sibTrans" cxnId="{A175FD5C-DFFD-4AC9-ACAB-A603D39BDC23}">
      <dgm:prSet/>
      <dgm:spPr/>
      <dgm:t>
        <a:bodyPr/>
        <a:lstStyle/>
        <a:p>
          <a:endParaRPr lang="en-US"/>
        </a:p>
      </dgm:t>
    </dgm:pt>
    <dgm:pt modelId="{44DB842A-1467-4C7B-8CE2-BF04EECB1D1A}">
      <dgm:prSet phldrT="[Text]"/>
      <dgm:spPr>
        <a:xfrm>
          <a:off x="3195542" y="577026"/>
          <a:ext cx="608072" cy="608072"/>
        </a:xfrm>
        <a:prstGeom prst="ellipse">
          <a:avLst/>
        </a:pr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Third Notice</a:t>
          </a:r>
        </a:p>
      </dgm:t>
    </dgm:pt>
    <dgm:pt modelId="{8DBBE218-9FC9-41C7-9918-A565150327B0}" type="parTrans" cxnId="{01DF9036-2E20-40EC-A625-327C56C89ABC}">
      <dgm:prSet/>
      <dgm:spPr/>
      <dgm:t>
        <a:bodyPr/>
        <a:lstStyle/>
        <a:p>
          <a:endParaRPr lang="en-US"/>
        </a:p>
      </dgm:t>
    </dgm:pt>
    <dgm:pt modelId="{BF781CCB-4D35-4B25-8794-06D04CD6BE69}" type="sibTrans" cxnId="{01DF9036-2E20-40EC-A625-327C56C89ABC}">
      <dgm:prSet/>
      <dgm:spPr/>
      <dgm:t>
        <a:bodyPr/>
        <a:lstStyle/>
        <a:p>
          <a:endParaRPr lang="en-US"/>
        </a:p>
      </dgm:t>
    </dgm:pt>
    <dgm:pt modelId="{AE97BB29-778B-472F-AC7E-D36193D6D4A5}">
      <dgm:prSet phldrT="[Text]"/>
      <dgm:spPr>
        <a:xfrm>
          <a:off x="3499578" y="349530"/>
          <a:ext cx="1216145" cy="1063064"/>
        </a:xfrm>
        <a:prstGeom prst="rightArrow">
          <a:avLst>
            <a:gd name="adj1" fmla="val 70000"/>
            <a:gd name="adj2" fmla="val 50000"/>
          </a:avLst>
        </a:prstGeom>
        <a:solidFill>
          <a:srgbClr val="FFC000">
            <a:tint val="40000"/>
            <a:alpha val="90000"/>
            <a:hueOff val="7675946"/>
            <a:satOff val="-40841"/>
            <a:lumOff val="-2327"/>
            <a:alphaOff val="0"/>
          </a:srgbClr>
        </a:solidFill>
        <a:ln w="12700" cap="flat" cmpd="sng" algn="ctr">
          <a:solidFill>
            <a:srgbClr val="FFC000">
              <a:tint val="40000"/>
              <a:alpha val="90000"/>
              <a:hueOff val="7675946"/>
              <a:satOff val="-40841"/>
              <a:lumOff val="-2327"/>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Payment Plan</a:t>
          </a:r>
        </a:p>
      </dgm:t>
    </dgm:pt>
    <dgm:pt modelId="{865753F1-9B4A-4AD5-803D-23E974F463AD}" type="parTrans" cxnId="{25F7AF37-0FE9-4C48-952A-92E521A38946}">
      <dgm:prSet/>
      <dgm:spPr/>
      <dgm:t>
        <a:bodyPr/>
        <a:lstStyle/>
        <a:p>
          <a:endParaRPr lang="en-US"/>
        </a:p>
      </dgm:t>
    </dgm:pt>
    <dgm:pt modelId="{3653028D-D624-48C3-914E-4106908DA829}" type="sibTrans" cxnId="{25F7AF37-0FE9-4C48-952A-92E521A38946}">
      <dgm:prSet/>
      <dgm:spPr/>
      <dgm:t>
        <a:bodyPr/>
        <a:lstStyle/>
        <a:p>
          <a:endParaRPr lang="en-US"/>
        </a:p>
      </dgm:t>
    </dgm:pt>
    <dgm:pt modelId="{0BF984F2-1D8B-455B-BEDC-9C8EEDFA77F4}">
      <dgm:prSet phldrT="[Text]"/>
      <dgm:spPr>
        <a:xfrm>
          <a:off x="307196" y="349530"/>
          <a:ext cx="1216145" cy="1063064"/>
        </a:xfrm>
        <a:prstGeom prst="rightArrow">
          <a:avLst>
            <a:gd name="adj1" fmla="val 70000"/>
            <a:gd name="adj2" fmla="val 50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Final Jugment</a:t>
          </a:r>
        </a:p>
      </dgm:t>
    </dgm:pt>
    <dgm:pt modelId="{70E9B724-2E83-4451-985E-517F93CD481E}" type="parTrans" cxnId="{7C30C817-BA30-4363-AE6E-54FFB9CD0E28}">
      <dgm:prSet/>
      <dgm:spPr/>
      <dgm:t>
        <a:bodyPr/>
        <a:lstStyle/>
        <a:p>
          <a:endParaRPr lang="en-US"/>
        </a:p>
      </dgm:t>
    </dgm:pt>
    <dgm:pt modelId="{4A856FC7-0614-4A1A-B500-8C2CE1A4DDAE}" type="sibTrans" cxnId="{7C30C817-BA30-4363-AE6E-54FFB9CD0E28}">
      <dgm:prSet/>
      <dgm:spPr/>
      <dgm:t>
        <a:bodyPr/>
        <a:lstStyle/>
        <a:p>
          <a:endParaRPr lang="en-US"/>
        </a:p>
      </dgm:t>
    </dgm:pt>
    <dgm:pt modelId="{4E6F8078-A4B4-4460-93C9-F4C914BFD720}">
      <dgm:prSet phldrT="[Text]"/>
      <dgm:spPr>
        <a:xfrm>
          <a:off x="1903387" y="349530"/>
          <a:ext cx="1216145" cy="1063064"/>
        </a:xfrm>
        <a:prstGeom prst="rightArrow">
          <a:avLst>
            <a:gd name="adj1" fmla="val 70000"/>
            <a:gd name="adj2" fmla="val 50000"/>
          </a:avLst>
        </a:prstGeom>
        <a:solidFill>
          <a:srgbClr val="FFC000">
            <a:tint val="40000"/>
            <a:alpha val="90000"/>
            <a:hueOff val="3837973"/>
            <a:satOff val="-20420"/>
            <a:lumOff val="-1163"/>
            <a:alphaOff val="0"/>
          </a:srgbClr>
        </a:solidFill>
        <a:ln w="12700" cap="flat" cmpd="sng" algn="ctr">
          <a:solidFill>
            <a:srgbClr val="FFC000">
              <a:tint val="40000"/>
              <a:alpha val="90000"/>
              <a:hueOff val="3837973"/>
              <a:satOff val="-20420"/>
              <a:lumOff val="-1163"/>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Notice of Unpaid Judgment</a:t>
          </a:r>
        </a:p>
      </dgm:t>
    </dgm:pt>
    <dgm:pt modelId="{13C8A7D9-D7A3-4FB2-B03E-43A428586E8F}" type="parTrans" cxnId="{BDB7CDF3-47F9-421D-A72E-D7072C2D0305}">
      <dgm:prSet/>
      <dgm:spPr/>
      <dgm:t>
        <a:bodyPr/>
        <a:lstStyle/>
        <a:p>
          <a:endParaRPr lang="en-US"/>
        </a:p>
      </dgm:t>
    </dgm:pt>
    <dgm:pt modelId="{B8D013EF-9CE9-415B-AE42-4F5163BFDAAD}" type="sibTrans" cxnId="{BDB7CDF3-47F9-421D-A72E-D7072C2D0305}">
      <dgm:prSet/>
      <dgm:spPr/>
      <dgm:t>
        <a:bodyPr/>
        <a:lstStyle/>
        <a:p>
          <a:endParaRPr lang="en-US"/>
        </a:p>
      </dgm:t>
    </dgm:pt>
    <dgm:pt modelId="{65111637-C9A0-44A1-BBA1-736FBCCAE2A2}">
      <dgm:prSet phldrT="[Text]"/>
      <dgm:spPr>
        <a:xfrm>
          <a:off x="3499578" y="349530"/>
          <a:ext cx="1216145" cy="1063064"/>
        </a:xfrm>
        <a:prstGeom prst="rightArrow">
          <a:avLst>
            <a:gd name="adj1" fmla="val 70000"/>
            <a:gd name="adj2" fmla="val 50000"/>
          </a:avLst>
        </a:prstGeom>
        <a:solidFill>
          <a:srgbClr val="FFC000">
            <a:tint val="40000"/>
            <a:alpha val="90000"/>
            <a:hueOff val="7675946"/>
            <a:satOff val="-40841"/>
            <a:lumOff val="-2327"/>
            <a:alphaOff val="0"/>
          </a:srgbClr>
        </a:solidFill>
        <a:ln w="12700" cap="flat" cmpd="sng" algn="ctr">
          <a:solidFill>
            <a:srgbClr val="FFC000">
              <a:tint val="40000"/>
              <a:alpha val="90000"/>
              <a:hueOff val="7675946"/>
              <a:satOff val="-40841"/>
              <a:lumOff val="-2327"/>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Default Notice</a:t>
          </a:r>
        </a:p>
      </dgm:t>
    </dgm:pt>
    <dgm:pt modelId="{60195CC4-DECB-476A-A9D5-47D7092A302A}" type="parTrans" cxnId="{89B7EAC9-154F-4A7B-9111-76B53C2C95FB}">
      <dgm:prSet/>
      <dgm:spPr/>
      <dgm:t>
        <a:bodyPr/>
        <a:lstStyle/>
        <a:p>
          <a:endParaRPr lang="en-US"/>
        </a:p>
      </dgm:t>
    </dgm:pt>
    <dgm:pt modelId="{C464F64D-EC71-4B31-BDAD-C3ED706C2E57}" type="sibTrans" cxnId="{89B7EAC9-154F-4A7B-9111-76B53C2C95FB}">
      <dgm:prSet/>
      <dgm:spPr/>
      <dgm:t>
        <a:bodyPr/>
        <a:lstStyle/>
        <a:p>
          <a:endParaRPr lang="en-US"/>
        </a:p>
      </dgm:t>
    </dgm:pt>
    <dgm:pt modelId="{7C158289-8DE4-499D-A5D8-83D8E94801B8}">
      <dgm:prSet/>
      <dgm:spPr>
        <a:xfrm>
          <a:off x="4791732" y="577026"/>
          <a:ext cx="608072" cy="608072"/>
        </a:xfrm>
        <a:prstGeom prst="ellipse">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Final Notice</a:t>
          </a:r>
        </a:p>
      </dgm:t>
    </dgm:pt>
    <dgm:pt modelId="{C84A0ED9-ED31-4541-9C9B-27EA670BDFD9}" type="parTrans" cxnId="{8CAC4161-9369-4FAA-A935-1A16C3C5FFBF}">
      <dgm:prSet/>
      <dgm:spPr/>
      <dgm:t>
        <a:bodyPr/>
        <a:lstStyle/>
        <a:p>
          <a:endParaRPr lang="en-US"/>
        </a:p>
      </dgm:t>
    </dgm:pt>
    <dgm:pt modelId="{A26AEE87-719E-45F0-A121-7E7D684C4714}" type="sibTrans" cxnId="{8CAC4161-9369-4FAA-A935-1A16C3C5FFBF}">
      <dgm:prSet/>
      <dgm:spPr/>
      <dgm:t>
        <a:bodyPr/>
        <a:lstStyle/>
        <a:p>
          <a:endParaRPr lang="en-US"/>
        </a:p>
      </dgm:t>
    </dgm:pt>
    <dgm:pt modelId="{938FF349-3FC0-4C21-9740-68F96AF9FE37}">
      <dgm:prSet/>
      <dgm:spPr>
        <a:xfrm>
          <a:off x="5095769" y="349530"/>
          <a:ext cx="1216145" cy="1063064"/>
        </a:xfrm>
        <a:prstGeom prst="rightArrow">
          <a:avLst>
            <a:gd name="adj1" fmla="val 70000"/>
            <a:gd name="adj2" fmla="val 50000"/>
          </a:avLst>
        </a:prstGeom>
        <a:solidFill>
          <a:srgbClr val="FFC000">
            <a:tint val="40000"/>
            <a:alpha val="90000"/>
            <a:hueOff val="11513918"/>
            <a:satOff val="-61261"/>
            <a:lumOff val="-3490"/>
            <a:alphaOff val="0"/>
          </a:srgbClr>
        </a:solidFill>
        <a:ln w="12700" cap="flat" cmpd="sng" algn="ctr">
          <a:solidFill>
            <a:srgbClr val="FFC000">
              <a:tint val="40000"/>
              <a:alpha val="90000"/>
              <a:hueOff val="11513918"/>
              <a:satOff val="-61261"/>
              <a:lumOff val="-349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FOS</a:t>
          </a:r>
        </a:p>
      </dgm:t>
    </dgm:pt>
    <dgm:pt modelId="{5ABAF26E-F50A-4C3D-9354-CD36300687AB}" type="parTrans" cxnId="{5BF0405F-6F37-425F-8FDC-1D1289D497D0}">
      <dgm:prSet/>
      <dgm:spPr/>
      <dgm:t>
        <a:bodyPr/>
        <a:lstStyle/>
        <a:p>
          <a:endParaRPr lang="en-US"/>
        </a:p>
      </dgm:t>
    </dgm:pt>
    <dgm:pt modelId="{062F9486-15C0-4833-8052-E4599A054C12}" type="sibTrans" cxnId="{5BF0405F-6F37-425F-8FDC-1D1289D497D0}">
      <dgm:prSet/>
      <dgm:spPr/>
      <dgm:t>
        <a:bodyPr/>
        <a:lstStyle/>
        <a:p>
          <a:endParaRPr lang="en-US"/>
        </a:p>
      </dgm:t>
    </dgm:pt>
    <dgm:pt modelId="{E3877FD1-A1D0-4A5E-932D-84FEEF8592A8}">
      <dgm:prSet/>
      <dgm:spPr>
        <a:xfrm>
          <a:off x="5095769" y="349530"/>
          <a:ext cx="1216145" cy="1063064"/>
        </a:xfrm>
        <a:prstGeom prst="rightArrow">
          <a:avLst>
            <a:gd name="adj1" fmla="val 70000"/>
            <a:gd name="adj2" fmla="val 50000"/>
          </a:avLst>
        </a:prstGeom>
        <a:solidFill>
          <a:srgbClr val="FFC000">
            <a:tint val="40000"/>
            <a:alpha val="90000"/>
            <a:hueOff val="11513918"/>
            <a:satOff val="-61261"/>
            <a:lumOff val="-3490"/>
            <a:alphaOff val="0"/>
          </a:srgbClr>
        </a:solidFill>
        <a:ln w="12700" cap="flat" cmpd="sng" algn="ctr">
          <a:solidFill>
            <a:srgbClr val="FFC000">
              <a:tint val="40000"/>
              <a:alpha val="90000"/>
              <a:hueOff val="11513918"/>
              <a:satOff val="-61261"/>
              <a:lumOff val="-349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Collection Agency </a:t>
          </a:r>
        </a:p>
      </dgm:t>
    </dgm:pt>
    <dgm:pt modelId="{4A24A0AD-73ED-430D-8A3A-BEA1DF0230AE}" type="parTrans" cxnId="{2535E8FC-ACA7-48B2-B6F1-2EAEC2AA32DD}">
      <dgm:prSet/>
      <dgm:spPr/>
      <dgm:t>
        <a:bodyPr/>
        <a:lstStyle/>
        <a:p>
          <a:endParaRPr lang="en-US"/>
        </a:p>
      </dgm:t>
    </dgm:pt>
    <dgm:pt modelId="{5263372B-4198-47EF-A8A1-12D3C78DC79E}" type="sibTrans" cxnId="{2535E8FC-ACA7-48B2-B6F1-2EAEC2AA32DD}">
      <dgm:prSet/>
      <dgm:spPr/>
      <dgm:t>
        <a:bodyPr/>
        <a:lstStyle/>
        <a:p>
          <a:endParaRPr lang="en-US"/>
        </a:p>
      </dgm:t>
    </dgm:pt>
    <dgm:pt modelId="{9C29D1EC-ABBA-4FDD-83A1-13DCF392008F}">
      <dgm:prSet/>
      <dgm:spPr>
        <a:xfrm>
          <a:off x="5095769" y="349530"/>
          <a:ext cx="1216145" cy="1063064"/>
        </a:xfrm>
        <a:prstGeom prst="rightArrow">
          <a:avLst>
            <a:gd name="adj1" fmla="val 70000"/>
            <a:gd name="adj2" fmla="val 50000"/>
          </a:avLst>
        </a:prstGeom>
        <a:solidFill>
          <a:srgbClr val="FFC000">
            <a:tint val="40000"/>
            <a:alpha val="90000"/>
            <a:hueOff val="11513918"/>
            <a:satOff val="-61261"/>
            <a:lumOff val="-3490"/>
            <a:alphaOff val="0"/>
          </a:srgbClr>
        </a:solidFill>
        <a:ln w="12700" cap="flat" cmpd="sng" algn="ctr">
          <a:solidFill>
            <a:srgbClr val="FFC000">
              <a:tint val="40000"/>
              <a:alpha val="90000"/>
              <a:hueOff val="11513918"/>
              <a:satOff val="-61261"/>
              <a:lumOff val="-349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Case Recall</a:t>
          </a:r>
        </a:p>
      </dgm:t>
    </dgm:pt>
    <dgm:pt modelId="{8F56AE26-7DF5-4D54-B65A-99080542E41B}" type="parTrans" cxnId="{EFD0C4C0-832F-4F33-9AA9-243CB214C576}">
      <dgm:prSet/>
      <dgm:spPr/>
      <dgm:t>
        <a:bodyPr/>
        <a:lstStyle/>
        <a:p>
          <a:endParaRPr lang="en-US"/>
        </a:p>
      </dgm:t>
    </dgm:pt>
    <dgm:pt modelId="{9213D745-37FC-4DF9-96EE-10D6C224AC38}" type="sibTrans" cxnId="{EFD0C4C0-832F-4F33-9AA9-243CB214C576}">
      <dgm:prSet/>
      <dgm:spPr/>
      <dgm:t>
        <a:bodyPr/>
        <a:lstStyle/>
        <a:p>
          <a:endParaRPr lang="en-US"/>
        </a:p>
      </dgm:t>
    </dgm:pt>
    <dgm:pt modelId="{E215A96F-11CA-4615-B6BC-B4475D88E13F}" type="pres">
      <dgm:prSet presAssocID="{894A019C-E241-49CF-B34A-F9C5A9C2B374}" presName="theList" presStyleCnt="0">
        <dgm:presLayoutVars>
          <dgm:dir/>
          <dgm:animLvl val="lvl"/>
          <dgm:resizeHandles val="exact"/>
        </dgm:presLayoutVars>
      </dgm:prSet>
      <dgm:spPr/>
    </dgm:pt>
    <dgm:pt modelId="{ADB1E165-373A-40DB-AE49-DD2FE31792FD}" type="pres">
      <dgm:prSet presAssocID="{13DEFA8A-044D-4362-9A83-2F0211BFA9AC}" presName="compNode" presStyleCnt="0"/>
      <dgm:spPr/>
    </dgm:pt>
    <dgm:pt modelId="{22A39089-B2B2-4686-82C8-18D6CF0D37F7}" type="pres">
      <dgm:prSet presAssocID="{13DEFA8A-044D-4362-9A83-2F0211BFA9AC}" presName="noGeometry" presStyleCnt="0"/>
      <dgm:spPr/>
    </dgm:pt>
    <dgm:pt modelId="{3477CA31-9725-4A9A-80A4-76A11984B662}" type="pres">
      <dgm:prSet presAssocID="{13DEFA8A-044D-4362-9A83-2F0211BFA9AC}" presName="childTextVisible" presStyleLbl="bgAccFollowNode1" presStyleIdx="0" presStyleCnt="4">
        <dgm:presLayoutVars>
          <dgm:bulletEnabled val="1"/>
        </dgm:presLayoutVars>
      </dgm:prSet>
      <dgm:spPr/>
    </dgm:pt>
    <dgm:pt modelId="{EAE88665-DD8D-4D9E-9827-5745F17E8459}" type="pres">
      <dgm:prSet presAssocID="{13DEFA8A-044D-4362-9A83-2F0211BFA9AC}" presName="childTextHidden" presStyleLbl="bgAccFollowNode1" presStyleIdx="0" presStyleCnt="4"/>
      <dgm:spPr/>
    </dgm:pt>
    <dgm:pt modelId="{5EDD24EF-E513-4E2A-8CAB-8B740CDB666A}" type="pres">
      <dgm:prSet presAssocID="{13DEFA8A-044D-4362-9A83-2F0211BFA9AC}" presName="parentText" presStyleLbl="node1" presStyleIdx="0" presStyleCnt="4">
        <dgm:presLayoutVars>
          <dgm:chMax val="1"/>
          <dgm:bulletEnabled val="1"/>
        </dgm:presLayoutVars>
      </dgm:prSet>
      <dgm:spPr/>
    </dgm:pt>
    <dgm:pt modelId="{1411C89B-815E-487A-A16C-3C29BAA0C847}" type="pres">
      <dgm:prSet presAssocID="{13DEFA8A-044D-4362-9A83-2F0211BFA9AC}" presName="aSpace" presStyleCnt="0"/>
      <dgm:spPr/>
    </dgm:pt>
    <dgm:pt modelId="{F7ED702E-1B22-478F-ADCE-FEB526993666}" type="pres">
      <dgm:prSet presAssocID="{230B3DA8-5317-49AE-915C-16C83A144E1C}" presName="compNode" presStyleCnt="0"/>
      <dgm:spPr/>
    </dgm:pt>
    <dgm:pt modelId="{5A084358-0339-49DA-8377-C907BF8DD20E}" type="pres">
      <dgm:prSet presAssocID="{230B3DA8-5317-49AE-915C-16C83A144E1C}" presName="noGeometry" presStyleCnt="0"/>
      <dgm:spPr/>
    </dgm:pt>
    <dgm:pt modelId="{04356D0C-F64A-446D-A7E2-F0C67AB21851}" type="pres">
      <dgm:prSet presAssocID="{230B3DA8-5317-49AE-915C-16C83A144E1C}" presName="childTextVisible" presStyleLbl="bgAccFollowNode1" presStyleIdx="1" presStyleCnt="4">
        <dgm:presLayoutVars>
          <dgm:bulletEnabled val="1"/>
        </dgm:presLayoutVars>
      </dgm:prSet>
      <dgm:spPr/>
    </dgm:pt>
    <dgm:pt modelId="{3A4BE459-56C1-452C-835A-3663790FDD07}" type="pres">
      <dgm:prSet presAssocID="{230B3DA8-5317-49AE-915C-16C83A144E1C}" presName="childTextHidden" presStyleLbl="bgAccFollowNode1" presStyleIdx="1" presStyleCnt="4"/>
      <dgm:spPr/>
    </dgm:pt>
    <dgm:pt modelId="{5179F72E-9232-4E98-B3B8-F59ED8E95FA0}" type="pres">
      <dgm:prSet presAssocID="{230B3DA8-5317-49AE-915C-16C83A144E1C}" presName="parentText" presStyleLbl="node1" presStyleIdx="1" presStyleCnt="4">
        <dgm:presLayoutVars>
          <dgm:chMax val="1"/>
          <dgm:bulletEnabled val="1"/>
        </dgm:presLayoutVars>
      </dgm:prSet>
      <dgm:spPr/>
    </dgm:pt>
    <dgm:pt modelId="{99E8265B-8E92-467D-A4EB-588F89D6926C}" type="pres">
      <dgm:prSet presAssocID="{230B3DA8-5317-49AE-915C-16C83A144E1C}" presName="aSpace" presStyleCnt="0"/>
      <dgm:spPr/>
    </dgm:pt>
    <dgm:pt modelId="{67375BED-7ABA-4C3B-9E2F-47A82A5F7468}" type="pres">
      <dgm:prSet presAssocID="{44DB842A-1467-4C7B-8CE2-BF04EECB1D1A}" presName="compNode" presStyleCnt="0"/>
      <dgm:spPr/>
    </dgm:pt>
    <dgm:pt modelId="{C6C60496-2FA7-4DA4-BAFE-05E7F31FC921}" type="pres">
      <dgm:prSet presAssocID="{44DB842A-1467-4C7B-8CE2-BF04EECB1D1A}" presName="noGeometry" presStyleCnt="0"/>
      <dgm:spPr/>
    </dgm:pt>
    <dgm:pt modelId="{4078A38F-84F8-4EA8-9FDF-FD46587A1C09}" type="pres">
      <dgm:prSet presAssocID="{44DB842A-1467-4C7B-8CE2-BF04EECB1D1A}" presName="childTextVisible" presStyleLbl="bgAccFollowNode1" presStyleIdx="2" presStyleCnt="4">
        <dgm:presLayoutVars>
          <dgm:bulletEnabled val="1"/>
        </dgm:presLayoutVars>
      </dgm:prSet>
      <dgm:spPr/>
    </dgm:pt>
    <dgm:pt modelId="{6BB7FFC2-63E2-4755-82CA-4FCC100DCD35}" type="pres">
      <dgm:prSet presAssocID="{44DB842A-1467-4C7B-8CE2-BF04EECB1D1A}" presName="childTextHidden" presStyleLbl="bgAccFollowNode1" presStyleIdx="2" presStyleCnt="4"/>
      <dgm:spPr/>
    </dgm:pt>
    <dgm:pt modelId="{0051E676-B459-412E-B4D1-3FBD958D8496}" type="pres">
      <dgm:prSet presAssocID="{44DB842A-1467-4C7B-8CE2-BF04EECB1D1A}" presName="parentText" presStyleLbl="node1" presStyleIdx="2" presStyleCnt="4">
        <dgm:presLayoutVars>
          <dgm:chMax val="1"/>
          <dgm:bulletEnabled val="1"/>
        </dgm:presLayoutVars>
      </dgm:prSet>
      <dgm:spPr/>
    </dgm:pt>
    <dgm:pt modelId="{C8A53A2F-6D1D-4B53-BE89-DDE8AC0ACA50}" type="pres">
      <dgm:prSet presAssocID="{44DB842A-1467-4C7B-8CE2-BF04EECB1D1A}" presName="aSpace" presStyleCnt="0"/>
      <dgm:spPr/>
    </dgm:pt>
    <dgm:pt modelId="{441A2EF7-F88F-4C0C-B132-0F9BEEC24202}" type="pres">
      <dgm:prSet presAssocID="{7C158289-8DE4-499D-A5D8-83D8E94801B8}" presName="compNode" presStyleCnt="0"/>
      <dgm:spPr/>
    </dgm:pt>
    <dgm:pt modelId="{F2E6B31E-5CA5-40FA-9CD2-2B0C8DB400E8}" type="pres">
      <dgm:prSet presAssocID="{7C158289-8DE4-499D-A5D8-83D8E94801B8}" presName="noGeometry" presStyleCnt="0"/>
      <dgm:spPr/>
    </dgm:pt>
    <dgm:pt modelId="{CCAC0F71-73C8-499D-BA47-BEF2DB5A000E}" type="pres">
      <dgm:prSet presAssocID="{7C158289-8DE4-499D-A5D8-83D8E94801B8}" presName="childTextVisible" presStyleLbl="bgAccFollowNode1" presStyleIdx="3" presStyleCnt="4">
        <dgm:presLayoutVars>
          <dgm:bulletEnabled val="1"/>
        </dgm:presLayoutVars>
      </dgm:prSet>
      <dgm:spPr/>
    </dgm:pt>
    <dgm:pt modelId="{46A1B353-5590-435A-A76A-FE739D65AA18}" type="pres">
      <dgm:prSet presAssocID="{7C158289-8DE4-499D-A5D8-83D8E94801B8}" presName="childTextHidden" presStyleLbl="bgAccFollowNode1" presStyleIdx="3" presStyleCnt="4"/>
      <dgm:spPr/>
    </dgm:pt>
    <dgm:pt modelId="{A2E05A05-3458-4667-91C9-1E525C9493A8}" type="pres">
      <dgm:prSet presAssocID="{7C158289-8DE4-499D-A5D8-83D8E94801B8}" presName="parentText" presStyleLbl="node1" presStyleIdx="3" presStyleCnt="4">
        <dgm:presLayoutVars>
          <dgm:chMax val="1"/>
          <dgm:bulletEnabled val="1"/>
        </dgm:presLayoutVars>
      </dgm:prSet>
      <dgm:spPr/>
    </dgm:pt>
  </dgm:ptLst>
  <dgm:cxnLst>
    <dgm:cxn modelId="{4FBAE805-1D87-4D10-B1D0-68AC2DD1CFEE}" type="presOf" srcId="{0BF984F2-1D8B-455B-BEDC-9C8EEDFA77F4}" destId="{3477CA31-9725-4A9A-80A4-76A11984B662}" srcOrd="0" destOrd="1" presId="urn:microsoft.com/office/officeart/2005/8/layout/hProcess6"/>
    <dgm:cxn modelId="{A8E3470C-1152-473F-BBB6-FE1F98D6B82F}" type="presOf" srcId="{938FF349-3FC0-4C21-9740-68F96AF9FE37}" destId="{CCAC0F71-73C8-499D-BA47-BEF2DB5A000E}" srcOrd="0" destOrd="0" presId="urn:microsoft.com/office/officeart/2005/8/layout/hProcess6"/>
    <dgm:cxn modelId="{D4D1820C-8EED-4241-A067-7CC387C26753}" type="presOf" srcId="{65111637-C9A0-44A1-BBA1-736FBCCAE2A2}" destId="{6BB7FFC2-63E2-4755-82CA-4FCC100DCD35}" srcOrd="1" destOrd="1" presId="urn:microsoft.com/office/officeart/2005/8/layout/hProcess6"/>
    <dgm:cxn modelId="{7C30C817-BA30-4363-AE6E-54FFB9CD0E28}" srcId="{13DEFA8A-044D-4362-9A83-2F0211BFA9AC}" destId="{0BF984F2-1D8B-455B-BEDC-9C8EEDFA77F4}" srcOrd="1" destOrd="0" parTransId="{70E9B724-2E83-4451-985E-517F93CD481E}" sibTransId="{4A856FC7-0614-4A1A-B500-8C2CE1A4DDAE}"/>
    <dgm:cxn modelId="{15C34119-6DCA-429C-80EC-03FBEFD3ED89}" type="presOf" srcId="{65111637-C9A0-44A1-BBA1-736FBCCAE2A2}" destId="{4078A38F-84F8-4EA8-9FDF-FD46587A1C09}" srcOrd="0" destOrd="1" presId="urn:microsoft.com/office/officeart/2005/8/layout/hProcess6"/>
    <dgm:cxn modelId="{B174482D-2F6F-4F70-A784-329096706635}" type="presOf" srcId="{13DEFA8A-044D-4362-9A83-2F0211BFA9AC}" destId="{5EDD24EF-E513-4E2A-8CAB-8B740CDB666A}" srcOrd="0" destOrd="0" presId="urn:microsoft.com/office/officeart/2005/8/layout/hProcess6"/>
    <dgm:cxn modelId="{5C9FB72D-BFE3-4DEB-B748-CE25C68AF11B}" type="presOf" srcId="{B93706D1-763C-4165-8525-5074238B397D}" destId="{EAE88665-DD8D-4D9E-9827-5745F17E8459}" srcOrd="1" destOrd="0" presId="urn:microsoft.com/office/officeart/2005/8/layout/hProcess6"/>
    <dgm:cxn modelId="{01DF9036-2E20-40EC-A625-327C56C89ABC}" srcId="{894A019C-E241-49CF-B34A-F9C5A9C2B374}" destId="{44DB842A-1467-4C7B-8CE2-BF04EECB1D1A}" srcOrd="2" destOrd="0" parTransId="{8DBBE218-9FC9-41C7-9918-A565150327B0}" sibTransId="{BF781CCB-4D35-4B25-8794-06D04CD6BE69}"/>
    <dgm:cxn modelId="{25F7AF37-0FE9-4C48-952A-92E521A38946}" srcId="{44DB842A-1467-4C7B-8CE2-BF04EECB1D1A}" destId="{AE97BB29-778B-472F-AC7E-D36193D6D4A5}" srcOrd="0" destOrd="0" parTransId="{865753F1-9B4A-4AD5-803D-23E974F463AD}" sibTransId="{3653028D-D624-48C3-914E-4106908DA829}"/>
    <dgm:cxn modelId="{5F11643E-3C61-410D-ACE0-8AD3B9D29FBC}" srcId="{13DEFA8A-044D-4362-9A83-2F0211BFA9AC}" destId="{B93706D1-763C-4165-8525-5074238B397D}" srcOrd="0" destOrd="0" parTransId="{92C157C3-F532-4677-982A-055287E4E342}" sibTransId="{3C1AEB60-33F4-4FB9-B938-2F96E66DFA0B}"/>
    <dgm:cxn modelId="{A175FD5C-DFFD-4AC9-ACAB-A603D39BDC23}" srcId="{230B3DA8-5317-49AE-915C-16C83A144E1C}" destId="{18C70898-043C-4ADA-A9DE-4E4B3CFB6D47}" srcOrd="0" destOrd="0" parTransId="{F4A9C549-C05D-4020-91E8-30F9232E422F}" sibTransId="{6F73B391-8C49-406D-BA6B-DB437646E52F}"/>
    <dgm:cxn modelId="{5BF0405F-6F37-425F-8FDC-1D1289D497D0}" srcId="{7C158289-8DE4-499D-A5D8-83D8E94801B8}" destId="{938FF349-3FC0-4C21-9740-68F96AF9FE37}" srcOrd="0" destOrd="0" parTransId="{5ABAF26E-F50A-4C3D-9354-CD36300687AB}" sibTransId="{062F9486-15C0-4833-8052-E4599A054C12}"/>
    <dgm:cxn modelId="{8CAC4161-9369-4FAA-A935-1A16C3C5FFBF}" srcId="{894A019C-E241-49CF-B34A-F9C5A9C2B374}" destId="{7C158289-8DE4-499D-A5D8-83D8E94801B8}" srcOrd="3" destOrd="0" parTransId="{C84A0ED9-ED31-4541-9C9B-27EA670BDFD9}" sibTransId="{A26AEE87-719E-45F0-A121-7E7D684C4714}"/>
    <dgm:cxn modelId="{52F51A62-8332-44D5-AAB4-8A0EE21D4BD5}" type="presOf" srcId="{18C70898-043C-4ADA-A9DE-4E4B3CFB6D47}" destId="{04356D0C-F64A-446D-A7E2-F0C67AB21851}" srcOrd="0" destOrd="0" presId="urn:microsoft.com/office/officeart/2005/8/layout/hProcess6"/>
    <dgm:cxn modelId="{82F6F762-821C-4B67-93AA-EDB1E1D2688B}" type="presOf" srcId="{4E6F8078-A4B4-4460-93C9-F4C914BFD720}" destId="{3A4BE459-56C1-452C-835A-3663790FDD07}" srcOrd="1" destOrd="1" presId="urn:microsoft.com/office/officeart/2005/8/layout/hProcess6"/>
    <dgm:cxn modelId="{96FBBE43-2349-4496-A30E-A6EC34347CB6}" type="presOf" srcId="{9C29D1EC-ABBA-4FDD-83A1-13DCF392008F}" destId="{46A1B353-5590-435A-A76A-FE739D65AA18}" srcOrd="1" destOrd="2" presId="urn:microsoft.com/office/officeart/2005/8/layout/hProcess6"/>
    <dgm:cxn modelId="{FADD896A-80F3-44B1-AD7C-0D5D52E323A7}" srcId="{894A019C-E241-49CF-B34A-F9C5A9C2B374}" destId="{230B3DA8-5317-49AE-915C-16C83A144E1C}" srcOrd="1" destOrd="0" parTransId="{AC11DFED-B0C1-4813-ACCB-66A17DD388B3}" sibTransId="{705475D8-2322-4B3B-951E-BEB12221D96A}"/>
    <dgm:cxn modelId="{583F9E4C-A3E8-4497-8549-CD704612D4BE}" type="presOf" srcId="{0BF984F2-1D8B-455B-BEDC-9C8EEDFA77F4}" destId="{EAE88665-DD8D-4D9E-9827-5745F17E8459}" srcOrd="1" destOrd="1" presId="urn:microsoft.com/office/officeart/2005/8/layout/hProcess6"/>
    <dgm:cxn modelId="{3ABA2C71-B979-44EA-AA59-BB03346A6B28}" type="presOf" srcId="{4E6F8078-A4B4-4460-93C9-F4C914BFD720}" destId="{04356D0C-F64A-446D-A7E2-F0C67AB21851}" srcOrd="0" destOrd="1" presId="urn:microsoft.com/office/officeart/2005/8/layout/hProcess6"/>
    <dgm:cxn modelId="{69E4BC55-03BC-4C7C-A889-03B56F04CEA5}" type="presOf" srcId="{AE97BB29-778B-472F-AC7E-D36193D6D4A5}" destId="{4078A38F-84F8-4EA8-9FDF-FD46587A1C09}" srcOrd="0" destOrd="0" presId="urn:microsoft.com/office/officeart/2005/8/layout/hProcess6"/>
    <dgm:cxn modelId="{3228437B-9D28-4E33-B994-FD103ED59521}" type="presOf" srcId="{44DB842A-1467-4C7B-8CE2-BF04EECB1D1A}" destId="{0051E676-B459-412E-B4D1-3FBD958D8496}" srcOrd="0" destOrd="0" presId="urn:microsoft.com/office/officeart/2005/8/layout/hProcess6"/>
    <dgm:cxn modelId="{267BBF82-8204-4D60-9B31-1D1B67B442F5}" type="presOf" srcId="{AE97BB29-778B-472F-AC7E-D36193D6D4A5}" destId="{6BB7FFC2-63E2-4755-82CA-4FCC100DCD35}" srcOrd="1" destOrd="0" presId="urn:microsoft.com/office/officeart/2005/8/layout/hProcess6"/>
    <dgm:cxn modelId="{56946F92-D2B1-4AB6-A421-43E454D7B3D4}" type="presOf" srcId="{B93706D1-763C-4165-8525-5074238B397D}" destId="{3477CA31-9725-4A9A-80A4-76A11984B662}" srcOrd="0" destOrd="0" presId="urn:microsoft.com/office/officeart/2005/8/layout/hProcess6"/>
    <dgm:cxn modelId="{F463D29D-510A-4C39-B2C0-3FF092A840F8}" type="presOf" srcId="{E3877FD1-A1D0-4A5E-932D-84FEEF8592A8}" destId="{46A1B353-5590-435A-A76A-FE739D65AA18}" srcOrd="1" destOrd="1" presId="urn:microsoft.com/office/officeart/2005/8/layout/hProcess6"/>
    <dgm:cxn modelId="{12C8E2A9-B705-4A7D-877B-C7E44B403E5B}" type="presOf" srcId="{938FF349-3FC0-4C21-9740-68F96AF9FE37}" destId="{46A1B353-5590-435A-A76A-FE739D65AA18}" srcOrd="1" destOrd="0" presId="urn:microsoft.com/office/officeart/2005/8/layout/hProcess6"/>
    <dgm:cxn modelId="{B0B8BAAF-D2EB-49E3-B984-5050C4B098B3}" type="presOf" srcId="{E3877FD1-A1D0-4A5E-932D-84FEEF8592A8}" destId="{CCAC0F71-73C8-499D-BA47-BEF2DB5A000E}" srcOrd="0" destOrd="1" presId="urn:microsoft.com/office/officeart/2005/8/layout/hProcess6"/>
    <dgm:cxn modelId="{DB35CEB0-ACE2-4F51-827E-7D5F86F63092}" type="presOf" srcId="{18C70898-043C-4ADA-A9DE-4E4B3CFB6D47}" destId="{3A4BE459-56C1-452C-835A-3663790FDD07}" srcOrd="1" destOrd="0" presId="urn:microsoft.com/office/officeart/2005/8/layout/hProcess6"/>
    <dgm:cxn modelId="{5C7DCAB9-D739-4C49-A95A-9DD3A528F180}" type="presOf" srcId="{7C158289-8DE4-499D-A5D8-83D8E94801B8}" destId="{A2E05A05-3458-4667-91C9-1E525C9493A8}" srcOrd="0" destOrd="0" presId="urn:microsoft.com/office/officeart/2005/8/layout/hProcess6"/>
    <dgm:cxn modelId="{EFD0C4C0-832F-4F33-9AA9-243CB214C576}" srcId="{7C158289-8DE4-499D-A5D8-83D8E94801B8}" destId="{9C29D1EC-ABBA-4FDD-83A1-13DCF392008F}" srcOrd="2" destOrd="0" parTransId="{8F56AE26-7DF5-4D54-B65A-99080542E41B}" sibTransId="{9213D745-37FC-4DF9-96EE-10D6C224AC38}"/>
    <dgm:cxn modelId="{F7A6ADC6-7EE2-4056-9FA8-36A7BB3043FE}" type="presOf" srcId="{894A019C-E241-49CF-B34A-F9C5A9C2B374}" destId="{E215A96F-11CA-4615-B6BC-B4475D88E13F}" srcOrd="0" destOrd="0" presId="urn:microsoft.com/office/officeart/2005/8/layout/hProcess6"/>
    <dgm:cxn modelId="{89B7EAC9-154F-4A7B-9111-76B53C2C95FB}" srcId="{44DB842A-1467-4C7B-8CE2-BF04EECB1D1A}" destId="{65111637-C9A0-44A1-BBA1-736FBCCAE2A2}" srcOrd="1" destOrd="0" parTransId="{60195CC4-DECB-476A-A9D5-47D7092A302A}" sibTransId="{C464F64D-EC71-4B31-BDAD-C3ED706C2E57}"/>
    <dgm:cxn modelId="{A819F4D3-D87C-4651-900E-31E6CA297520}" type="presOf" srcId="{230B3DA8-5317-49AE-915C-16C83A144E1C}" destId="{5179F72E-9232-4E98-B3B8-F59ED8E95FA0}" srcOrd="0" destOrd="0" presId="urn:microsoft.com/office/officeart/2005/8/layout/hProcess6"/>
    <dgm:cxn modelId="{BDB7CDF3-47F9-421D-A72E-D7072C2D0305}" srcId="{230B3DA8-5317-49AE-915C-16C83A144E1C}" destId="{4E6F8078-A4B4-4460-93C9-F4C914BFD720}" srcOrd="1" destOrd="0" parTransId="{13C8A7D9-D7A3-4FB2-B03E-43A428586E8F}" sibTransId="{B8D013EF-9CE9-415B-AE42-4F5163BFDAAD}"/>
    <dgm:cxn modelId="{7BB058F5-A507-4233-9088-8DB1E2749C9C}" srcId="{894A019C-E241-49CF-B34A-F9C5A9C2B374}" destId="{13DEFA8A-044D-4362-9A83-2F0211BFA9AC}" srcOrd="0" destOrd="0" parTransId="{D63CDE07-3AE9-4A58-A1A7-F10D21C75180}" sibTransId="{EBC1A92C-95BD-4BE8-8EB9-2AB62354B9A3}"/>
    <dgm:cxn modelId="{FFE16CFC-1E98-4D78-950D-6A8624DBDE37}" type="presOf" srcId="{9C29D1EC-ABBA-4FDD-83A1-13DCF392008F}" destId="{CCAC0F71-73C8-499D-BA47-BEF2DB5A000E}" srcOrd="0" destOrd="2" presId="urn:microsoft.com/office/officeart/2005/8/layout/hProcess6"/>
    <dgm:cxn modelId="{2535E8FC-ACA7-48B2-B6F1-2EAEC2AA32DD}" srcId="{7C158289-8DE4-499D-A5D8-83D8E94801B8}" destId="{E3877FD1-A1D0-4A5E-932D-84FEEF8592A8}" srcOrd="1" destOrd="0" parTransId="{4A24A0AD-73ED-430D-8A3A-BEA1DF0230AE}" sibTransId="{5263372B-4198-47EF-A8A1-12D3C78DC79E}"/>
    <dgm:cxn modelId="{9AA77A7C-19A1-4D2E-9729-89435E91E1F3}" type="presParOf" srcId="{E215A96F-11CA-4615-B6BC-B4475D88E13F}" destId="{ADB1E165-373A-40DB-AE49-DD2FE31792FD}" srcOrd="0" destOrd="0" presId="urn:microsoft.com/office/officeart/2005/8/layout/hProcess6"/>
    <dgm:cxn modelId="{E92954BB-40EA-420F-9B32-00C38F4B7435}" type="presParOf" srcId="{ADB1E165-373A-40DB-AE49-DD2FE31792FD}" destId="{22A39089-B2B2-4686-82C8-18D6CF0D37F7}" srcOrd="0" destOrd="0" presId="urn:microsoft.com/office/officeart/2005/8/layout/hProcess6"/>
    <dgm:cxn modelId="{787ED5D5-1118-4444-AEA4-788DF54E4F2B}" type="presParOf" srcId="{ADB1E165-373A-40DB-AE49-DD2FE31792FD}" destId="{3477CA31-9725-4A9A-80A4-76A11984B662}" srcOrd="1" destOrd="0" presId="urn:microsoft.com/office/officeart/2005/8/layout/hProcess6"/>
    <dgm:cxn modelId="{E148EAD0-127B-4B25-8A91-9FF3FCBF769B}" type="presParOf" srcId="{ADB1E165-373A-40DB-AE49-DD2FE31792FD}" destId="{EAE88665-DD8D-4D9E-9827-5745F17E8459}" srcOrd="2" destOrd="0" presId="urn:microsoft.com/office/officeart/2005/8/layout/hProcess6"/>
    <dgm:cxn modelId="{3AC26534-D391-4D21-8355-B14D3C335355}" type="presParOf" srcId="{ADB1E165-373A-40DB-AE49-DD2FE31792FD}" destId="{5EDD24EF-E513-4E2A-8CAB-8B740CDB666A}" srcOrd="3" destOrd="0" presId="urn:microsoft.com/office/officeart/2005/8/layout/hProcess6"/>
    <dgm:cxn modelId="{ADD80575-E322-42CF-AB58-08A2773F938E}" type="presParOf" srcId="{E215A96F-11CA-4615-B6BC-B4475D88E13F}" destId="{1411C89B-815E-487A-A16C-3C29BAA0C847}" srcOrd="1" destOrd="0" presId="urn:microsoft.com/office/officeart/2005/8/layout/hProcess6"/>
    <dgm:cxn modelId="{247A95B9-FAB4-437E-80C8-2B94023ACC8D}" type="presParOf" srcId="{E215A96F-11CA-4615-B6BC-B4475D88E13F}" destId="{F7ED702E-1B22-478F-ADCE-FEB526993666}" srcOrd="2" destOrd="0" presId="urn:microsoft.com/office/officeart/2005/8/layout/hProcess6"/>
    <dgm:cxn modelId="{D4B8A73B-9F19-4551-A04B-BAFAF3282651}" type="presParOf" srcId="{F7ED702E-1B22-478F-ADCE-FEB526993666}" destId="{5A084358-0339-49DA-8377-C907BF8DD20E}" srcOrd="0" destOrd="0" presId="urn:microsoft.com/office/officeart/2005/8/layout/hProcess6"/>
    <dgm:cxn modelId="{29EB885C-D15F-40C5-8DAD-CD2D7AAE311B}" type="presParOf" srcId="{F7ED702E-1B22-478F-ADCE-FEB526993666}" destId="{04356D0C-F64A-446D-A7E2-F0C67AB21851}" srcOrd="1" destOrd="0" presId="urn:microsoft.com/office/officeart/2005/8/layout/hProcess6"/>
    <dgm:cxn modelId="{F8DF3C36-AFBD-4786-8B0B-3C55461E1D47}" type="presParOf" srcId="{F7ED702E-1B22-478F-ADCE-FEB526993666}" destId="{3A4BE459-56C1-452C-835A-3663790FDD07}" srcOrd="2" destOrd="0" presId="urn:microsoft.com/office/officeart/2005/8/layout/hProcess6"/>
    <dgm:cxn modelId="{4189BAA9-DE4E-4627-8CDD-06C4AA4C7502}" type="presParOf" srcId="{F7ED702E-1B22-478F-ADCE-FEB526993666}" destId="{5179F72E-9232-4E98-B3B8-F59ED8E95FA0}" srcOrd="3" destOrd="0" presId="urn:microsoft.com/office/officeart/2005/8/layout/hProcess6"/>
    <dgm:cxn modelId="{02BB15B1-BCC1-4D95-BEE9-74589E35A7C6}" type="presParOf" srcId="{E215A96F-11CA-4615-B6BC-B4475D88E13F}" destId="{99E8265B-8E92-467D-A4EB-588F89D6926C}" srcOrd="3" destOrd="0" presId="urn:microsoft.com/office/officeart/2005/8/layout/hProcess6"/>
    <dgm:cxn modelId="{68FECF8B-98C8-415D-AF90-0F126CFA73E1}" type="presParOf" srcId="{E215A96F-11CA-4615-B6BC-B4475D88E13F}" destId="{67375BED-7ABA-4C3B-9E2F-47A82A5F7468}" srcOrd="4" destOrd="0" presId="urn:microsoft.com/office/officeart/2005/8/layout/hProcess6"/>
    <dgm:cxn modelId="{4CD8D63F-A006-448E-B583-A88B1D218FD7}" type="presParOf" srcId="{67375BED-7ABA-4C3B-9E2F-47A82A5F7468}" destId="{C6C60496-2FA7-4DA4-BAFE-05E7F31FC921}" srcOrd="0" destOrd="0" presId="urn:microsoft.com/office/officeart/2005/8/layout/hProcess6"/>
    <dgm:cxn modelId="{41820FDC-5217-4C52-BFB5-48400F054353}" type="presParOf" srcId="{67375BED-7ABA-4C3B-9E2F-47A82A5F7468}" destId="{4078A38F-84F8-4EA8-9FDF-FD46587A1C09}" srcOrd="1" destOrd="0" presId="urn:microsoft.com/office/officeart/2005/8/layout/hProcess6"/>
    <dgm:cxn modelId="{A0176740-5876-4FEC-A370-847E98678614}" type="presParOf" srcId="{67375BED-7ABA-4C3B-9E2F-47A82A5F7468}" destId="{6BB7FFC2-63E2-4755-82CA-4FCC100DCD35}" srcOrd="2" destOrd="0" presId="urn:microsoft.com/office/officeart/2005/8/layout/hProcess6"/>
    <dgm:cxn modelId="{FFB6FE66-9637-47D2-B8F1-B02536343AF0}" type="presParOf" srcId="{67375BED-7ABA-4C3B-9E2F-47A82A5F7468}" destId="{0051E676-B459-412E-B4D1-3FBD958D8496}" srcOrd="3" destOrd="0" presId="urn:microsoft.com/office/officeart/2005/8/layout/hProcess6"/>
    <dgm:cxn modelId="{51251A55-7B47-4659-BACB-7CA7CCF6A327}" type="presParOf" srcId="{E215A96F-11CA-4615-B6BC-B4475D88E13F}" destId="{C8A53A2F-6D1D-4B53-BE89-DDE8AC0ACA50}" srcOrd="5" destOrd="0" presId="urn:microsoft.com/office/officeart/2005/8/layout/hProcess6"/>
    <dgm:cxn modelId="{B25568A2-7353-4769-8F3F-25C0D92A3D37}" type="presParOf" srcId="{E215A96F-11CA-4615-B6BC-B4475D88E13F}" destId="{441A2EF7-F88F-4C0C-B132-0F9BEEC24202}" srcOrd="6" destOrd="0" presId="urn:microsoft.com/office/officeart/2005/8/layout/hProcess6"/>
    <dgm:cxn modelId="{A0719647-2E1F-4497-A6A9-F5F38A4F9650}" type="presParOf" srcId="{441A2EF7-F88F-4C0C-B132-0F9BEEC24202}" destId="{F2E6B31E-5CA5-40FA-9CD2-2B0C8DB400E8}" srcOrd="0" destOrd="0" presId="urn:microsoft.com/office/officeart/2005/8/layout/hProcess6"/>
    <dgm:cxn modelId="{A4DBF726-F627-40BE-8C98-D56FC441B3F3}" type="presParOf" srcId="{441A2EF7-F88F-4C0C-B132-0F9BEEC24202}" destId="{CCAC0F71-73C8-499D-BA47-BEF2DB5A000E}" srcOrd="1" destOrd="0" presId="urn:microsoft.com/office/officeart/2005/8/layout/hProcess6"/>
    <dgm:cxn modelId="{39942AA4-62D8-4A15-B771-5A1381E06F56}" type="presParOf" srcId="{441A2EF7-F88F-4C0C-B132-0F9BEEC24202}" destId="{46A1B353-5590-435A-A76A-FE739D65AA18}" srcOrd="2" destOrd="0" presId="urn:microsoft.com/office/officeart/2005/8/layout/hProcess6"/>
    <dgm:cxn modelId="{300F9C2B-E334-491D-8411-3BAABDC17963}" type="presParOf" srcId="{441A2EF7-F88F-4C0C-B132-0F9BEEC24202}" destId="{A2E05A05-3458-4667-91C9-1E525C9493A8}"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7CA31-9725-4A9A-80A4-76A11984B662}">
      <dsp:nvSpPr>
        <dsp:cNvPr id="0" name=""/>
        <dsp:cNvSpPr/>
      </dsp:nvSpPr>
      <dsp:spPr>
        <a:xfrm>
          <a:off x="373966" y="1181738"/>
          <a:ext cx="1480475" cy="1294121"/>
        </a:xfrm>
        <a:prstGeom prst="rightArrow">
          <a:avLst>
            <a:gd name="adj1" fmla="val 70000"/>
            <a:gd name="adj2" fmla="val 50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solidFill>
                <a:sysClr val="windowText" lastClr="000000">
                  <a:hueOff val="0"/>
                  <a:satOff val="0"/>
                  <a:lumOff val="0"/>
                  <a:alphaOff val="0"/>
                </a:sysClr>
              </a:solidFill>
              <a:latin typeface="Calibri" panose="020F0502020204030204"/>
              <a:ea typeface="+mn-ea"/>
              <a:cs typeface="+mn-cs"/>
            </a:rPr>
            <a:t>Notice of Fines</a:t>
          </a:r>
        </a:p>
        <a:p>
          <a:pPr marL="57150" lvl="1" indent="-57150" algn="l" defTabSz="488950">
            <a:lnSpc>
              <a:spcPct val="90000"/>
            </a:lnSpc>
            <a:spcBef>
              <a:spcPct val="0"/>
            </a:spcBef>
            <a:spcAft>
              <a:spcPct val="15000"/>
            </a:spcAft>
            <a:buChar char="•"/>
          </a:pPr>
          <a:r>
            <a:rPr lang="en-US" sz="1100" kern="1200">
              <a:solidFill>
                <a:sysClr val="windowText" lastClr="000000">
                  <a:hueOff val="0"/>
                  <a:satOff val="0"/>
                  <a:lumOff val="0"/>
                  <a:alphaOff val="0"/>
                </a:sysClr>
              </a:solidFill>
              <a:latin typeface="Calibri" panose="020F0502020204030204"/>
              <a:ea typeface="+mn-ea"/>
              <a:cs typeface="+mn-cs"/>
            </a:rPr>
            <a:t>Final Jugment</a:t>
          </a:r>
        </a:p>
      </dsp:txBody>
      <dsp:txXfrm>
        <a:off x="744085" y="1375856"/>
        <a:ext cx="721731" cy="905885"/>
      </dsp:txXfrm>
    </dsp:sp>
    <dsp:sp modelId="{5EDD24EF-E513-4E2A-8CAB-8B740CDB666A}">
      <dsp:nvSpPr>
        <dsp:cNvPr id="0" name=""/>
        <dsp:cNvSpPr/>
      </dsp:nvSpPr>
      <dsp:spPr>
        <a:xfrm>
          <a:off x="3847" y="1458680"/>
          <a:ext cx="740237" cy="740237"/>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panose="020F0502020204030204"/>
              <a:ea typeface="+mn-ea"/>
              <a:cs typeface="+mn-cs"/>
            </a:rPr>
            <a:t>First Notice</a:t>
          </a:r>
        </a:p>
      </dsp:txBody>
      <dsp:txXfrm>
        <a:off x="112252" y="1567085"/>
        <a:ext cx="523427" cy="523427"/>
      </dsp:txXfrm>
    </dsp:sp>
    <dsp:sp modelId="{04356D0C-F64A-446D-A7E2-F0C67AB21851}">
      <dsp:nvSpPr>
        <dsp:cNvPr id="0" name=""/>
        <dsp:cNvSpPr/>
      </dsp:nvSpPr>
      <dsp:spPr>
        <a:xfrm>
          <a:off x="2317090" y="1181738"/>
          <a:ext cx="1480475" cy="1294121"/>
        </a:xfrm>
        <a:prstGeom prst="rightArrow">
          <a:avLst>
            <a:gd name="adj1" fmla="val 70000"/>
            <a:gd name="adj2" fmla="val 50000"/>
          </a:avLst>
        </a:prstGeom>
        <a:solidFill>
          <a:srgbClr val="FFC000">
            <a:tint val="40000"/>
            <a:alpha val="90000"/>
            <a:hueOff val="3837973"/>
            <a:satOff val="-20420"/>
            <a:lumOff val="-1163"/>
            <a:alphaOff val="0"/>
          </a:srgbClr>
        </a:solidFill>
        <a:ln w="12700" cap="flat" cmpd="sng" algn="ctr">
          <a:solidFill>
            <a:srgbClr val="FFC000">
              <a:tint val="40000"/>
              <a:alpha val="90000"/>
              <a:hueOff val="3837973"/>
              <a:satOff val="-20420"/>
              <a:lumOff val="-116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solidFill>
                <a:sysClr val="windowText" lastClr="000000">
                  <a:hueOff val="0"/>
                  <a:satOff val="0"/>
                  <a:lumOff val="0"/>
                  <a:alphaOff val="0"/>
                </a:sysClr>
              </a:solidFill>
              <a:latin typeface="Calibri" panose="020F0502020204030204"/>
              <a:ea typeface="+mn-ea"/>
              <a:cs typeface="+mn-cs"/>
            </a:rPr>
            <a:t>Collection Court</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a:ea typeface="+mn-ea"/>
              <a:cs typeface="+mn-cs"/>
            </a:rPr>
            <a:t>Notice of Unpaid Judgment</a:t>
          </a:r>
        </a:p>
      </dsp:txBody>
      <dsp:txXfrm>
        <a:off x="2687208" y="1375856"/>
        <a:ext cx="721731" cy="905885"/>
      </dsp:txXfrm>
    </dsp:sp>
    <dsp:sp modelId="{5179F72E-9232-4E98-B3B8-F59ED8E95FA0}">
      <dsp:nvSpPr>
        <dsp:cNvPr id="0" name=""/>
        <dsp:cNvSpPr/>
      </dsp:nvSpPr>
      <dsp:spPr>
        <a:xfrm>
          <a:off x="1946971" y="1458680"/>
          <a:ext cx="740237" cy="740237"/>
        </a:xfrm>
        <a:prstGeom prst="ellipse">
          <a:avLst/>
        </a:pr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panose="020F0502020204030204"/>
              <a:ea typeface="+mn-ea"/>
              <a:cs typeface="+mn-cs"/>
            </a:rPr>
            <a:t>Second Notice</a:t>
          </a:r>
        </a:p>
      </dsp:txBody>
      <dsp:txXfrm>
        <a:off x="2055376" y="1567085"/>
        <a:ext cx="523427" cy="523427"/>
      </dsp:txXfrm>
    </dsp:sp>
    <dsp:sp modelId="{4078A38F-84F8-4EA8-9FDF-FD46587A1C09}">
      <dsp:nvSpPr>
        <dsp:cNvPr id="0" name=""/>
        <dsp:cNvSpPr/>
      </dsp:nvSpPr>
      <dsp:spPr>
        <a:xfrm>
          <a:off x="4260213" y="1181738"/>
          <a:ext cx="1480475" cy="1294121"/>
        </a:xfrm>
        <a:prstGeom prst="rightArrow">
          <a:avLst>
            <a:gd name="adj1" fmla="val 70000"/>
            <a:gd name="adj2" fmla="val 50000"/>
          </a:avLst>
        </a:prstGeom>
        <a:solidFill>
          <a:srgbClr val="FFC000">
            <a:tint val="40000"/>
            <a:alpha val="90000"/>
            <a:hueOff val="7675946"/>
            <a:satOff val="-40841"/>
            <a:lumOff val="-2327"/>
            <a:alphaOff val="0"/>
          </a:srgbClr>
        </a:solidFill>
        <a:ln w="12700" cap="flat" cmpd="sng" algn="ctr">
          <a:solidFill>
            <a:srgbClr val="FFC000">
              <a:tint val="40000"/>
              <a:alpha val="90000"/>
              <a:hueOff val="7675946"/>
              <a:satOff val="-40841"/>
              <a:lumOff val="-2327"/>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solidFill>
                <a:sysClr val="windowText" lastClr="000000">
                  <a:hueOff val="0"/>
                  <a:satOff val="0"/>
                  <a:lumOff val="0"/>
                  <a:alphaOff val="0"/>
                </a:sysClr>
              </a:solidFill>
              <a:latin typeface="Calibri" panose="020F0502020204030204"/>
              <a:ea typeface="+mn-ea"/>
              <a:cs typeface="+mn-cs"/>
            </a:rPr>
            <a:t>Payment Plan</a:t>
          </a:r>
        </a:p>
        <a:p>
          <a:pPr marL="57150" lvl="1" indent="-57150" algn="l" defTabSz="488950">
            <a:lnSpc>
              <a:spcPct val="90000"/>
            </a:lnSpc>
            <a:spcBef>
              <a:spcPct val="0"/>
            </a:spcBef>
            <a:spcAft>
              <a:spcPct val="15000"/>
            </a:spcAft>
            <a:buChar char="•"/>
          </a:pPr>
          <a:r>
            <a:rPr lang="en-US" sz="1100" kern="1200">
              <a:solidFill>
                <a:sysClr val="windowText" lastClr="000000">
                  <a:hueOff val="0"/>
                  <a:satOff val="0"/>
                  <a:lumOff val="0"/>
                  <a:alphaOff val="0"/>
                </a:sysClr>
              </a:solidFill>
              <a:latin typeface="Calibri" panose="020F0502020204030204"/>
              <a:ea typeface="+mn-ea"/>
              <a:cs typeface="+mn-cs"/>
            </a:rPr>
            <a:t>Default Notice</a:t>
          </a:r>
        </a:p>
      </dsp:txBody>
      <dsp:txXfrm>
        <a:off x="4630332" y="1375856"/>
        <a:ext cx="721731" cy="905885"/>
      </dsp:txXfrm>
    </dsp:sp>
    <dsp:sp modelId="{0051E676-B459-412E-B4D1-3FBD958D8496}">
      <dsp:nvSpPr>
        <dsp:cNvPr id="0" name=""/>
        <dsp:cNvSpPr/>
      </dsp:nvSpPr>
      <dsp:spPr>
        <a:xfrm>
          <a:off x="3890094" y="1458680"/>
          <a:ext cx="740237" cy="740237"/>
        </a:xfrm>
        <a:prstGeom prst="ellipse">
          <a:avLst/>
        </a:pr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panose="020F0502020204030204"/>
              <a:ea typeface="+mn-ea"/>
              <a:cs typeface="+mn-cs"/>
            </a:rPr>
            <a:t>Third Notice</a:t>
          </a:r>
        </a:p>
      </dsp:txBody>
      <dsp:txXfrm>
        <a:off x="3998499" y="1567085"/>
        <a:ext cx="523427" cy="523427"/>
      </dsp:txXfrm>
    </dsp:sp>
    <dsp:sp modelId="{CCAC0F71-73C8-499D-BA47-BEF2DB5A000E}">
      <dsp:nvSpPr>
        <dsp:cNvPr id="0" name=""/>
        <dsp:cNvSpPr/>
      </dsp:nvSpPr>
      <dsp:spPr>
        <a:xfrm>
          <a:off x="6203337" y="1181738"/>
          <a:ext cx="1480475" cy="1294121"/>
        </a:xfrm>
        <a:prstGeom prst="rightArrow">
          <a:avLst>
            <a:gd name="adj1" fmla="val 70000"/>
            <a:gd name="adj2" fmla="val 50000"/>
          </a:avLst>
        </a:prstGeom>
        <a:solidFill>
          <a:srgbClr val="FFC000">
            <a:tint val="40000"/>
            <a:alpha val="90000"/>
            <a:hueOff val="11513918"/>
            <a:satOff val="-61261"/>
            <a:lumOff val="-3490"/>
            <a:alphaOff val="0"/>
          </a:srgbClr>
        </a:solidFill>
        <a:ln w="12700" cap="flat" cmpd="sng" algn="ctr">
          <a:solidFill>
            <a:srgbClr val="FFC000">
              <a:tint val="40000"/>
              <a:alpha val="90000"/>
              <a:hueOff val="11513918"/>
              <a:satOff val="-61261"/>
              <a:lumOff val="-349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solidFill>
                <a:sysClr val="windowText" lastClr="000000">
                  <a:hueOff val="0"/>
                  <a:satOff val="0"/>
                  <a:lumOff val="0"/>
                  <a:alphaOff val="0"/>
                </a:sysClr>
              </a:solidFill>
              <a:latin typeface="Calibri" panose="020F0502020204030204"/>
              <a:ea typeface="+mn-ea"/>
              <a:cs typeface="+mn-cs"/>
            </a:rPr>
            <a:t>FOS</a:t>
          </a:r>
        </a:p>
        <a:p>
          <a:pPr marL="57150" lvl="1" indent="-57150" algn="l" defTabSz="488950">
            <a:lnSpc>
              <a:spcPct val="90000"/>
            </a:lnSpc>
            <a:spcBef>
              <a:spcPct val="0"/>
            </a:spcBef>
            <a:spcAft>
              <a:spcPct val="15000"/>
            </a:spcAft>
            <a:buChar char="•"/>
          </a:pPr>
          <a:r>
            <a:rPr lang="en-US" sz="1100" kern="1200">
              <a:solidFill>
                <a:sysClr val="windowText" lastClr="000000">
                  <a:hueOff val="0"/>
                  <a:satOff val="0"/>
                  <a:lumOff val="0"/>
                  <a:alphaOff val="0"/>
                </a:sysClr>
              </a:solidFill>
              <a:latin typeface="Calibri" panose="020F0502020204030204"/>
              <a:ea typeface="+mn-ea"/>
              <a:cs typeface="+mn-cs"/>
            </a:rPr>
            <a:t>Collection Agency </a:t>
          </a:r>
        </a:p>
        <a:p>
          <a:pPr marL="57150" lvl="1" indent="-57150" algn="l" defTabSz="488950">
            <a:lnSpc>
              <a:spcPct val="90000"/>
            </a:lnSpc>
            <a:spcBef>
              <a:spcPct val="0"/>
            </a:spcBef>
            <a:spcAft>
              <a:spcPct val="15000"/>
            </a:spcAft>
            <a:buChar char="•"/>
          </a:pPr>
          <a:r>
            <a:rPr lang="en-US" sz="1100" kern="1200">
              <a:solidFill>
                <a:sysClr val="windowText" lastClr="000000">
                  <a:hueOff val="0"/>
                  <a:satOff val="0"/>
                  <a:lumOff val="0"/>
                  <a:alphaOff val="0"/>
                </a:sysClr>
              </a:solidFill>
              <a:latin typeface="Calibri" panose="020F0502020204030204"/>
              <a:ea typeface="+mn-ea"/>
              <a:cs typeface="+mn-cs"/>
            </a:rPr>
            <a:t>Case Recall</a:t>
          </a:r>
        </a:p>
      </dsp:txBody>
      <dsp:txXfrm>
        <a:off x="6573456" y="1375856"/>
        <a:ext cx="721731" cy="905885"/>
      </dsp:txXfrm>
    </dsp:sp>
    <dsp:sp modelId="{A2E05A05-3458-4667-91C9-1E525C9493A8}">
      <dsp:nvSpPr>
        <dsp:cNvPr id="0" name=""/>
        <dsp:cNvSpPr/>
      </dsp:nvSpPr>
      <dsp:spPr>
        <a:xfrm>
          <a:off x="5833218" y="1458680"/>
          <a:ext cx="740237" cy="740237"/>
        </a:xfrm>
        <a:prstGeom prst="ellipse">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panose="020F0502020204030204"/>
              <a:ea typeface="+mn-ea"/>
              <a:cs typeface="+mn-cs"/>
            </a:rPr>
            <a:t>Final Notice</a:t>
          </a:r>
        </a:p>
      </dsp:txBody>
      <dsp:txXfrm>
        <a:off x="5941623" y="1567085"/>
        <a:ext cx="523427" cy="5234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0.20477</cdr:x>
      <cdr:y>0.16795</cdr:y>
    </cdr:from>
    <cdr:to>
      <cdr:x>0.28797</cdr:x>
      <cdr:y>0.27723</cdr:y>
    </cdr:to>
    <cdr:sp macro="" textlink="">
      <cdr:nvSpPr>
        <cdr:cNvPr id="2" name="TextBox 1"/>
        <cdr:cNvSpPr txBox="1"/>
      </cdr:nvSpPr>
      <cdr:spPr>
        <a:xfrm xmlns:a="http://schemas.openxmlformats.org/drawingml/2006/main">
          <a:off x="1471612" y="762000"/>
          <a:ext cx="597926" cy="4958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bg1"/>
              </a:solidFill>
            </a:rPr>
            <a:t>12%</a:t>
          </a:r>
        </a:p>
      </cdr:txBody>
    </cdr:sp>
  </cdr:relSizeAnchor>
  <cdr:relSizeAnchor xmlns:cdr="http://schemas.openxmlformats.org/drawingml/2006/chartDrawing">
    <cdr:from>
      <cdr:x>0.32463</cdr:x>
      <cdr:y>0.35337</cdr:y>
    </cdr:from>
    <cdr:to>
      <cdr:x>0.3752</cdr:x>
      <cdr:y>0.46995</cdr:y>
    </cdr:to>
    <cdr:sp macro="" textlink="">
      <cdr:nvSpPr>
        <cdr:cNvPr id="3" name="TextBox 2"/>
        <cdr:cNvSpPr txBox="1"/>
      </cdr:nvSpPr>
      <cdr:spPr>
        <a:xfrm xmlns:a="http://schemas.openxmlformats.org/drawingml/2006/main">
          <a:off x="1895476" y="923925"/>
          <a:ext cx="295275"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0.21537</cdr:x>
      <cdr:y>0.36949</cdr:y>
    </cdr:from>
    <cdr:to>
      <cdr:x>0.29205</cdr:x>
      <cdr:y>0.48243</cdr:y>
    </cdr:to>
    <cdr:sp macro="" textlink="">
      <cdr:nvSpPr>
        <cdr:cNvPr id="4" name="TextBox 3"/>
        <cdr:cNvSpPr txBox="1"/>
      </cdr:nvSpPr>
      <cdr:spPr>
        <a:xfrm xmlns:a="http://schemas.openxmlformats.org/drawingml/2006/main">
          <a:off x="1547812" y="1676400"/>
          <a:ext cx="551070" cy="5124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bg1"/>
              </a:solidFill>
            </a:rPr>
            <a:t>30%</a:t>
          </a:r>
        </a:p>
      </cdr:txBody>
    </cdr:sp>
  </cdr:relSizeAnchor>
  <cdr:relSizeAnchor xmlns:cdr="http://schemas.openxmlformats.org/drawingml/2006/chartDrawing">
    <cdr:from>
      <cdr:x>0.22598</cdr:x>
      <cdr:y>0.58782</cdr:y>
    </cdr:from>
    <cdr:to>
      <cdr:x>0.2945</cdr:x>
      <cdr:y>0.69346</cdr:y>
    </cdr:to>
    <cdr:sp macro="" textlink="">
      <cdr:nvSpPr>
        <cdr:cNvPr id="5" name="TextBox 4"/>
        <cdr:cNvSpPr txBox="1"/>
      </cdr:nvSpPr>
      <cdr:spPr>
        <a:xfrm xmlns:a="http://schemas.openxmlformats.org/drawingml/2006/main">
          <a:off x="1624012" y="2667000"/>
          <a:ext cx="492427" cy="4792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bg1"/>
              </a:solidFill>
            </a:rPr>
            <a:t>33%</a:t>
          </a:r>
        </a:p>
      </cdr:txBody>
    </cdr:sp>
  </cdr:relSizeAnchor>
  <cdr:relSizeAnchor xmlns:cdr="http://schemas.openxmlformats.org/drawingml/2006/chartDrawing">
    <cdr:from>
      <cdr:x>0.20477</cdr:x>
      <cdr:y>0.78936</cdr:y>
    </cdr:from>
    <cdr:to>
      <cdr:x>0.26598</cdr:x>
      <cdr:y>0.96437</cdr:y>
    </cdr:to>
    <cdr:sp macro="" textlink="">
      <cdr:nvSpPr>
        <cdr:cNvPr id="6" name="TextBox 5"/>
        <cdr:cNvSpPr txBox="1"/>
      </cdr:nvSpPr>
      <cdr:spPr>
        <a:xfrm xmlns:a="http://schemas.openxmlformats.org/drawingml/2006/main">
          <a:off x="1471612" y="3581400"/>
          <a:ext cx="439890" cy="7940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bg1"/>
              </a:solidFill>
            </a:rPr>
            <a:t>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82F34-942F-4A23-84A5-2C8BA22D0F5C}"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2F20D-E326-40BD-A077-6C630D79B6D2}" type="slidenum">
              <a:rPr lang="en-US" smtClean="0"/>
              <a:t>‹#›</a:t>
            </a:fld>
            <a:endParaRPr lang="en-US"/>
          </a:p>
        </p:txBody>
      </p:sp>
    </p:spTree>
    <p:extLst>
      <p:ext uri="{BB962C8B-B14F-4D97-AF65-F5344CB8AC3E}">
        <p14:creationId xmlns:p14="http://schemas.microsoft.com/office/powerpoint/2010/main" val="273675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Clerk Butterfield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C3330-B1AE-4CFC-AF2F-FF732064B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08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Clerk Butterfield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C3330-B1AE-4CFC-AF2F-FF732064B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20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Clerk Butterfield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C3330-B1AE-4CFC-AF2F-FF732064B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1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Clerk Butterfield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C3330-B1AE-4CFC-AF2F-FF732064B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28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Clerk Butterfield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C3330-B1AE-4CFC-AF2F-FF732064B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00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83D171-012A-4366-834B-B51796FDC7CF}"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Helvetica Light"/>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Tree>
    <p:extLst>
      <p:ext uri="{BB962C8B-B14F-4D97-AF65-F5344CB8AC3E}">
        <p14:creationId xmlns:p14="http://schemas.microsoft.com/office/powerpoint/2010/main" val="3701887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584200" rtl="0" eaLnBrk="1" fontAlgn="auto" latinLnBrk="0" hangingPunct="0">
              <a:lnSpc>
                <a:spcPct val="100000"/>
              </a:lnSpc>
              <a:spcBef>
                <a:spcPts val="0"/>
              </a:spcBef>
              <a:spcAft>
                <a:spcPts val="0"/>
              </a:spcAft>
              <a:buClrTx/>
              <a:buSzTx/>
              <a:buFontTx/>
              <a:buNone/>
              <a:tabLst/>
              <a:defRPr/>
            </a:pPr>
            <a:fld id="{2683D171-012A-4366-834B-B51796FDC7CF}" type="slidenum">
              <a:rPr kumimoji="0" lang="en-US" sz="1200" b="0" i="0" u="none" strike="noStrike" kern="0" cap="none" spc="0" normalizeH="0" baseline="0" noProof="0" smtClean="0">
                <a:ln>
                  <a:noFill/>
                </a:ln>
                <a:solidFill>
                  <a:srgbClr val="000000"/>
                </a:solidFill>
                <a:effectLst/>
                <a:uLnTx/>
                <a:uFillTx/>
                <a:latin typeface="Calibri" panose="020F0502020204030204"/>
                <a:ea typeface="+mn-ea"/>
                <a:cs typeface="+mn-cs"/>
                <a:sym typeface="Helvetica Light"/>
              </a:rPr>
              <a:pPr marL="0" marR="0" lvl="0" indent="0" algn="r" defTabSz="584200" rtl="0" eaLnBrk="1" fontAlgn="auto" latinLnBrk="0" hangingPunct="0">
                <a:lnSpc>
                  <a:spcPct val="100000"/>
                </a:lnSpc>
                <a:spcBef>
                  <a:spcPts val="0"/>
                </a:spcBef>
                <a:spcAft>
                  <a:spcPts val="0"/>
                </a:spcAft>
                <a:buClrTx/>
                <a:buSzTx/>
                <a:buFontTx/>
                <a:buNone/>
                <a:tabLst/>
                <a:defRPr/>
              </a:pPr>
              <a:t>32</a:t>
            </a:fld>
            <a:endParaRPr kumimoji="0" lang="en-US" sz="1200" b="0" i="0" u="none" strike="noStrike" kern="0" cap="none" spc="0" normalizeH="0" baseline="0" noProof="0">
              <a:ln>
                <a:noFill/>
              </a:ln>
              <a:solidFill>
                <a:srgbClr val="000000"/>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123252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83D171-012A-4366-834B-B51796FDC7CF}"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Helvetica Light"/>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Tree>
    <p:extLst>
      <p:ext uri="{BB962C8B-B14F-4D97-AF65-F5344CB8AC3E}">
        <p14:creationId xmlns:p14="http://schemas.microsoft.com/office/powerpoint/2010/main" val="332508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83D171-012A-4366-834B-B51796FDC7CF}"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Helvetica Light"/>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Tree>
    <p:extLst>
      <p:ext uri="{BB962C8B-B14F-4D97-AF65-F5344CB8AC3E}">
        <p14:creationId xmlns:p14="http://schemas.microsoft.com/office/powerpoint/2010/main" val="29259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plans include cost of incarceration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F6EB5-FE69-4EB3-A3F6-E2614BD1C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315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FY18/19- 2653 plans, (appx 2691 cases) sy17/18 2091 27% increase # plans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F6EB5-FE69-4EB3-A3F6-E2614BD1C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901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 report shows collections total for court FY18/19 $2,810,537.90   1033240+67289= 1100529  39% collection thru payment plans  13% is thru collection agency ($377,699.)</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F6EB5-FE69-4EB3-A3F6-E2614BD1C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33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OGL Oct 2019 was our 7</a:t>
            </a:r>
            <a:r>
              <a:rPr lang="en-US" baseline="30000" dirty="0"/>
              <a:t>th</a:t>
            </a:r>
            <a:r>
              <a:rPr lang="en-US" dirty="0"/>
              <a:t> event for DL clearance- 158 of the 4666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F6EB5-FE69-4EB3-A3F6-E2614BD1C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351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388 month, during DL event spike in March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F6EB5-FE69-4EB3-A3F6-E2614BD1C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13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Postcards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F6EB5-FE69-4EB3-A3F6-E2614BD1C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27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million we call back to put individuals on PP- our agencies can also place them on a plan, during event only 258 are called back of the 1464.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F6EB5-FE69-4EB3-A3F6-E2614BD1C9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51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Clerk Butterfield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C3330-B1AE-4CFC-AF2F-FF732064B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11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E5E1-ABB7-7242-A22E-4EAA8F485B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8D30EB-753E-134B-8808-321F5CB369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50F27-9D88-2B48-B44B-0DC3D5BA496A}"/>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5" name="Footer Placeholder 4">
            <a:extLst>
              <a:ext uri="{FF2B5EF4-FFF2-40B4-BE49-F238E27FC236}">
                <a16:creationId xmlns:a16="http://schemas.microsoft.com/office/drawing/2014/main" id="{DEF137BE-5D6E-FA42-8A39-4089DC63D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8B5AA-7D09-6E40-833A-78BA8495686F}"/>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78838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1CC7-B03E-2043-850C-D88F9B587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42EE49-20E7-0A48-9544-FB79CB36F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6102E-F699-9A44-ADD5-A1DE06BAB086}"/>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5" name="Footer Placeholder 4">
            <a:extLst>
              <a:ext uri="{FF2B5EF4-FFF2-40B4-BE49-F238E27FC236}">
                <a16:creationId xmlns:a16="http://schemas.microsoft.com/office/drawing/2014/main" id="{F7F3C0C1-645A-4943-B1CA-16B65F807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1EA90-70B1-D142-BF77-1F164D4FD1F6}"/>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45813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EEC15-B878-6C4B-B36D-DB50D9F0B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9102D1-8AE3-AF41-A9EA-C3967897C5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30D8C-B978-D147-AEAA-AC1DFEE0C184}"/>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5" name="Footer Placeholder 4">
            <a:extLst>
              <a:ext uri="{FF2B5EF4-FFF2-40B4-BE49-F238E27FC236}">
                <a16:creationId xmlns:a16="http://schemas.microsoft.com/office/drawing/2014/main" id="{DE4C6103-CA29-4F48-B58F-723437490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24461-28D5-F144-97A0-542C4F302DE0}"/>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25817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4A87-2F26-EA4F-AF84-5CEB7DBE6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C315D-C8DC-CF41-A9FD-FFF14F535D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FE099-D5C6-734B-AAA2-27C6CD8D7E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E63821-B2B7-7A45-811B-748C740A216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B436BC0-ED4D-1E41-A8ED-2B34CA2E6B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80B1D2C-E987-2540-8A47-789810DED4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78644-C207-7045-AA39-224086A97C4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26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6500773A-C80A-4F2A-BA43-C1F8769B9ABC}" type="datetimeFigureOut">
              <a:rPr lang="en-US" smtClean="0"/>
              <a:pPr/>
              <a:t>10/22/2019</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solidFill>
                <a:srgbClr val="5C5827"/>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ACEB813B-1149-44C9-B39B-E1B73DB58663}" type="slidenum">
              <a:rPr lang="en-US" smtClean="0">
                <a:solidFill>
                  <a:srgbClr val="5C5827"/>
                </a:solidFill>
              </a:rPr>
              <a:pPr/>
              <a:t>‹#›</a:t>
            </a:fld>
            <a:endParaRPr lang="en-US" dirty="0">
              <a:solidFill>
                <a:srgbClr val="5C5827"/>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834359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0773A-C80A-4F2A-BA43-C1F8769B9ABC}" type="datetimeFigureOut">
              <a:rPr lang="en-US" smtClean="0"/>
              <a:pPr/>
              <a:t>10/22/2019</a:t>
            </a:fld>
            <a:endParaRPr lang="en-US" dirty="0"/>
          </a:p>
        </p:txBody>
      </p:sp>
      <p:sp>
        <p:nvSpPr>
          <p:cNvPr id="5" name="Footer Placeholder 4"/>
          <p:cNvSpPr>
            <a:spLocks noGrp="1"/>
          </p:cNvSpPr>
          <p:nvPr>
            <p:ph type="ftr" sz="quarter" idx="11"/>
          </p:nvPr>
        </p:nvSpPr>
        <p:spPr/>
        <p:txBody>
          <a:bodyPr/>
          <a:lstStyle/>
          <a:p>
            <a:endParaRPr lang="en-US" dirty="0">
              <a:solidFill>
                <a:srgbClr val="5C5827"/>
              </a:solidFill>
            </a:endParaRPr>
          </a:p>
        </p:txBody>
      </p:sp>
      <p:sp>
        <p:nvSpPr>
          <p:cNvPr id="6" name="Slide Number Placeholder 5"/>
          <p:cNvSpPr>
            <a:spLocks noGrp="1"/>
          </p:cNvSpPr>
          <p:nvPr>
            <p:ph type="sldNum" sz="quarter" idx="12"/>
          </p:nvPr>
        </p:nvSpPr>
        <p:spPr/>
        <p:txBody>
          <a:bodyPr/>
          <a:lstStyle/>
          <a:p>
            <a:fld id="{ACEB813B-1149-44C9-B39B-E1B73DB58663}" type="slidenum">
              <a:rPr lang="en-US" smtClean="0"/>
              <a:pPr/>
              <a:t>‹#›</a:t>
            </a:fld>
            <a:endParaRPr lang="en-US" dirty="0"/>
          </a:p>
        </p:txBody>
      </p:sp>
    </p:spTree>
    <p:extLst>
      <p:ext uri="{BB962C8B-B14F-4D97-AF65-F5344CB8AC3E}">
        <p14:creationId xmlns:p14="http://schemas.microsoft.com/office/powerpoint/2010/main" val="3552587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584200" rtl="0" eaLnBrk="1" fontAlgn="auto" latinLnBrk="0" hangingPunct="1">
              <a:lnSpc>
                <a:spcPct val="100000"/>
              </a:lnSpc>
              <a:spcBef>
                <a:spcPts val="0"/>
              </a:spcBef>
              <a:spcAft>
                <a:spcPts val="0"/>
              </a:spcAft>
              <a:buClrTx/>
              <a:buSzTx/>
              <a:buFontTx/>
              <a:buNone/>
              <a:tabLst/>
              <a:defRPr/>
            </a:pPr>
            <a:fld id="{CDC0ACFA-76D1-4C6B-AFFD-C374AE2648A7}" type="datetimeFigureOut">
              <a:rPr kumimoji="0" lang="en-US" sz="1400" b="0" i="0" u="none" strike="noStrike" kern="0" cap="none" spc="0" normalizeH="0" baseline="0" noProof="0" smtClean="0">
                <a:ln>
                  <a:noFill/>
                </a:ln>
                <a:solidFill>
                  <a:srgbClr val="FFFFFF"/>
                </a:solidFill>
                <a:effectLst/>
                <a:uLnTx/>
                <a:uFillTx/>
                <a:latin typeface="Georgia"/>
                <a:ea typeface="+mn-ea"/>
                <a:cs typeface="+mn-cs"/>
                <a:sym typeface="Helvetica Light"/>
              </a:rPr>
              <a:pPr marL="0" marR="0" lvl="0" indent="0" algn="r" defTabSz="584200" rtl="0" eaLnBrk="1" fontAlgn="auto" latinLnBrk="0" hangingPunct="1">
                <a:lnSpc>
                  <a:spcPct val="100000"/>
                </a:lnSpc>
                <a:spcBef>
                  <a:spcPts val="0"/>
                </a:spcBef>
                <a:spcAft>
                  <a:spcPts val="0"/>
                </a:spcAft>
                <a:buClrTx/>
                <a:buSzTx/>
                <a:buFontTx/>
                <a:buNone/>
                <a:tabLst/>
                <a:defRPr/>
              </a:pPr>
              <a:t>10/22/2019</a:t>
            </a:fld>
            <a:endParaRPr kumimoji="0" lang="en-US" sz="1400" b="0" i="0" u="none" strike="noStrike" kern="0" cap="none" spc="0" normalizeH="0" baseline="0" noProof="0">
              <a:ln>
                <a:noFill/>
              </a:ln>
              <a:solidFill>
                <a:srgbClr val="FFFFFF"/>
              </a:solidFill>
              <a:effectLst/>
              <a:uLnTx/>
              <a:uFillTx/>
              <a:latin typeface="Georgia"/>
              <a:ea typeface="+mn-ea"/>
              <a:cs typeface="+mn-cs"/>
              <a:sym typeface="Helvetica Light"/>
            </a:endParaRPr>
          </a:p>
        </p:txBody>
      </p:sp>
      <p:sp>
        <p:nvSpPr>
          <p:cNvPr id="5" name="Footer Placeholder 4"/>
          <p:cNvSpPr>
            <a:spLocks noGrp="1"/>
          </p:cNvSpPr>
          <p:nvPr>
            <p:ph type="ftr" sz="quarter" idx="11"/>
          </p:nvPr>
        </p:nvSpPr>
        <p:spPr/>
        <p:txBody>
          <a:bodyPr/>
          <a:lstStyle/>
          <a:p>
            <a:pPr marL="0" marR="0" lvl="0" indent="0" algn="l" defTabSz="584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Georgia"/>
              <a:ea typeface="+mn-ea"/>
              <a:cs typeface="+mn-cs"/>
              <a:sym typeface="Helvetica Light"/>
            </a:endParaRPr>
          </a:p>
        </p:txBody>
      </p:sp>
      <p:sp>
        <p:nvSpPr>
          <p:cNvPr id="6" name="Slide Number Placeholder 5"/>
          <p:cNvSpPr>
            <a:spLocks noGrp="1"/>
          </p:cNvSpPr>
          <p:nvPr>
            <p:ph type="sldNum" sz="quarter" idx="12"/>
          </p:nvPr>
        </p:nvSpPr>
        <p:spPr>
          <a:xfrm>
            <a:off x="5815584" y="1026373"/>
            <a:ext cx="609600" cy="441325"/>
          </a:xfrm>
        </p:spPr>
        <p: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fld id="{7CA14438-C027-4E8B-838F-FF56CF48A615}" type="slidenum">
              <a:rPr kumimoji="0" lang="en-US" sz="1600" b="0" i="0" u="none" strike="noStrike" kern="0" cap="none" spc="0" normalizeH="0" baseline="0" noProof="0" smtClean="0">
                <a:ln>
                  <a:noFill/>
                </a:ln>
                <a:solidFill>
                  <a:srgbClr val="8CADAE">
                    <a:shade val="75000"/>
                  </a:srgbClr>
                </a:solidFill>
                <a:effectLst/>
                <a:uLnTx/>
                <a:uFillTx/>
                <a:latin typeface="Georgia"/>
                <a:ea typeface="+mn-ea"/>
                <a:cs typeface="+mn-cs"/>
                <a:sym typeface="Helvetica Light"/>
              </a:rPr>
              <a:pPr marL="0" marR="0" lvl="0" indent="0" algn="ctr" defTabSz="5842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0" cap="none" spc="0" normalizeH="0" baseline="0" noProof="0">
              <a:ln>
                <a:noFill/>
              </a:ln>
              <a:solidFill>
                <a:srgbClr val="8CADAE">
                  <a:shade val="75000"/>
                </a:srgbClr>
              </a:solidFill>
              <a:effectLst/>
              <a:uLnTx/>
              <a:uFillTx/>
              <a:latin typeface="Georgia"/>
              <a:ea typeface="+mn-ea"/>
              <a:cs typeface="+mn-cs"/>
              <a:sym typeface="Helvetica Light"/>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2387787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5024582" y="5627594"/>
            <a:ext cx="4729018" cy="244362"/>
          </a:xfrm>
        </p:spPr>
        <p:txBody>
          <a:bodyPr lIns="0" tIns="0" rIns="0" bIns="0"/>
          <a:lstStyle>
            <a:lvl1pPr algn="ctr">
              <a:defRPr>
                <a:solidFill>
                  <a:schemeClr val="tx1">
                    <a:tint val="75000"/>
                  </a:schemeClr>
                </a:solidFill>
              </a:defRPr>
            </a:lvl1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Holder 3"/>
          <p:cNvSpPr>
            <a:spLocks noGrp="1"/>
          </p:cNvSpPr>
          <p:nvPr>
            <p:ph type="dt" sz="half" idx="6"/>
          </p:nvPr>
        </p:nvSpPr>
        <p:spPr>
          <a:xfrm>
            <a:off x="738909" y="5627594"/>
            <a:ext cx="3398982" cy="244362"/>
          </a:xfrm>
        </p:spPr>
        <p:txBody>
          <a:bodyPr lIns="0" tIns="0" rIns="0" bIns="0"/>
          <a:lstStyle>
            <a:lvl1pPr algn="l">
              <a:defRPr>
                <a:solidFill>
                  <a:schemeClr val="tx1">
                    <a:tint val="75000"/>
                  </a:schemeClr>
                </a:solidFill>
              </a:defRPr>
            </a:lvl1pPr>
          </a:lstStyle>
          <a:p>
            <a:pPr marL="0" marR="0" lvl="0" indent="0" algn="l" defTabSz="806867"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5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806867" rtl="0" eaLnBrk="1" fontAlgn="auto" latinLnBrk="0" hangingPunct="1">
                <a:lnSpc>
                  <a:spcPct val="100000"/>
                </a:lnSpc>
                <a:spcBef>
                  <a:spcPts val="0"/>
                </a:spcBef>
                <a:spcAft>
                  <a:spcPts val="0"/>
                </a:spcAft>
                <a:buClrTx/>
                <a:buSzTx/>
                <a:buFontTx/>
                <a:buNone/>
                <a:tabLst/>
                <a:defRPr/>
              </a:pPr>
              <a:t>10/22/2019</a:t>
            </a:fld>
            <a:endParaRPr kumimoji="0" lang="en-US"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a:xfrm>
            <a:off x="10640291" y="5627594"/>
            <a:ext cx="3398982" cy="244362"/>
          </a:xfrm>
        </p:spPr>
        <p:txBody>
          <a:bodyPr lIns="0" tIns="0" rIns="0" bIns="0"/>
          <a:lstStyle>
            <a:lvl1pPr algn="r">
              <a:defRPr>
                <a:solidFill>
                  <a:schemeClr val="tx1">
                    <a:tint val="75000"/>
                  </a:schemeClr>
                </a:solidFill>
              </a:defRPr>
            </a:lvl1pPr>
          </a:lstStyle>
          <a:p>
            <a:pPr marL="0" marR="0" lvl="0" indent="0" algn="r" defTabSz="806867"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588"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06867" rtl="0" eaLnBrk="1" fontAlgn="auto" latinLnBrk="0" hangingPunct="1">
                <a:lnSpc>
                  <a:spcPct val="100000"/>
                </a:lnSpc>
                <a:spcBef>
                  <a:spcPts val="0"/>
                </a:spcBef>
                <a:spcAft>
                  <a:spcPts val="0"/>
                </a:spcAft>
                <a:buClrTx/>
                <a:buSzTx/>
                <a:buFontTx/>
                <a:buNone/>
                <a:tabLst/>
                <a:defRPr/>
              </a:pPr>
              <a:t>‹#›</a:t>
            </a:fld>
            <a:endParaRPr kumimoji="0" lang="en-US" sz="1588"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894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0882-3751-4F07-B0D7-E5F5D5D4E1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B3BFE-C633-4B74-BE85-F27C156B22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D299A-DA0D-4D96-A57C-62A4CFBB5C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3EB5B7-BC07-446C-AF21-C8F9C4436F1E}"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10/22/2019</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64A53D4-8AEF-49C3-BA4B-0031FDEF24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796819C-FBAF-4617-B558-5379DC1CFB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412DB5-F150-4477-96CD-CC8D183427AE}"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163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ic Slide 1">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0" y="338328"/>
            <a:ext cx="12192000" cy="813816"/>
          </a:xfrm>
        </p:spPr>
        <p:txBody>
          <a:bodyPr anchor="ctr" anchorCtr="1">
            <a:normAutofit/>
          </a:bodyPr>
          <a:lstStyle>
            <a:lvl1pPr>
              <a:defRPr sz="3500">
                <a:solidFill>
                  <a:schemeClr val="bg1"/>
                </a:solidFill>
                <a:latin typeface="Franklin Gothic Book" panose="020B0503020102020204" pitchFamily="34" charset="0"/>
              </a:defRPr>
            </a:lvl1pPr>
          </a:lstStyle>
          <a:p>
            <a:r>
              <a:rPr lang="en-US" dirty="0"/>
              <a:t>SLIDE TITLE</a:t>
            </a:r>
          </a:p>
        </p:txBody>
      </p:sp>
      <p:sp>
        <p:nvSpPr>
          <p:cNvPr id="8" name="Text Placeholder 2"/>
          <p:cNvSpPr>
            <a:spLocks noGrp="1"/>
          </p:cNvSpPr>
          <p:nvPr>
            <p:ph type="body" idx="1" hasCustomPrompt="1"/>
          </p:nvPr>
        </p:nvSpPr>
        <p:spPr>
          <a:xfrm>
            <a:off x="524256" y="1408176"/>
            <a:ext cx="11155680" cy="4306824"/>
          </a:xfrm>
          <a:prstGeom prst="rect">
            <a:avLst/>
          </a:prstGeom>
        </p:spPr>
        <p:txBody>
          <a:bodyPr anchor="t" anchorCtr="0"/>
          <a:lstStyle>
            <a:lvl1pPr marL="0" indent="0">
              <a:buNone/>
              <a:defRPr sz="2500">
                <a:solidFill>
                  <a:schemeClr val="tx1">
                    <a:lumMod val="85000"/>
                    <a:lumOff val="1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 Box</a:t>
            </a:r>
          </a:p>
        </p:txBody>
      </p:sp>
    </p:spTree>
    <p:extLst>
      <p:ext uri="{BB962C8B-B14F-4D97-AF65-F5344CB8AC3E}">
        <p14:creationId xmlns:p14="http://schemas.microsoft.com/office/powerpoint/2010/main" val="3422712582"/>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neric Slide 2">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0" y="65580"/>
            <a:ext cx="12192000" cy="1325563"/>
          </a:xfrm>
        </p:spPr>
        <p:txBody>
          <a:bodyPr anchor="ctr" anchorCtr="1"/>
          <a:lstStyle>
            <a:lvl1pPr>
              <a:defRPr>
                <a:solidFill>
                  <a:schemeClr val="bg1"/>
                </a:solidFill>
              </a:defRPr>
            </a:lvl1pPr>
          </a:lstStyle>
          <a:p>
            <a:r>
              <a:rPr lang="en-US" dirty="0"/>
              <a:t>Slide Title</a:t>
            </a:r>
          </a:p>
        </p:txBody>
      </p:sp>
      <p:sp>
        <p:nvSpPr>
          <p:cNvPr id="8" name="Text Placeholder 2"/>
          <p:cNvSpPr>
            <a:spLocks noGrp="1"/>
          </p:cNvSpPr>
          <p:nvPr>
            <p:ph type="body" idx="1" hasCustomPrompt="1"/>
          </p:nvPr>
        </p:nvSpPr>
        <p:spPr>
          <a:xfrm>
            <a:off x="1027387" y="1814733"/>
            <a:ext cx="10515600" cy="3718964"/>
          </a:xfrm>
          <a:prstGeom prst="rect">
            <a:avLst/>
          </a:prstGeom>
        </p:spPr>
        <p:txBody>
          <a:bodyPr anchor="t" anchorCtr="0"/>
          <a:lstStyle>
            <a:lvl1pPr marL="0" indent="0">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Text Box</a:t>
            </a:r>
            <a:endParaRPr lang="en-US" dirty="0"/>
          </a:p>
        </p:txBody>
      </p:sp>
    </p:spTree>
    <p:extLst>
      <p:ext uri="{BB962C8B-B14F-4D97-AF65-F5344CB8AC3E}">
        <p14:creationId xmlns:p14="http://schemas.microsoft.com/office/powerpoint/2010/main" val="1056931591"/>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4A87-2F26-EA4F-AF84-5CEB7DBE6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C315D-C8DC-CF41-A9FD-FFF14F535D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FE099-D5C6-734B-AAA2-27C6CD8D7E09}"/>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5" name="Footer Placeholder 4">
            <a:extLst>
              <a:ext uri="{FF2B5EF4-FFF2-40B4-BE49-F238E27FC236}">
                <a16:creationId xmlns:a16="http://schemas.microsoft.com/office/drawing/2014/main" id="{1B436BC0-ED4D-1E41-A8ED-2B34CA2E6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B1D2C-E987-2540-8A47-789810DED48E}"/>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2376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0533-0F27-A24E-A7A4-3B6ED6427D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5ED18-CEDE-C442-BF02-9E25351AB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34A40-1065-FC47-A0A4-E82587D298E7}"/>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5" name="Footer Placeholder 4">
            <a:extLst>
              <a:ext uri="{FF2B5EF4-FFF2-40B4-BE49-F238E27FC236}">
                <a16:creationId xmlns:a16="http://schemas.microsoft.com/office/drawing/2014/main" id="{9C71C067-F9D1-DD45-B5C4-697FCA3FD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2A2BE-4BDF-CA45-ADB1-183FADB5D13B}"/>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32490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0487-E6A8-B747-BC46-548B3DA8F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5F3CB-07C3-5248-B195-E95F6D558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1C1650-DA96-2645-9D08-CC2998E8B1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61A9B2-7073-3C44-B98C-E919042A6156}"/>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6" name="Footer Placeholder 5">
            <a:extLst>
              <a:ext uri="{FF2B5EF4-FFF2-40B4-BE49-F238E27FC236}">
                <a16:creationId xmlns:a16="http://schemas.microsoft.com/office/drawing/2014/main" id="{7102F08E-3285-DA4F-AA0F-EEFD1803B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0B85D8-2B6A-674E-92D6-9BA68DEE0961}"/>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80211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7D41-F5BE-1846-959D-2796E46249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A5CF0C-54AE-B547-9F48-94B6AFEAB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AF3F4-543A-8149-80CC-A4A470465B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83632-AE73-134A-AA06-49FD53F08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7F90B2-B7DA-7546-9609-8261E7E7F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9C62D-C6F7-E64A-B3EB-3D9CC4AF79C3}"/>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8" name="Footer Placeholder 7">
            <a:extLst>
              <a:ext uri="{FF2B5EF4-FFF2-40B4-BE49-F238E27FC236}">
                <a16:creationId xmlns:a16="http://schemas.microsoft.com/office/drawing/2014/main" id="{3B31EDA5-9F9E-3F49-9C9D-A9E0918E21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10763F-4871-3446-A24F-90A26325D10F}"/>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77046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0FD0-EF8D-B347-A716-B736FC5F1F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E16FAF-07A9-0540-8D48-C7233BD84A8B}"/>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4" name="Footer Placeholder 3">
            <a:extLst>
              <a:ext uri="{FF2B5EF4-FFF2-40B4-BE49-F238E27FC236}">
                <a16:creationId xmlns:a16="http://schemas.microsoft.com/office/drawing/2014/main" id="{E114EDAD-1C7C-084C-B7D2-3608E88ABC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AB456-8608-314C-A1FA-2BA32CAA2DF2}"/>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131268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9B564-43B5-DD48-9FF8-47228EC9EA26}"/>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3" name="Footer Placeholder 2">
            <a:extLst>
              <a:ext uri="{FF2B5EF4-FFF2-40B4-BE49-F238E27FC236}">
                <a16:creationId xmlns:a16="http://schemas.microsoft.com/office/drawing/2014/main" id="{03B65654-3E7D-6742-A08B-CB9234A9B0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F581B7-93E9-F642-B03B-8D5847A20373}"/>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71521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67A8-9BEF-5D4C-8282-CEC0A38C9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3A7165-AF85-634A-A1F1-D07BCE33C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E62136-1B0A-2744-BE63-9689439EF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E761E-C23D-DF46-AF00-BEA754F67F66}"/>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6" name="Footer Placeholder 5">
            <a:extLst>
              <a:ext uri="{FF2B5EF4-FFF2-40B4-BE49-F238E27FC236}">
                <a16:creationId xmlns:a16="http://schemas.microsoft.com/office/drawing/2014/main" id="{4FC59836-8E7E-4045-8EBE-67EDB233C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07ED2-667A-D346-B44A-61C3AB577D75}"/>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366136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9312-F6B8-7D41-B849-EF700E523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3E9DCD-4FA9-2A47-B187-600B2DB7B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932886-11E4-5D4F-B169-8F62E455E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B189F-59C7-504F-B50A-0EB80C1DE72A}"/>
              </a:ext>
            </a:extLst>
          </p:cNvPr>
          <p:cNvSpPr>
            <a:spLocks noGrp="1"/>
          </p:cNvSpPr>
          <p:nvPr>
            <p:ph type="dt" sz="half" idx="10"/>
          </p:nvPr>
        </p:nvSpPr>
        <p:spPr/>
        <p:txBody>
          <a:bodyPr/>
          <a:lstStyle/>
          <a:p>
            <a:fld id="{B6E63821-B2B7-7A45-811B-748C740A2169}" type="datetimeFigureOut">
              <a:rPr lang="en-US" smtClean="0"/>
              <a:t>10/22/2019</a:t>
            </a:fld>
            <a:endParaRPr lang="en-US"/>
          </a:p>
        </p:txBody>
      </p:sp>
      <p:sp>
        <p:nvSpPr>
          <p:cNvPr id="6" name="Footer Placeholder 5">
            <a:extLst>
              <a:ext uri="{FF2B5EF4-FFF2-40B4-BE49-F238E27FC236}">
                <a16:creationId xmlns:a16="http://schemas.microsoft.com/office/drawing/2014/main" id="{C4DEFF43-6549-3C43-9F43-231E1B363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EDDC1-FD8B-134E-9444-FCCB253B0E63}"/>
              </a:ext>
            </a:extLst>
          </p:cNvPr>
          <p:cNvSpPr>
            <a:spLocks noGrp="1"/>
          </p:cNvSpPr>
          <p:nvPr>
            <p:ph type="sldNum" sz="quarter" idx="12"/>
          </p:nvPr>
        </p:nvSpPr>
        <p:spPr/>
        <p:txBody>
          <a:bodyPr/>
          <a:lstStyle/>
          <a:p>
            <a:fld id="{BCB78644-C207-7045-AA39-224086A97C4C}" type="slidenum">
              <a:rPr lang="en-US" smtClean="0"/>
              <a:t>‹#›</a:t>
            </a:fld>
            <a:endParaRPr lang="en-US"/>
          </a:p>
        </p:txBody>
      </p:sp>
    </p:spTree>
    <p:extLst>
      <p:ext uri="{BB962C8B-B14F-4D97-AF65-F5344CB8AC3E}">
        <p14:creationId xmlns:p14="http://schemas.microsoft.com/office/powerpoint/2010/main" val="154769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3A7247-AFFB-A04D-BB31-153644CCB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B58C92-2A70-E140-9FC5-4364AB553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A3365-EB63-8C4B-9D97-2D1FDD2D4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63821-B2B7-7A45-811B-748C740A2169}" type="datetimeFigureOut">
              <a:rPr lang="en-US" smtClean="0"/>
              <a:t>10/22/2019</a:t>
            </a:fld>
            <a:endParaRPr lang="en-US"/>
          </a:p>
        </p:txBody>
      </p:sp>
      <p:sp>
        <p:nvSpPr>
          <p:cNvPr id="5" name="Footer Placeholder 4">
            <a:extLst>
              <a:ext uri="{FF2B5EF4-FFF2-40B4-BE49-F238E27FC236}">
                <a16:creationId xmlns:a16="http://schemas.microsoft.com/office/drawing/2014/main" id="{D0A31BA6-D4A6-7347-BC53-908929B4E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7B71F-9D6E-CC43-892C-EDE72A6EC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8644-C207-7045-AA39-224086A97C4C}" type="slidenum">
              <a:rPr lang="en-US" smtClean="0"/>
              <a:t>‹#›</a:t>
            </a:fld>
            <a:endParaRPr lang="en-US"/>
          </a:p>
        </p:txBody>
      </p:sp>
    </p:spTree>
    <p:extLst>
      <p:ext uri="{BB962C8B-B14F-4D97-AF65-F5344CB8AC3E}">
        <p14:creationId xmlns:p14="http://schemas.microsoft.com/office/powerpoint/2010/main" val="3359459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3A7247-AFFB-A04D-BB31-153644CCB922}"/>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B58C92-2A70-E140-9FC5-4364AB553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3A3365-EB63-8C4B-9D97-2D1FDD2D4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63821-B2B7-7A45-811B-748C740A2169}" type="datetimeFigureOut">
              <a:rPr lang="en-US" smtClean="0"/>
              <a:t>10/22/2019</a:t>
            </a:fld>
            <a:endParaRPr lang="en-US" dirty="0"/>
          </a:p>
        </p:txBody>
      </p:sp>
      <p:sp>
        <p:nvSpPr>
          <p:cNvPr id="5" name="Footer Placeholder 4">
            <a:extLst>
              <a:ext uri="{FF2B5EF4-FFF2-40B4-BE49-F238E27FC236}">
                <a16:creationId xmlns:a16="http://schemas.microsoft.com/office/drawing/2014/main" id="{D0A31BA6-D4A6-7347-BC53-908929B4E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707B71F-9D6E-CC43-892C-EDE72A6EC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78644-C207-7045-AA39-224086A97C4C}" type="slidenum">
              <a:rPr lang="en-US" smtClean="0"/>
              <a:t>‹#›</a:t>
            </a:fld>
            <a:endParaRPr lang="en-US" dirty="0"/>
          </a:p>
        </p:txBody>
      </p:sp>
    </p:spTree>
    <p:extLst>
      <p:ext uri="{BB962C8B-B14F-4D97-AF65-F5344CB8AC3E}">
        <p14:creationId xmlns:p14="http://schemas.microsoft.com/office/powerpoint/2010/main" val="118966515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lnSpc>
          <a:spcPct val="90000"/>
        </a:lnSpc>
        <a:spcBef>
          <a:spcPct val="0"/>
        </a:spcBef>
        <a:buNone/>
        <a:defRPr sz="4000" kern="1200">
          <a:solidFill>
            <a:schemeClr val="tx1"/>
          </a:solidFill>
          <a:latin typeface="Gotham Boo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6500773A-C80A-4F2A-BA43-C1F8769B9ABC}" type="datetimeFigureOut">
              <a:rPr lang="en-US" smtClean="0"/>
              <a:t>10/22/2019</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ACEB813B-1149-44C9-B39B-E1B73DB58663}" type="slidenum">
              <a:rPr lang="en-US" smtClean="0"/>
              <a:t>‹#›</a:t>
            </a:fld>
            <a:endParaRPr lang="en-US" dirty="0"/>
          </a:p>
        </p:txBody>
      </p:sp>
    </p:spTree>
    <p:extLst>
      <p:ext uri="{BB962C8B-B14F-4D97-AF65-F5344CB8AC3E}">
        <p14:creationId xmlns:p14="http://schemas.microsoft.com/office/powerpoint/2010/main" val="3485560823"/>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CDC0ACFA-76D1-4C6B-AFFD-C374AE2648A7}" type="datetimeFigureOut">
              <a:rPr lang="en-US" smtClean="0"/>
              <a:t>10/22/2019</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CA14438-C027-4E8B-838F-FF56CF48A615}"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322789912"/>
      </p:ext>
    </p:extLst>
  </p:cSld>
  <p:clrMap bg1="lt1" tx1="dk1" bg2="lt2" tx2="dk2" accent1="accent1" accent2="accent2" accent3="accent3" accent4="accent4" accent5="accent5" accent6="accent6" hlink="hlink" folHlink="folHlink"/>
  <p:sldLayoutIdLst>
    <p:sldLayoutId id="2147483667"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10/22/2019</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58126225"/>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1752600"/>
            <a:ext cx="10972800" cy="19634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1246686311"/>
      </p:ext>
    </p:extLst>
  </p:cSld>
  <p:clrMap bg1="lt1" tx1="dk1" bg2="lt2" tx2="dk2" accent1="accent1" accent2="accent2" accent3="accent3" accent4="accent4" accent5="accent5" accent6="accent6" hlink="hlink" folHlink="folHlink"/>
  <p:sldLayoutIdLst>
    <p:sldLayoutId id="2147483672" r:id="rId1"/>
    <p:sldLayoutId id="2147483673" r:id="rId2"/>
  </p:sldLayoutIdLst>
  <p:transition>
    <p:wipe/>
  </p:transition>
  <p:hf hdr="0" dt="0"/>
  <p:txStyles>
    <p:titleStyle>
      <a:lvl1pPr marL="0" marR="0" indent="0" algn="ctr" defTabSz="410751" rtl="0" eaLnBrk="1" latinLnBrk="0" hangingPunct="1">
        <a:lnSpc>
          <a:spcPct val="100000"/>
        </a:lnSpc>
        <a:spcBef>
          <a:spcPts val="0"/>
        </a:spcBef>
        <a:spcAft>
          <a:spcPts val="0"/>
        </a:spcAft>
        <a:buClrTx/>
        <a:buSzTx/>
        <a:buFontTx/>
        <a:buNone/>
        <a:tabLst/>
        <a:defRPr sz="6328" b="0" i="0" u="none" strike="noStrike" cap="none" spc="0" baseline="0">
          <a:ln>
            <a:noFill/>
          </a:ln>
          <a:solidFill>
            <a:srgbClr val="090E74"/>
          </a:solidFill>
          <a:uFillTx/>
          <a:latin typeface="Calibri" panose="020F0502020204030204" pitchFamily="34" charset="0"/>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cid:image001.png@01D38546.A4E7B590" TargetMode="External"/><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mailto:kdavis@citrusclerk.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18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66800"/>
            <a:ext cx="8229600" cy="5257800"/>
          </a:xfrm>
        </p:spPr>
        <p:txBody>
          <a:bodyPr>
            <a:normAutofit fontScale="92500" lnSpcReduction="20000"/>
          </a:bodyPr>
          <a:lstStyle/>
          <a:p>
            <a:pPr lvl="1"/>
            <a:r>
              <a:rPr lang="en-US" sz="2800" dirty="0"/>
              <a:t>Changed our mode of operations for compliance</a:t>
            </a:r>
          </a:p>
          <a:p>
            <a:pPr lvl="1"/>
            <a:r>
              <a:rPr lang="en-US" sz="2800" dirty="0"/>
              <a:t>Began Online Payment plan application process</a:t>
            </a:r>
          </a:p>
          <a:p>
            <a:pPr lvl="1"/>
            <a:r>
              <a:rPr lang="en-US" sz="2800" dirty="0"/>
              <a:t>Initiated text messaging, email notices and postcard reminders</a:t>
            </a:r>
          </a:p>
          <a:p>
            <a:pPr lvl="1"/>
            <a:r>
              <a:rPr lang="en-US" sz="2800" dirty="0"/>
              <a:t>Placed placards on buses to send message that we are here to help citizens renew DL and maintain payment plan</a:t>
            </a:r>
          </a:p>
          <a:p>
            <a:pPr lvl="1"/>
            <a:r>
              <a:rPr lang="en-US" sz="2800" dirty="0"/>
              <a:t>Allowed customers to combine multiple plans into one payment</a:t>
            </a:r>
          </a:p>
          <a:p>
            <a:pPr lvl="1"/>
            <a:r>
              <a:rPr lang="en-US" sz="2800" dirty="0"/>
              <a:t>Allowed more flexibility with payment dates and extensions</a:t>
            </a:r>
          </a:p>
          <a:p>
            <a:pPr marL="68580" indent="0" algn="just">
              <a:lnSpc>
                <a:spcPct val="110000"/>
              </a:lnSpc>
              <a:spcBef>
                <a:spcPts val="600"/>
              </a:spcBef>
              <a:spcAft>
                <a:spcPts val="600"/>
              </a:spcAft>
              <a:buNone/>
            </a:pPr>
            <a:r>
              <a:rPr lang="en-US" dirty="0">
                <a:solidFill>
                  <a:schemeClr val="tx1"/>
                </a:solidFill>
              </a:rPr>
              <a:t>  </a:t>
            </a:r>
          </a:p>
        </p:txBody>
      </p:sp>
      <p:sp>
        <p:nvSpPr>
          <p:cNvPr id="5" name="Title 1"/>
          <p:cNvSpPr txBox="1">
            <a:spLocks/>
          </p:cNvSpPr>
          <p:nvPr/>
        </p:nvSpPr>
        <p:spPr>
          <a:xfrm>
            <a:off x="6248400" y="76200"/>
            <a:ext cx="3352800" cy="420136"/>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rgbClr val="ECEDD1"/>
                </a:solidFill>
                <a:latin typeface="Century Gothic"/>
              </a:rPr>
              <a:t>Compliance – NEW DAY</a:t>
            </a:r>
          </a:p>
        </p:txBody>
      </p:sp>
    </p:spTree>
    <p:extLst>
      <p:ext uri="{BB962C8B-B14F-4D97-AF65-F5344CB8AC3E}">
        <p14:creationId xmlns:p14="http://schemas.microsoft.com/office/powerpoint/2010/main" val="193190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3352800" cy="420136"/>
          </a:xfrm>
        </p:spPr>
        <p:txBody>
          <a:bodyPr>
            <a:noAutofit/>
          </a:bodyPr>
          <a:lstStyle/>
          <a:p>
            <a:r>
              <a:rPr lang="en-US" sz="1800" dirty="0">
                <a:solidFill>
                  <a:schemeClr val="bg2"/>
                </a:solidFill>
              </a:rPr>
              <a:t>Compliance 20</a:t>
            </a:r>
          </a:p>
        </p:txBody>
      </p:sp>
      <p:graphicFrame>
        <p:nvGraphicFramePr>
          <p:cNvPr id="6" name="Content Placeholder 5"/>
          <p:cNvGraphicFramePr>
            <a:graphicFrameLocks noGrp="1"/>
          </p:cNvGraphicFramePr>
          <p:nvPr>
            <p:ph idx="1"/>
            <p:extLst/>
          </p:nvPr>
        </p:nvGraphicFramePr>
        <p:xfrm>
          <a:off x="2566988" y="1828801"/>
          <a:ext cx="6958012" cy="40036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200400" y="1213366"/>
            <a:ext cx="6324600" cy="369332"/>
          </a:xfrm>
          <a:prstGeom prst="rect">
            <a:avLst/>
          </a:prstGeom>
          <a:noFill/>
        </p:spPr>
        <p:txBody>
          <a:bodyPr wrap="square" rtlCol="0">
            <a:spAutoFit/>
          </a:bodyPr>
          <a:lstStyle/>
          <a:p>
            <a:r>
              <a:rPr lang="en-US" b="1" dirty="0">
                <a:solidFill>
                  <a:srgbClr val="564B3C"/>
                </a:solidFill>
                <a:latin typeface="Century Gothic"/>
              </a:rPr>
              <a:t>Number of affidavits provided for DL reinstatement</a:t>
            </a:r>
          </a:p>
        </p:txBody>
      </p:sp>
    </p:spTree>
    <p:extLst>
      <p:ext uri="{BB962C8B-B14F-4D97-AF65-F5344CB8AC3E}">
        <p14:creationId xmlns:p14="http://schemas.microsoft.com/office/powerpoint/2010/main" val="5896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3352800" cy="420136"/>
          </a:xfrm>
        </p:spPr>
        <p:txBody>
          <a:bodyPr>
            <a:noAutofit/>
          </a:bodyPr>
          <a:lstStyle/>
          <a:p>
            <a:r>
              <a:rPr lang="en-US" sz="1800" dirty="0">
                <a:solidFill>
                  <a:schemeClr val="bg2"/>
                </a:solidFill>
              </a:rPr>
              <a:t> </a:t>
            </a:r>
          </a:p>
        </p:txBody>
      </p:sp>
      <p:graphicFrame>
        <p:nvGraphicFramePr>
          <p:cNvPr id="7" name="Content Placeholder 6"/>
          <p:cNvGraphicFramePr>
            <a:graphicFrameLocks noGrp="1"/>
          </p:cNvGraphicFramePr>
          <p:nvPr>
            <p:ph idx="1"/>
            <p:extLst/>
          </p:nvPr>
        </p:nvGraphicFramePr>
        <p:xfrm>
          <a:off x="2566988" y="914401"/>
          <a:ext cx="7110412" cy="4918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05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3352800" cy="420136"/>
          </a:xfrm>
        </p:spPr>
        <p:txBody>
          <a:bodyPr>
            <a:noAutofit/>
          </a:bodyPr>
          <a:lstStyle/>
          <a:p>
            <a:r>
              <a:rPr lang="en-US" sz="1800" dirty="0">
                <a:solidFill>
                  <a:schemeClr val="bg2"/>
                </a:solidFill>
              </a:rPr>
              <a:t>Payment Plans Analysis</a:t>
            </a:r>
          </a:p>
        </p:txBody>
      </p:sp>
      <p:graphicFrame>
        <p:nvGraphicFramePr>
          <p:cNvPr id="5" name="Content Placeholder 4"/>
          <p:cNvGraphicFramePr>
            <a:graphicFrameLocks noGrp="1"/>
          </p:cNvGraphicFramePr>
          <p:nvPr>
            <p:ph idx="1"/>
            <p:extLst/>
          </p:nvPr>
        </p:nvGraphicFramePr>
        <p:xfrm>
          <a:off x="2566988" y="1295401"/>
          <a:ext cx="7186612" cy="45370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09800" y="914400"/>
            <a:ext cx="7620000" cy="369332"/>
          </a:xfrm>
          <a:prstGeom prst="rect">
            <a:avLst/>
          </a:prstGeom>
          <a:noFill/>
        </p:spPr>
        <p:txBody>
          <a:bodyPr wrap="square" rtlCol="0">
            <a:spAutoFit/>
          </a:bodyPr>
          <a:lstStyle/>
          <a:p>
            <a:r>
              <a:rPr lang="en-US" b="1" dirty="0">
                <a:solidFill>
                  <a:srgbClr val="848058"/>
                </a:solidFill>
                <a:latin typeface="Century Gothic"/>
              </a:rPr>
              <a:t>781 plans initiated between 6/1/19-8/31/19 -190 plans defaulted </a:t>
            </a:r>
          </a:p>
        </p:txBody>
      </p:sp>
    </p:spTree>
    <p:extLst>
      <p:ext uri="{BB962C8B-B14F-4D97-AF65-F5344CB8AC3E}">
        <p14:creationId xmlns:p14="http://schemas.microsoft.com/office/powerpoint/2010/main" val="2315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3352800" cy="420136"/>
          </a:xfrm>
        </p:spPr>
        <p:txBody>
          <a:bodyPr>
            <a:noAutofit/>
          </a:bodyPr>
          <a:lstStyle/>
          <a:p>
            <a:r>
              <a:rPr lang="en-US" sz="1800" dirty="0">
                <a:solidFill>
                  <a:schemeClr val="bg2"/>
                </a:solidFill>
              </a:rPr>
              <a:t>What’s working? </a:t>
            </a:r>
          </a:p>
        </p:txBody>
      </p:sp>
      <p:sp>
        <p:nvSpPr>
          <p:cNvPr id="3" name="Content Placeholder 2"/>
          <p:cNvSpPr>
            <a:spLocks noGrp="1"/>
          </p:cNvSpPr>
          <p:nvPr>
            <p:ph idx="1"/>
          </p:nvPr>
        </p:nvSpPr>
        <p:spPr>
          <a:xfrm>
            <a:off x="2209800" y="914400"/>
            <a:ext cx="7848600" cy="5334000"/>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Notifications must be timely </a:t>
            </a:r>
          </a:p>
          <a:p>
            <a:r>
              <a:rPr lang="en-US" dirty="0"/>
              <a:t>Online process must be easy to maneuver</a:t>
            </a:r>
          </a:p>
          <a:p>
            <a:r>
              <a:rPr lang="en-US" dirty="0"/>
              <a:t>Analytics of processes can be labor intensive</a:t>
            </a:r>
          </a:p>
          <a:p>
            <a:r>
              <a:rPr lang="en-US" dirty="0"/>
              <a:t>ACH- automate payments</a:t>
            </a:r>
          </a:p>
          <a:p>
            <a:r>
              <a:rPr lang="en-US" dirty="0"/>
              <a:t>Reduce foot traffic with online phone, other places to remit payment</a:t>
            </a:r>
          </a:p>
          <a:p>
            <a:endParaRPr lang="en-US" dirty="0"/>
          </a:p>
        </p:txBody>
      </p:sp>
      <p:graphicFrame>
        <p:nvGraphicFramePr>
          <p:cNvPr id="4" name="Table 3"/>
          <p:cNvGraphicFramePr>
            <a:graphicFrameLocks noGrp="1"/>
          </p:cNvGraphicFramePr>
          <p:nvPr>
            <p:extLst/>
          </p:nvPr>
        </p:nvGraphicFramePr>
        <p:xfrm>
          <a:off x="3048000" y="1397000"/>
          <a:ext cx="6477000" cy="1483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70840">
                <a:tc>
                  <a:txBody>
                    <a:bodyPr/>
                    <a:lstStyle/>
                    <a:p>
                      <a:r>
                        <a:rPr lang="en-US" dirty="0"/>
                        <a:t>Method of contact</a:t>
                      </a:r>
                    </a:p>
                  </a:txBody>
                  <a:tcPr/>
                </a:tc>
                <a:tc>
                  <a:txBody>
                    <a:bodyPr/>
                    <a:lstStyle/>
                    <a:p>
                      <a:pPr algn="ctr"/>
                      <a:r>
                        <a:rPr lang="en-US" dirty="0"/>
                        <a:t># Sent</a:t>
                      </a:r>
                    </a:p>
                  </a:txBody>
                  <a:tcPr/>
                </a:tc>
                <a:tc>
                  <a:txBody>
                    <a:bodyPr/>
                    <a:lstStyle/>
                    <a:p>
                      <a:pPr algn="ctr"/>
                      <a:r>
                        <a:rPr lang="en-US" dirty="0"/>
                        <a:t># Paid</a:t>
                      </a:r>
                    </a:p>
                  </a:txBody>
                  <a:tcPr/>
                </a:tc>
                <a:extLst>
                  <a:ext uri="{0D108BD9-81ED-4DB2-BD59-A6C34878D82A}">
                    <a16:rowId xmlns:a16="http://schemas.microsoft.com/office/drawing/2014/main" val="10000"/>
                  </a:ext>
                </a:extLst>
              </a:tr>
              <a:tr h="370840">
                <a:tc>
                  <a:txBody>
                    <a:bodyPr/>
                    <a:lstStyle/>
                    <a:p>
                      <a:r>
                        <a:rPr lang="en-US" b="1" dirty="0">
                          <a:solidFill>
                            <a:schemeClr val="tx2"/>
                          </a:solidFill>
                        </a:rPr>
                        <a:t>Email</a:t>
                      </a:r>
                    </a:p>
                  </a:txBody>
                  <a:tcPr/>
                </a:tc>
                <a:tc>
                  <a:txBody>
                    <a:bodyPr/>
                    <a:lstStyle/>
                    <a:p>
                      <a:pPr algn="ctr"/>
                      <a:r>
                        <a:rPr lang="en-US" b="1" dirty="0">
                          <a:solidFill>
                            <a:schemeClr val="tx2"/>
                          </a:solidFill>
                        </a:rPr>
                        <a:t>75</a:t>
                      </a:r>
                    </a:p>
                  </a:txBody>
                  <a:tcPr/>
                </a:tc>
                <a:tc>
                  <a:txBody>
                    <a:bodyPr/>
                    <a:lstStyle/>
                    <a:p>
                      <a:pPr algn="ctr"/>
                      <a:r>
                        <a:rPr lang="en-US" b="1" dirty="0">
                          <a:solidFill>
                            <a:schemeClr val="tx2"/>
                          </a:solidFill>
                        </a:rPr>
                        <a:t>10</a:t>
                      </a:r>
                    </a:p>
                  </a:txBody>
                  <a:tcPr/>
                </a:tc>
                <a:extLst>
                  <a:ext uri="{0D108BD9-81ED-4DB2-BD59-A6C34878D82A}">
                    <a16:rowId xmlns:a16="http://schemas.microsoft.com/office/drawing/2014/main" val="10001"/>
                  </a:ext>
                </a:extLst>
              </a:tr>
              <a:tr h="370840">
                <a:tc>
                  <a:txBody>
                    <a:bodyPr/>
                    <a:lstStyle/>
                    <a:p>
                      <a:r>
                        <a:rPr lang="en-US" b="1" dirty="0">
                          <a:solidFill>
                            <a:schemeClr val="tx2"/>
                          </a:solidFill>
                        </a:rPr>
                        <a:t>Postcard</a:t>
                      </a:r>
                    </a:p>
                  </a:txBody>
                  <a:tcPr/>
                </a:tc>
                <a:tc>
                  <a:txBody>
                    <a:bodyPr/>
                    <a:lstStyle/>
                    <a:p>
                      <a:pPr algn="ctr"/>
                      <a:r>
                        <a:rPr lang="en-US" b="1" dirty="0">
                          <a:solidFill>
                            <a:schemeClr val="tx2"/>
                          </a:solidFill>
                        </a:rPr>
                        <a:t>143</a:t>
                      </a:r>
                    </a:p>
                  </a:txBody>
                  <a:tcPr/>
                </a:tc>
                <a:tc>
                  <a:txBody>
                    <a:bodyPr/>
                    <a:lstStyle/>
                    <a:p>
                      <a:pPr algn="ctr"/>
                      <a:r>
                        <a:rPr lang="en-US" b="1" dirty="0">
                          <a:solidFill>
                            <a:schemeClr val="tx2"/>
                          </a:solidFill>
                        </a:rPr>
                        <a:t>35</a:t>
                      </a:r>
                    </a:p>
                  </a:txBody>
                  <a:tcPr/>
                </a:tc>
                <a:extLst>
                  <a:ext uri="{0D108BD9-81ED-4DB2-BD59-A6C34878D82A}">
                    <a16:rowId xmlns:a16="http://schemas.microsoft.com/office/drawing/2014/main" val="10002"/>
                  </a:ext>
                </a:extLst>
              </a:tr>
              <a:tr h="370840">
                <a:tc>
                  <a:txBody>
                    <a:bodyPr/>
                    <a:lstStyle/>
                    <a:p>
                      <a:r>
                        <a:rPr lang="en-US" b="1" dirty="0">
                          <a:solidFill>
                            <a:schemeClr val="tx2"/>
                          </a:solidFill>
                        </a:rPr>
                        <a:t>Text</a:t>
                      </a:r>
                    </a:p>
                  </a:txBody>
                  <a:tcPr/>
                </a:tc>
                <a:tc>
                  <a:txBody>
                    <a:bodyPr/>
                    <a:lstStyle/>
                    <a:p>
                      <a:pPr algn="ctr"/>
                      <a:r>
                        <a:rPr lang="en-US" b="1" dirty="0">
                          <a:solidFill>
                            <a:schemeClr val="tx2"/>
                          </a:solidFill>
                        </a:rPr>
                        <a:t>189</a:t>
                      </a:r>
                    </a:p>
                  </a:txBody>
                  <a:tcPr/>
                </a:tc>
                <a:tc>
                  <a:txBody>
                    <a:bodyPr/>
                    <a:lstStyle/>
                    <a:p>
                      <a:pPr algn="ctr"/>
                      <a:r>
                        <a:rPr lang="en-US" b="1" dirty="0">
                          <a:solidFill>
                            <a:schemeClr val="tx2"/>
                          </a:solidFill>
                        </a:rPr>
                        <a:t>38</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6743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3352800" cy="420136"/>
          </a:xfrm>
        </p:spPr>
        <p:txBody>
          <a:bodyPr>
            <a:noAutofit/>
          </a:bodyPr>
          <a:lstStyle/>
          <a:p>
            <a:r>
              <a:rPr lang="en-US" sz="1800" dirty="0">
                <a:solidFill>
                  <a:schemeClr val="bg2"/>
                </a:solidFill>
              </a:rPr>
              <a:t>DL reinstatement events</a:t>
            </a:r>
          </a:p>
        </p:txBody>
      </p:sp>
      <p:pic>
        <p:nvPicPr>
          <p:cNvPr id="1026" name="Picture 2"/>
          <p:cNvPicPr>
            <a:picLocks noGrp="1" noChangeAspect="1" noChangeArrowheads="1"/>
          </p:cNvPicPr>
          <p:nvPr>
            <p:ph idx="1"/>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43201" y="724673"/>
            <a:ext cx="7010399" cy="510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11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le://///FILESERVER/ClerksOffice/Administration/Media_CommunicationsSpecialist/Flyers_Announcements/Reinstate%20Drivers%20License.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6601" y="1676401"/>
            <a:ext cx="5765865" cy="4454525"/>
          </a:xfrm>
          <a:prstGeom prst="rect">
            <a:avLst/>
          </a:prstGeom>
          <a:noFill/>
          <a:ln>
            <a:noFill/>
          </a:ln>
        </p:spPr>
      </p:pic>
      <p:sp>
        <p:nvSpPr>
          <p:cNvPr id="3" name="Rectangle 2"/>
          <p:cNvSpPr/>
          <p:nvPr/>
        </p:nvSpPr>
        <p:spPr>
          <a:xfrm>
            <a:off x="6553200" y="76201"/>
            <a:ext cx="2348720" cy="646331"/>
          </a:xfrm>
          <a:prstGeom prst="rect">
            <a:avLst/>
          </a:prstGeom>
        </p:spPr>
        <p:txBody>
          <a:bodyPr wrap="none">
            <a:spAutoFit/>
          </a:bodyPr>
          <a:lstStyle/>
          <a:p>
            <a:r>
              <a:rPr lang="en-US" dirty="0">
                <a:solidFill>
                  <a:srgbClr val="ECEDD1"/>
                </a:solidFill>
                <a:latin typeface="Century Gothic"/>
              </a:rPr>
              <a:t>Signs in Courthouse</a:t>
            </a:r>
          </a:p>
          <a:p>
            <a:endParaRPr lang="en-US" dirty="0">
              <a:solidFill>
                <a:prstClr val="black"/>
              </a:solidFill>
              <a:latin typeface="Century Gothic"/>
            </a:endParaRPr>
          </a:p>
        </p:txBody>
      </p:sp>
    </p:spTree>
    <p:extLst>
      <p:ext uri="{BB962C8B-B14F-4D97-AF65-F5344CB8AC3E}">
        <p14:creationId xmlns:p14="http://schemas.microsoft.com/office/powerpoint/2010/main" val="270151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632" y="914400"/>
            <a:ext cx="502205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1828800"/>
            <a:ext cx="324998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705601" y="76200"/>
            <a:ext cx="1883849" cy="369332"/>
          </a:xfrm>
          <a:prstGeom prst="rect">
            <a:avLst/>
          </a:prstGeom>
        </p:spPr>
        <p:txBody>
          <a:bodyPr wrap="none">
            <a:spAutoFit/>
          </a:bodyPr>
          <a:lstStyle/>
          <a:p>
            <a:r>
              <a:rPr lang="en-US" dirty="0">
                <a:solidFill>
                  <a:srgbClr val="ECEDD1"/>
                </a:solidFill>
                <a:latin typeface="Century Gothic"/>
              </a:rPr>
              <a:t>Text Messaging</a:t>
            </a:r>
          </a:p>
        </p:txBody>
      </p:sp>
    </p:spTree>
    <p:extLst>
      <p:ext uri="{BB962C8B-B14F-4D97-AF65-F5344CB8AC3E}">
        <p14:creationId xmlns:p14="http://schemas.microsoft.com/office/powerpoint/2010/main" val="186234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11" r="1155"/>
          <a:stretch/>
        </p:blipFill>
        <p:spPr bwMode="auto">
          <a:xfrm rot="-60000">
            <a:off x="2475586" y="820590"/>
            <a:ext cx="6751896" cy="432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48400" y="1"/>
            <a:ext cx="3429000" cy="646331"/>
          </a:xfrm>
          <a:prstGeom prst="rect">
            <a:avLst/>
          </a:prstGeom>
        </p:spPr>
        <p:txBody>
          <a:bodyPr wrap="square">
            <a:spAutoFit/>
          </a:bodyPr>
          <a:lstStyle/>
          <a:p>
            <a:r>
              <a:rPr lang="en-US" dirty="0">
                <a:solidFill>
                  <a:srgbClr val="ECEDD1"/>
                </a:solidFill>
                <a:latin typeface="Century Gothic"/>
              </a:rPr>
              <a:t>Postcard reminders</a:t>
            </a:r>
          </a:p>
          <a:p>
            <a:endParaRPr lang="en-US" dirty="0">
              <a:solidFill>
                <a:prstClr val="black"/>
              </a:solidFill>
              <a:latin typeface="Century Gothic"/>
            </a:endParaRPr>
          </a:p>
        </p:txBody>
      </p:sp>
      <p:sp>
        <p:nvSpPr>
          <p:cNvPr id="5" name="Rectangle 4"/>
          <p:cNvSpPr/>
          <p:nvPr/>
        </p:nvSpPr>
        <p:spPr>
          <a:xfrm>
            <a:off x="3810000" y="3105835"/>
            <a:ext cx="2286000" cy="923330"/>
          </a:xfrm>
          <a:prstGeom prst="rect">
            <a:avLst/>
          </a:prstGeom>
        </p:spPr>
        <p:txBody>
          <a:bodyPr wrap="square">
            <a:spAutoFit/>
          </a:bodyPr>
          <a:lstStyle/>
          <a:p>
            <a:r>
              <a:rPr lang="en-US" dirty="0">
                <a:solidFill>
                  <a:srgbClr val="ECEDD1"/>
                </a:solidFill>
                <a:latin typeface="Century Gothic"/>
              </a:rPr>
              <a:t>Signs in Courthouse</a:t>
            </a:r>
          </a:p>
          <a:p>
            <a:endParaRPr lang="en-US" dirty="0">
              <a:solidFill>
                <a:prstClr val="black"/>
              </a:solidFill>
              <a:latin typeface="Century Gothic"/>
            </a:endParaRPr>
          </a:p>
        </p:txBody>
      </p:sp>
    </p:spTree>
    <p:extLst>
      <p:ext uri="{BB962C8B-B14F-4D97-AF65-F5344CB8AC3E}">
        <p14:creationId xmlns:p14="http://schemas.microsoft.com/office/powerpoint/2010/main" val="334202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281" y="4267201"/>
            <a:ext cx="8077201" cy="146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553201" y="76200"/>
            <a:ext cx="1903085" cy="369332"/>
          </a:xfrm>
          <a:prstGeom prst="rect">
            <a:avLst/>
          </a:prstGeom>
        </p:spPr>
        <p:txBody>
          <a:bodyPr wrap="none">
            <a:spAutoFit/>
          </a:bodyPr>
          <a:lstStyle/>
          <a:p>
            <a:r>
              <a:rPr lang="en-US" dirty="0">
                <a:solidFill>
                  <a:srgbClr val="ECEDD1"/>
                </a:solidFill>
                <a:latin typeface="Century Gothic"/>
              </a:rPr>
              <a:t>Wraps on Buses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066800"/>
            <a:ext cx="4242694" cy="254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35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algn="ctr"/>
            <a:r>
              <a:rPr lang="en-US" sz="4800" b="1" dirty="0">
                <a:solidFill>
                  <a:schemeClr val="bg1"/>
                </a:solidFill>
                <a:latin typeface="Gotham Book" pitchFamily="2" charset="0"/>
                <a:cs typeface="Gotham Book" pitchFamily="2" charset="0"/>
              </a:rPr>
              <a:t>PREVENTION FLIGHT PLAN</a:t>
            </a:r>
          </a:p>
        </p:txBody>
      </p:sp>
    </p:spTree>
    <p:extLst>
      <p:ext uri="{BB962C8B-B14F-4D97-AF65-F5344CB8AC3E}">
        <p14:creationId xmlns:p14="http://schemas.microsoft.com/office/powerpoint/2010/main" val="3314167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2971800" y="762000"/>
            <a:ext cx="2971800" cy="5486400"/>
          </a:xfrm>
          <a:prstGeom prst="rect">
            <a:avLst/>
          </a:prstGeom>
          <a:ln>
            <a:solidFill>
              <a:schemeClr val="tx1"/>
            </a:solidFill>
          </a:ln>
        </p:spPr>
      </p:pic>
      <p:pic>
        <p:nvPicPr>
          <p:cNvPr id="5" name="Picture 4"/>
          <p:cNvPicPr/>
          <p:nvPr/>
        </p:nvPicPr>
        <p:blipFill>
          <a:blip r:embed="rId3"/>
          <a:stretch>
            <a:fillRect/>
          </a:stretch>
        </p:blipFill>
        <p:spPr>
          <a:xfrm>
            <a:off x="7010400" y="838200"/>
            <a:ext cx="2667000" cy="5410200"/>
          </a:xfrm>
          <a:prstGeom prst="rect">
            <a:avLst/>
          </a:prstGeom>
          <a:ln>
            <a:solidFill>
              <a:schemeClr val="tx1"/>
            </a:solidFill>
          </a:ln>
        </p:spPr>
      </p:pic>
      <p:sp>
        <p:nvSpPr>
          <p:cNvPr id="6" name="Rectangle 5"/>
          <p:cNvSpPr/>
          <p:nvPr/>
        </p:nvSpPr>
        <p:spPr>
          <a:xfrm>
            <a:off x="6858000" y="-65991"/>
            <a:ext cx="1277914" cy="369332"/>
          </a:xfrm>
          <a:prstGeom prst="rect">
            <a:avLst/>
          </a:prstGeom>
        </p:spPr>
        <p:txBody>
          <a:bodyPr wrap="none">
            <a:spAutoFit/>
          </a:bodyPr>
          <a:lstStyle/>
          <a:p>
            <a:r>
              <a:rPr lang="en-US" dirty="0">
                <a:solidFill>
                  <a:srgbClr val="ECEDD1"/>
                </a:solidFill>
                <a:latin typeface="Century Gothic"/>
              </a:rPr>
              <a:t>Brochures</a:t>
            </a:r>
            <a:endParaRPr lang="en-US" dirty="0">
              <a:solidFill>
                <a:prstClr val="black"/>
              </a:solidFill>
              <a:latin typeface="Century Gothic"/>
            </a:endParaRPr>
          </a:p>
        </p:txBody>
      </p:sp>
    </p:spTree>
    <p:extLst>
      <p:ext uri="{BB962C8B-B14F-4D97-AF65-F5344CB8AC3E}">
        <p14:creationId xmlns:p14="http://schemas.microsoft.com/office/powerpoint/2010/main" val="90006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0040" y="-65991"/>
            <a:ext cx="1704313" cy="369332"/>
          </a:xfrm>
          <a:prstGeom prst="rect">
            <a:avLst/>
          </a:prstGeom>
        </p:spPr>
        <p:txBody>
          <a:bodyPr wrap="none">
            <a:spAutoFit/>
          </a:bodyPr>
          <a:lstStyle/>
          <a:p>
            <a:r>
              <a:rPr lang="en-US" dirty="0">
                <a:solidFill>
                  <a:srgbClr val="ECEDD1"/>
                </a:solidFill>
                <a:latin typeface="Century Gothic"/>
              </a:rPr>
              <a:t>Saving Events</a:t>
            </a:r>
            <a:endParaRPr lang="en-US" dirty="0">
              <a:solidFill>
                <a:prstClr val="black"/>
              </a:solidFill>
              <a:latin typeface="Century Gothic"/>
            </a:endParaRPr>
          </a:p>
        </p:txBody>
      </p:sp>
      <p:pic>
        <p:nvPicPr>
          <p:cNvPr id="7" name="Content Placeholder 6" descr="cid:image001.png@01D38546.A4E7B590"/>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391400" y="838200"/>
            <a:ext cx="2192314" cy="2840354"/>
          </a:xfrm>
          <a:prstGeom prst="rect">
            <a:avLst/>
          </a:prstGeom>
          <a:noFill/>
          <a:ln>
            <a:noFill/>
          </a:ln>
        </p:spPr>
      </p:pic>
      <p:pic>
        <p:nvPicPr>
          <p:cNvPr id="8" name="Picture 7"/>
          <p:cNvPicPr/>
          <p:nvPr/>
        </p:nvPicPr>
        <p:blipFill>
          <a:blip r:embed="rId4"/>
          <a:stretch>
            <a:fillRect/>
          </a:stretch>
        </p:blipFill>
        <p:spPr>
          <a:xfrm>
            <a:off x="2362200" y="3750680"/>
            <a:ext cx="3886200" cy="2667000"/>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750680"/>
            <a:ext cx="3218402" cy="2538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57200"/>
            <a:ext cx="2590800" cy="332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0213" y="1206790"/>
            <a:ext cx="14763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64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3352800" cy="420136"/>
          </a:xfrm>
        </p:spPr>
        <p:txBody>
          <a:bodyPr>
            <a:noAutofit/>
          </a:bodyPr>
          <a:lstStyle/>
          <a:p>
            <a:r>
              <a:rPr lang="en-US" sz="1800" dirty="0">
                <a:solidFill>
                  <a:schemeClr val="bg2"/>
                </a:solidFill>
              </a:rPr>
              <a:t>Thank you! </a:t>
            </a:r>
          </a:p>
        </p:txBody>
      </p:sp>
      <p:pic>
        <p:nvPicPr>
          <p:cNvPr id="3074" name="Picture 2" descr="Image result for thank you"/>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5343"/>
          <a:stretch/>
        </p:blipFill>
        <p:spPr bwMode="auto">
          <a:xfrm>
            <a:off x="4658459" y="3048001"/>
            <a:ext cx="58293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93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QUESTIONS?</a:t>
            </a:r>
          </a:p>
        </p:txBody>
      </p:sp>
    </p:spTree>
    <p:extLst>
      <p:ext uri="{BB962C8B-B14F-4D97-AF65-F5344CB8AC3E}">
        <p14:creationId xmlns:p14="http://schemas.microsoft.com/office/powerpoint/2010/main" val="200943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algn="ctr"/>
            <a:r>
              <a:rPr lang="en-US" sz="4800" b="1" dirty="0">
                <a:solidFill>
                  <a:schemeClr val="bg1"/>
                </a:solidFill>
                <a:latin typeface="Gotham Book" pitchFamily="2" charset="0"/>
                <a:cs typeface="Gotham Book" pitchFamily="2" charset="0"/>
              </a:rPr>
              <a:t>PREVENTION FLIGHT PLAN</a:t>
            </a:r>
          </a:p>
        </p:txBody>
      </p:sp>
    </p:spTree>
    <p:extLst>
      <p:ext uri="{BB962C8B-B14F-4D97-AF65-F5344CB8AC3E}">
        <p14:creationId xmlns:p14="http://schemas.microsoft.com/office/powerpoint/2010/main" val="1458707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MEDIATION FLIGHT PLAN</a:t>
            </a:r>
          </a:p>
        </p:txBody>
      </p:sp>
    </p:spTree>
    <p:extLst>
      <p:ext uri="{BB962C8B-B14F-4D97-AF65-F5344CB8AC3E}">
        <p14:creationId xmlns:p14="http://schemas.microsoft.com/office/powerpoint/2010/main" val="2194303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5B790-254B-415C-9EAD-716C0FCD47D4}"/>
              </a:ext>
            </a:extLst>
          </p:cNvPr>
          <p:cNvSpPr txBox="1"/>
          <p:nvPr/>
        </p:nvSpPr>
        <p:spPr>
          <a:xfrm>
            <a:off x="665205" y="704335"/>
            <a:ext cx="10861589" cy="338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PANELISTS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Honorable Don Spencer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Clerk of Court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Santa Rosa County Clerk and Comptroller’s Office</a:t>
            </a:r>
          </a:p>
        </p:txBody>
      </p:sp>
    </p:spTree>
    <p:extLst>
      <p:ext uri="{BB962C8B-B14F-4D97-AF65-F5344CB8AC3E}">
        <p14:creationId xmlns:p14="http://schemas.microsoft.com/office/powerpoint/2010/main" val="1158166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5B790-254B-415C-9EAD-716C0FCD47D4}"/>
              </a:ext>
            </a:extLst>
          </p:cNvPr>
          <p:cNvSpPr txBox="1"/>
          <p:nvPr/>
        </p:nvSpPr>
        <p:spPr>
          <a:xfrm>
            <a:off x="665205" y="704335"/>
            <a:ext cx="10861589" cy="338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PANELISTS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John Venable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Chief </a:t>
            </a:r>
            <a:r>
              <a:rPr kumimoji="0" lang="en-US" sz="3500" b="1" i="0" u="none" strike="noStrike" kern="1200" cap="none" spc="0" normalizeH="0" baseline="0" noProof="0" dirty="0" err="1">
                <a:ln>
                  <a:noFill/>
                </a:ln>
                <a:solidFill>
                  <a:prstClr val="white"/>
                </a:solidFill>
                <a:effectLst/>
                <a:uLnTx/>
                <a:uFillTx/>
                <a:latin typeface="Gotham Book" pitchFamily="2" charset="0"/>
                <a:ea typeface="+mn-ea"/>
                <a:cs typeface="Gotham Book" pitchFamily="2" charset="0"/>
              </a:rPr>
              <a:t>Duputy</a:t>
            </a:r>
            <a:endPar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Santa Rosa County Clerk and Comptroller’s Office</a:t>
            </a:r>
          </a:p>
        </p:txBody>
      </p:sp>
    </p:spTree>
    <p:extLst>
      <p:ext uri="{BB962C8B-B14F-4D97-AF65-F5344CB8AC3E}">
        <p14:creationId xmlns:p14="http://schemas.microsoft.com/office/powerpoint/2010/main" val="540204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5B790-254B-415C-9EAD-716C0FCD47D4}"/>
              </a:ext>
            </a:extLst>
          </p:cNvPr>
          <p:cNvSpPr txBox="1"/>
          <p:nvPr/>
        </p:nvSpPr>
        <p:spPr>
          <a:xfrm>
            <a:off x="665205" y="704335"/>
            <a:ext cx="10861589" cy="338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PANELISTS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Honorable Nadia </a:t>
            </a:r>
            <a:r>
              <a:rPr kumimoji="0" lang="en-US" sz="4800" b="1" i="0" u="none" strike="noStrike" kern="1200" cap="none" spc="0" normalizeH="0" baseline="0" noProof="0" dirty="0" err="1">
                <a:ln>
                  <a:noFill/>
                </a:ln>
                <a:solidFill>
                  <a:prstClr val="white"/>
                </a:solidFill>
                <a:effectLst/>
                <a:uLnTx/>
                <a:uFillTx/>
                <a:latin typeface="Gotham Book" pitchFamily="2" charset="0"/>
                <a:ea typeface="+mn-ea"/>
                <a:cs typeface="Gotham Book" pitchFamily="2" charset="0"/>
              </a:rPr>
              <a:t>Daughtrey</a:t>
            </a:r>
            <a:endPar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Clerk of Court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DeSoto County Clerk of the Circuit Court</a:t>
            </a:r>
          </a:p>
        </p:txBody>
      </p:sp>
    </p:spTree>
    <p:extLst>
      <p:ext uri="{BB962C8B-B14F-4D97-AF65-F5344CB8AC3E}">
        <p14:creationId xmlns:p14="http://schemas.microsoft.com/office/powerpoint/2010/main" val="2027091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5B790-254B-415C-9EAD-716C0FCD47D4}"/>
              </a:ext>
            </a:extLst>
          </p:cNvPr>
          <p:cNvSpPr txBox="1"/>
          <p:nvPr/>
        </p:nvSpPr>
        <p:spPr>
          <a:xfrm>
            <a:off x="665205" y="704335"/>
            <a:ext cx="10861589" cy="338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PANELISTS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Kristi Wagstaff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Collections Supervisor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Polk County Clerk of Courts &amp; County Comptroller’s Office</a:t>
            </a:r>
          </a:p>
        </p:txBody>
      </p:sp>
    </p:spTree>
    <p:extLst>
      <p:ext uri="{BB962C8B-B14F-4D97-AF65-F5344CB8AC3E}">
        <p14:creationId xmlns:p14="http://schemas.microsoft.com/office/powerpoint/2010/main" val="19534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5B790-254B-415C-9EAD-716C0FCD47D4}"/>
              </a:ext>
            </a:extLst>
          </p:cNvPr>
          <p:cNvSpPr txBox="1"/>
          <p:nvPr/>
        </p:nvSpPr>
        <p:spPr>
          <a:xfrm>
            <a:off x="665205" y="704335"/>
            <a:ext cx="10861589" cy="338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Kathy Davis</a:t>
            </a:r>
          </a:p>
          <a:p>
            <a:pPr lvl="0" algn="ctr">
              <a:defRPr/>
            </a:pPr>
            <a:r>
              <a:rPr lang="en-US" sz="3500" b="1" dirty="0">
                <a:solidFill>
                  <a:prstClr val="white"/>
                </a:solidFill>
                <a:latin typeface="Gotham Book" pitchFamily="2" charset="0"/>
                <a:cs typeface="Gotham Book" pitchFamily="2" charset="0"/>
              </a:rPr>
              <a:t>Business Analyst Administrator</a:t>
            </a:r>
          </a:p>
          <a:p>
            <a:pPr lvl="0" algn="ctr">
              <a:defRPr/>
            </a:pPr>
            <a:r>
              <a:rPr lang="en-US" sz="3500" b="1" dirty="0">
                <a:solidFill>
                  <a:prstClr val="white"/>
                </a:solidFill>
                <a:latin typeface="Gotham Book" pitchFamily="2" charset="0"/>
                <a:cs typeface="Gotham Book" pitchFamily="2" charset="0"/>
              </a:rPr>
              <a:t>Citrus County Clerk and Comptroller’s Office</a:t>
            </a:r>
            <a:endPar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p:txBody>
      </p:sp>
    </p:spTree>
    <p:extLst>
      <p:ext uri="{BB962C8B-B14F-4D97-AF65-F5344CB8AC3E}">
        <p14:creationId xmlns:p14="http://schemas.microsoft.com/office/powerpoint/2010/main" val="350954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5B790-254B-415C-9EAD-716C0FCD47D4}"/>
              </a:ext>
            </a:extLst>
          </p:cNvPr>
          <p:cNvSpPr txBox="1"/>
          <p:nvPr/>
        </p:nvSpPr>
        <p:spPr>
          <a:xfrm>
            <a:off x="665205" y="704335"/>
            <a:ext cx="10861589" cy="338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PANELISTS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Gina Magana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Central Cashiering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Saint Lucie County Clerk of the Circuit Court’s Office</a:t>
            </a:r>
          </a:p>
        </p:txBody>
      </p:sp>
    </p:spTree>
    <p:extLst>
      <p:ext uri="{BB962C8B-B14F-4D97-AF65-F5344CB8AC3E}">
        <p14:creationId xmlns:p14="http://schemas.microsoft.com/office/powerpoint/2010/main" val="152354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accent1"/>
                </a:solidFill>
              </a:rPr>
              <a:t>Buy In:</a:t>
            </a:r>
          </a:p>
        </p:txBody>
      </p:sp>
      <p:sp>
        <p:nvSpPr>
          <p:cNvPr id="3" name="Content Placeholder 2"/>
          <p:cNvSpPr>
            <a:spLocks noGrp="1"/>
          </p:cNvSpPr>
          <p:nvPr>
            <p:ph sz="quarter" idx="1"/>
          </p:nvPr>
        </p:nvSpPr>
        <p:spPr>
          <a:xfrm>
            <a:off x="1981200" y="1295400"/>
            <a:ext cx="8229600" cy="5181600"/>
          </a:xfrm>
        </p:spPr>
        <p:txBody>
          <a:bodyPr>
            <a:normAutofit/>
          </a:bodyPr>
          <a:lstStyle/>
          <a:p>
            <a:endParaRPr lang="en-US" dirty="0"/>
          </a:p>
          <a:p>
            <a:r>
              <a:rPr lang="en-US" dirty="0"/>
              <a:t>Judicial buy in is essential!</a:t>
            </a:r>
          </a:p>
          <a:p>
            <a:pPr lvl="1"/>
            <a:r>
              <a:rPr lang="en-US" dirty="0">
                <a:solidFill>
                  <a:schemeClr val="tx1"/>
                </a:solidFill>
              </a:rPr>
              <a:t>It frees up dockets and promotes judicial economy. </a:t>
            </a:r>
          </a:p>
          <a:p>
            <a:pPr lvl="1"/>
            <a:r>
              <a:rPr lang="en-US" dirty="0">
                <a:solidFill>
                  <a:schemeClr val="tx1"/>
                </a:solidFill>
              </a:rPr>
              <a:t>Judge informs them of their options.</a:t>
            </a:r>
          </a:p>
          <a:p>
            <a:endParaRPr lang="en-US" dirty="0">
              <a:solidFill>
                <a:schemeClr val="bg2">
                  <a:lumMod val="25000"/>
                </a:schemeClr>
              </a:solidFill>
            </a:endParaRPr>
          </a:p>
          <a:p>
            <a:r>
              <a:rPr lang="en-US" dirty="0">
                <a:solidFill>
                  <a:schemeClr val="bg2">
                    <a:lumMod val="25000"/>
                  </a:schemeClr>
                </a:solidFill>
              </a:rPr>
              <a:t>What we ask Judges to say.</a:t>
            </a:r>
          </a:p>
          <a:p>
            <a:pPr lvl="1"/>
            <a:r>
              <a:rPr lang="en-US" sz="1600" dirty="0">
                <a:solidFill>
                  <a:schemeClr val="tx1"/>
                </a:solidFill>
              </a:rPr>
              <a:t>“Your Fines and Fees are due in full today.  Please go to the Clerk’s office before leaving the Courthouse and either pay your fees in full or sign up for the Clerk’s partial payment plan.”</a:t>
            </a:r>
          </a:p>
          <a:p>
            <a:pPr lvl="1"/>
            <a:r>
              <a:rPr lang="en-US" sz="1600" dirty="0">
                <a:solidFill>
                  <a:schemeClr val="tx1"/>
                </a:solidFill>
              </a:rPr>
              <a:t>If defendant is incarcerated, “Your fines and fees are due within 90 days of your release from incarceration.  Go to the Clerk’s office within that 90 days of release and either pay your fines and fees in full or sign up for the Clerk’s partial payment plan.  If you fail to report to Clerk’s office within 90 days of release a judgement will issue.”</a:t>
            </a:r>
          </a:p>
          <a:p>
            <a:pPr marL="274320" lvl="1" indent="0">
              <a:buNone/>
            </a:pPr>
            <a:endParaRPr lang="en-US" dirty="0">
              <a:solidFill>
                <a:schemeClr val="bg2">
                  <a:lumMod val="25000"/>
                </a:schemeClr>
              </a:solidFill>
            </a:endParaRPr>
          </a:p>
          <a:p>
            <a:endParaRPr lang="en-US" dirty="0"/>
          </a:p>
          <a:p>
            <a:endParaRPr lang="en-US" dirty="0"/>
          </a:p>
        </p:txBody>
      </p:sp>
    </p:spTree>
    <p:extLst>
      <p:ext uri="{BB962C8B-B14F-4D97-AF65-F5344CB8AC3E}">
        <p14:creationId xmlns:p14="http://schemas.microsoft.com/office/powerpoint/2010/main" val="3676376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228600"/>
            <a:ext cx="8534400" cy="762000"/>
          </a:xfrm>
        </p:spPr>
        <p:txBody>
          <a:bodyPr/>
          <a:lstStyle/>
          <a:p>
            <a:pPr algn="l"/>
            <a:r>
              <a:rPr lang="en-US" dirty="0">
                <a:solidFill>
                  <a:schemeClr val="accent1"/>
                </a:solidFill>
              </a:rPr>
              <a:t>Buy In:</a:t>
            </a:r>
          </a:p>
        </p:txBody>
      </p:sp>
      <p:sp>
        <p:nvSpPr>
          <p:cNvPr id="3" name="Content Placeholder 2"/>
          <p:cNvSpPr>
            <a:spLocks noGrp="1"/>
          </p:cNvSpPr>
          <p:nvPr>
            <p:ph sz="quarter" idx="1"/>
          </p:nvPr>
        </p:nvSpPr>
        <p:spPr>
          <a:xfrm>
            <a:off x="1825752" y="1527048"/>
            <a:ext cx="8503920" cy="4797552"/>
          </a:xfrm>
        </p:spPr>
        <p:txBody>
          <a:bodyPr>
            <a:normAutofit fontScale="92500" lnSpcReduction="10000"/>
          </a:bodyPr>
          <a:lstStyle/>
          <a:p>
            <a:r>
              <a:rPr lang="en-US" dirty="0"/>
              <a:t>They are directed to go to Clerks office with their minutes that day immediately after court.</a:t>
            </a:r>
          </a:p>
          <a:p>
            <a:pPr marL="0" indent="0">
              <a:buNone/>
            </a:pPr>
            <a:endParaRPr lang="en-US" dirty="0"/>
          </a:p>
          <a:p>
            <a:r>
              <a:rPr lang="en-US" dirty="0"/>
              <a:t>They are given their minutes in a blue folder to identify them.</a:t>
            </a:r>
          </a:p>
          <a:p>
            <a:endParaRPr lang="en-US" dirty="0"/>
          </a:p>
          <a:p>
            <a:r>
              <a:rPr lang="en-US" dirty="0"/>
              <a:t>Court Security knows to look for people with those blue folders.  They help direct the defendant to the Clerk’s office.</a:t>
            </a:r>
          </a:p>
          <a:p>
            <a:pPr marL="0" indent="0">
              <a:buNone/>
            </a:pPr>
            <a:endParaRPr lang="en-US" dirty="0"/>
          </a:p>
          <a:p>
            <a:r>
              <a:rPr lang="en-US" dirty="0"/>
              <a:t>Probation works w/ Clerks office to ensure payment of fines and fees.</a:t>
            </a:r>
          </a:p>
          <a:p>
            <a:endParaRPr lang="en-US" dirty="0"/>
          </a:p>
        </p:txBody>
      </p:sp>
    </p:spTree>
    <p:extLst>
      <p:ext uri="{BB962C8B-B14F-4D97-AF65-F5344CB8AC3E}">
        <p14:creationId xmlns:p14="http://schemas.microsoft.com/office/powerpoint/2010/main" val="1338110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1"/>
                </a:solidFill>
              </a:rPr>
              <a:t>Failure to Pay:</a:t>
            </a:r>
          </a:p>
        </p:txBody>
      </p:sp>
      <p:sp>
        <p:nvSpPr>
          <p:cNvPr id="3" name="Content Placeholder 2"/>
          <p:cNvSpPr>
            <a:spLocks noGrp="1"/>
          </p:cNvSpPr>
          <p:nvPr>
            <p:ph sz="quarter" idx="1"/>
          </p:nvPr>
        </p:nvSpPr>
        <p:spPr>
          <a:xfrm>
            <a:off x="1981200" y="1600200"/>
            <a:ext cx="8229600" cy="5029200"/>
          </a:xfrm>
        </p:spPr>
        <p:txBody>
          <a:bodyPr>
            <a:normAutofit/>
          </a:bodyPr>
          <a:lstStyle/>
          <a:p>
            <a:r>
              <a:rPr lang="en-US" dirty="0"/>
              <a:t>Process notification cards, informing of license suspension if they do not contact Clerk for delinquent fines and fees.</a:t>
            </a:r>
          </a:p>
          <a:p>
            <a:r>
              <a:rPr lang="en-US" dirty="0"/>
              <a:t>Emphasize to them to let Clerk know if there is a problem. </a:t>
            </a:r>
          </a:p>
          <a:p>
            <a:pPr lvl="1"/>
            <a:r>
              <a:rPr lang="en-US" dirty="0">
                <a:solidFill>
                  <a:schemeClr val="tx1"/>
                </a:solidFill>
              </a:rPr>
              <a:t>Flexibility is key to success.</a:t>
            </a:r>
          </a:p>
          <a:p>
            <a:pPr lvl="1"/>
            <a:r>
              <a:rPr lang="en-US" dirty="0">
                <a:solidFill>
                  <a:schemeClr val="tx1"/>
                </a:solidFill>
              </a:rPr>
              <a:t>Work with customer on missed payment as long as it is not a regular request.</a:t>
            </a:r>
          </a:p>
          <a:p>
            <a:pPr lvl="1"/>
            <a:r>
              <a:rPr lang="en-US" dirty="0">
                <a:solidFill>
                  <a:schemeClr val="tx1"/>
                </a:solidFill>
              </a:rPr>
              <a:t>Fosters a relationship with the customer/defendant that keeps them engaged.</a:t>
            </a:r>
          </a:p>
        </p:txBody>
      </p:sp>
    </p:spTree>
    <p:extLst>
      <p:ext uri="{BB962C8B-B14F-4D97-AF65-F5344CB8AC3E}">
        <p14:creationId xmlns:p14="http://schemas.microsoft.com/office/powerpoint/2010/main" val="1889184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5162B"/>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853701-D58D-4B24-9CF1-91B7461E108F}"/>
              </a:ext>
            </a:extLst>
          </p:cNvPr>
          <p:cNvSpPr/>
          <p:nvPr/>
        </p:nvSpPr>
        <p:spPr>
          <a:xfrm>
            <a:off x="9029700" y="0"/>
            <a:ext cx="1402364" cy="594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EA7B652-7717-46BF-9635-556D0488E35A}"/>
              </a:ext>
            </a:extLst>
          </p:cNvPr>
          <p:cNvPicPr>
            <a:picLocks noChangeAspect="1"/>
          </p:cNvPicPr>
          <p:nvPr/>
        </p:nvPicPr>
        <p:blipFill>
          <a:blip r:embed="rId2"/>
          <a:stretch>
            <a:fillRect/>
          </a:stretch>
        </p:blipFill>
        <p:spPr>
          <a:xfrm>
            <a:off x="1759936" y="0"/>
            <a:ext cx="8672128" cy="6858000"/>
          </a:xfrm>
          <a:prstGeom prst="rect">
            <a:avLst/>
          </a:prstGeom>
        </p:spPr>
      </p:pic>
      <p:graphicFrame>
        <p:nvGraphicFramePr>
          <p:cNvPr id="6" name="Table 6">
            <a:extLst>
              <a:ext uri="{FF2B5EF4-FFF2-40B4-BE49-F238E27FC236}">
                <a16:creationId xmlns:a16="http://schemas.microsoft.com/office/drawing/2014/main" id="{B577784C-CD77-4438-AE44-6A015D35FBDF}"/>
              </a:ext>
            </a:extLst>
          </p:cNvPr>
          <p:cNvGraphicFramePr>
            <a:graphicFrameLocks noGrp="1"/>
          </p:cNvGraphicFramePr>
          <p:nvPr>
            <p:extLst/>
          </p:nvPr>
        </p:nvGraphicFramePr>
        <p:xfrm>
          <a:off x="1776476" y="1732871"/>
          <a:ext cx="8606110" cy="605118"/>
        </p:xfrm>
        <a:graphic>
          <a:graphicData uri="http://schemas.openxmlformats.org/drawingml/2006/table">
            <a:tbl>
              <a:tblPr firstRow="1" bandRow="1">
                <a:tableStyleId>{5C22544A-7EE6-4342-B048-85BDC9FD1C3A}</a:tableStyleId>
              </a:tblPr>
              <a:tblGrid>
                <a:gridCol w="860611">
                  <a:extLst>
                    <a:ext uri="{9D8B030D-6E8A-4147-A177-3AD203B41FA5}">
                      <a16:colId xmlns:a16="http://schemas.microsoft.com/office/drawing/2014/main" val="1346911465"/>
                    </a:ext>
                  </a:extLst>
                </a:gridCol>
                <a:gridCol w="860611">
                  <a:extLst>
                    <a:ext uri="{9D8B030D-6E8A-4147-A177-3AD203B41FA5}">
                      <a16:colId xmlns:a16="http://schemas.microsoft.com/office/drawing/2014/main" val="1983795031"/>
                    </a:ext>
                  </a:extLst>
                </a:gridCol>
                <a:gridCol w="860611">
                  <a:extLst>
                    <a:ext uri="{9D8B030D-6E8A-4147-A177-3AD203B41FA5}">
                      <a16:colId xmlns:a16="http://schemas.microsoft.com/office/drawing/2014/main" val="3912319394"/>
                    </a:ext>
                  </a:extLst>
                </a:gridCol>
                <a:gridCol w="860611">
                  <a:extLst>
                    <a:ext uri="{9D8B030D-6E8A-4147-A177-3AD203B41FA5}">
                      <a16:colId xmlns:a16="http://schemas.microsoft.com/office/drawing/2014/main" val="2373675008"/>
                    </a:ext>
                  </a:extLst>
                </a:gridCol>
                <a:gridCol w="860611">
                  <a:extLst>
                    <a:ext uri="{9D8B030D-6E8A-4147-A177-3AD203B41FA5}">
                      <a16:colId xmlns:a16="http://schemas.microsoft.com/office/drawing/2014/main" val="3148696856"/>
                    </a:ext>
                  </a:extLst>
                </a:gridCol>
                <a:gridCol w="860611">
                  <a:extLst>
                    <a:ext uri="{9D8B030D-6E8A-4147-A177-3AD203B41FA5}">
                      <a16:colId xmlns:a16="http://schemas.microsoft.com/office/drawing/2014/main" val="1572076919"/>
                    </a:ext>
                  </a:extLst>
                </a:gridCol>
                <a:gridCol w="860611">
                  <a:extLst>
                    <a:ext uri="{9D8B030D-6E8A-4147-A177-3AD203B41FA5}">
                      <a16:colId xmlns:a16="http://schemas.microsoft.com/office/drawing/2014/main" val="482063829"/>
                    </a:ext>
                  </a:extLst>
                </a:gridCol>
                <a:gridCol w="860611">
                  <a:extLst>
                    <a:ext uri="{9D8B030D-6E8A-4147-A177-3AD203B41FA5}">
                      <a16:colId xmlns:a16="http://schemas.microsoft.com/office/drawing/2014/main" val="748757702"/>
                    </a:ext>
                  </a:extLst>
                </a:gridCol>
                <a:gridCol w="860611">
                  <a:extLst>
                    <a:ext uri="{9D8B030D-6E8A-4147-A177-3AD203B41FA5}">
                      <a16:colId xmlns:a16="http://schemas.microsoft.com/office/drawing/2014/main" val="995349609"/>
                    </a:ext>
                  </a:extLst>
                </a:gridCol>
                <a:gridCol w="860611">
                  <a:extLst>
                    <a:ext uri="{9D8B030D-6E8A-4147-A177-3AD203B41FA5}">
                      <a16:colId xmlns:a16="http://schemas.microsoft.com/office/drawing/2014/main" val="637568145"/>
                    </a:ext>
                  </a:extLst>
                </a:gridCol>
              </a:tblGrid>
              <a:tr h="605118">
                <a:tc>
                  <a:txBody>
                    <a:bodyPr/>
                    <a:lstStyle/>
                    <a:p>
                      <a:r>
                        <a:rPr lang="en-US" sz="1100" dirty="0"/>
                        <a:t>Returned Mail</a:t>
                      </a:r>
                    </a:p>
                  </a:txBody>
                  <a:tcPr marL="80682" marR="80682" marT="40341" marB="40341"/>
                </a:tc>
                <a:tc>
                  <a:txBody>
                    <a:bodyPr/>
                    <a:lstStyle/>
                    <a:p>
                      <a:r>
                        <a:rPr lang="en-US" sz="1100" dirty="0"/>
                        <a:t>Status</a:t>
                      </a:r>
                    </a:p>
                  </a:txBody>
                  <a:tcPr marL="80682" marR="80682" marT="40341" marB="40341"/>
                </a:tc>
                <a:tc>
                  <a:txBody>
                    <a:bodyPr/>
                    <a:lstStyle/>
                    <a:p>
                      <a:r>
                        <a:rPr lang="en-US" sz="1100" dirty="0" err="1"/>
                        <a:t>Commited</a:t>
                      </a:r>
                      <a:r>
                        <a:rPr lang="en-US" sz="1100" dirty="0"/>
                        <a:t> to DOC</a:t>
                      </a:r>
                    </a:p>
                  </a:txBody>
                  <a:tcPr marL="80682" marR="80682" marT="40341" marB="40341"/>
                </a:tc>
                <a:tc>
                  <a:txBody>
                    <a:bodyPr/>
                    <a:lstStyle/>
                    <a:p>
                      <a:r>
                        <a:rPr lang="en-US" sz="1100" dirty="0"/>
                        <a:t>Name</a:t>
                      </a:r>
                    </a:p>
                  </a:txBody>
                  <a:tcPr marL="80682" marR="80682" marT="40341" marB="40341"/>
                </a:tc>
                <a:tc>
                  <a:txBody>
                    <a:bodyPr/>
                    <a:lstStyle/>
                    <a:p>
                      <a:r>
                        <a:rPr lang="en-US" sz="1100" dirty="0"/>
                        <a:t>Case</a:t>
                      </a:r>
                    </a:p>
                  </a:txBody>
                  <a:tcPr marL="80682" marR="80682" marT="40341" marB="40341"/>
                </a:tc>
                <a:tc>
                  <a:txBody>
                    <a:bodyPr/>
                    <a:lstStyle/>
                    <a:p>
                      <a:r>
                        <a:rPr lang="en-US" sz="1100" dirty="0"/>
                        <a:t>Payment Amount</a:t>
                      </a:r>
                    </a:p>
                  </a:txBody>
                  <a:tcPr marL="80682" marR="80682" marT="40341" marB="40341"/>
                </a:tc>
                <a:tc>
                  <a:txBody>
                    <a:bodyPr/>
                    <a:lstStyle/>
                    <a:p>
                      <a:r>
                        <a:rPr lang="en-US" sz="1100" dirty="0"/>
                        <a:t>Begin Date</a:t>
                      </a:r>
                    </a:p>
                  </a:txBody>
                  <a:tcPr marL="80682" marR="80682" marT="40341" marB="40341"/>
                </a:tc>
                <a:tc>
                  <a:txBody>
                    <a:bodyPr/>
                    <a:lstStyle/>
                    <a:p>
                      <a:r>
                        <a:rPr lang="en-US" sz="1100" dirty="0"/>
                        <a:t>Last Payment</a:t>
                      </a:r>
                    </a:p>
                  </a:txBody>
                  <a:tcPr marL="80682" marR="80682" marT="40341" marB="40341"/>
                </a:tc>
                <a:tc>
                  <a:txBody>
                    <a:bodyPr/>
                    <a:lstStyle/>
                    <a:p>
                      <a:r>
                        <a:rPr lang="en-US" sz="1100" dirty="0"/>
                        <a:t>Letter Sent</a:t>
                      </a:r>
                    </a:p>
                  </a:txBody>
                  <a:tcPr marL="80682" marR="80682" marT="40341" marB="40341"/>
                </a:tc>
                <a:tc>
                  <a:txBody>
                    <a:bodyPr/>
                    <a:lstStyle/>
                    <a:p>
                      <a:r>
                        <a:rPr lang="en-US" sz="1100" dirty="0"/>
                        <a:t>Address</a:t>
                      </a:r>
                    </a:p>
                  </a:txBody>
                  <a:tcPr marL="80682" marR="80682" marT="40341" marB="40341"/>
                </a:tc>
                <a:extLst>
                  <a:ext uri="{0D108BD9-81ED-4DB2-BD59-A6C34878D82A}">
                    <a16:rowId xmlns:a16="http://schemas.microsoft.com/office/drawing/2014/main" val="30691781"/>
                  </a:ext>
                </a:extLst>
              </a:tr>
            </a:tbl>
          </a:graphicData>
        </a:graphic>
      </p:graphicFrame>
      <p:sp>
        <p:nvSpPr>
          <p:cNvPr id="8" name="TextBox 7">
            <a:extLst>
              <a:ext uri="{FF2B5EF4-FFF2-40B4-BE49-F238E27FC236}">
                <a16:creationId xmlns:a16="http://schemas.microsoft.com/office/drawing/2014/main" id="{70CDD0DB-C39B-44F9-AFD9-BC0743B307AF}"/>
              </a:ext>
            </a:extLst>
          </p:cNvPr>
          <p:cNvSpPr txBox="1"/>
          <p:nvPr/>
        </p:nvSpPr>
        <p:spPr>
          <a:xfrm>
            <a:off x="3473824" y="1261604"/>
            <a:ext cx="4878708" cy="336695"/>
          </a:xfrm>
          <a:prstGeom prst="rect">
            <a:avLst/>
          </a:prstGeom>
          <a:solidFill>
            <a:schemeClr val="bg1"/>
          </a:solidFill>
        </p:spPr>
        <p:txBody>
          <a:bodyPr wrap="non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588" b="0" i="0" u="none" strike="noStrike" kern="1200" cap="none" spc="0" normalizeH="0" baseline="0" noProof="0" dirty="0">
                <a:ln>
                  <a:noFill/>
                </a:ln>
                <a:solidFill>
                  <a:prstClr val="black"/>
                </a:solidFill>
                <a:effectLst/>
                <a:uLnTx/>
                <a:uFillTx/>
                <a:latin typeface="Calibri"/>
                <a:ea typeface="+mn-ea"/>
                <a:cs typeface="+mn-cs"/>
              </a:rPr>
              <a:t>Payment Plan Tracking in Excel for DeSoto Payment Plans</a:t>
            </a:r>
          </a:p>
        </p:txBody>
      </p:sp>
    </p:spTree>
    <p:extLst>
      <p:ext uri="{BB962C8B-B14F-4D97-AF65-F5344CB8AC3E}">
        <p14:creationId xmlns:p14="http://schemas.microsoft.com/office/powerpoint/2010/main" val="3509300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5162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A0EE6-941A-4990-A021-C3A94EDD7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800" y="254441"/>
            <a:ext cx="7425968" cy="6349117"/>
          </a:xfrm>
          <a:prstGeom prst="rect">
            <a:avLst/>
          </a:prstGeom>
        </p:spPr>
      </p:pic>
    </p:spTree>
    <p:extLst>
      <p:ext uri="{BB962C8B-B14F-4D97-AF65-F5344CB8AC3E}">
        <p14:creationId xmlns:p14="http://schemas.microsoft.com/office/powerpoint/2010/main" val="397917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5162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639BD4-958C-4E42-972C-1560DD753946}"/>
              </a:ext>
            </a:extLst>
          </p:cNvPr>
          <p:cNvPicPr>
            <a:picLocks noChangeAspect="1"/>
          </p:cNvPicPr>
          <p:nvPr/>
        </p:nvPicPr>
        <p:blipFill rotWithShape="1">
          <a:blip r:embed="rId2">
            <a:extLst>
              <a:ext uri="{28A0092B-C50C-407E-A947-70E740481C1C}">
                <a14:useLocalDpi xmlns:a14="http://schemas.microsoft.com/office/drawing/2010/main" val="0"/>
              </a:ext>
            </a:extLst>
          </a:blip>
          <a:srcRect t="28174" r="1460"/>
          <a:stretch/>
        </p:blipFill>
        <p:spPr>
          <a:xfrm>
            <a:off x="2701069" y="803081"/>
            <a:ext cx="7317575" cy="4925833"/>
          </a:xfrm>
          <a:prstGeom prst="rect">
            <a:avLst/>
          </a:prstGeom>
        </p:spPr>
      </p:pic>
    </p:spTree>
    <p:extLst>
      <p:ext uri="{BB962C8B-B14F-4D97-AF65-F5344CB8AC3E}">
        <p14:creationId xmlns:p14="http://schemas.microsoft.com/office/powerpoint/2010/main" val="387231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1AC0-B261-428E-89DE-F3577EAB8914}"/>
              </a:ext>
            </a:extLst>
          </p:cNvPr>
          <p:cNvSpPr>
            <a:spLocks noGrp="1"/>
          </p:cNvSpPr>
          <p:nvPr>
            <p:ph type="title"/>
          </p:nvPr>
        </p:nvSpPr>
        <p:spPr>
          <a:xfrm>
            <a:off x="0" y="326898"/>
            <a:ext cx="12192000" cy="813816"/>
          </a:xfrm>
        </p:spPr>
        <p:txBody>
          <a:bodyPr>
            <a:normAutofit/>
          </a:bodyPr>
          <a:lstStyle/>
          <a:p>
            <a:r>
              <a:rPr lang="en-US" sz="4000" dirty="0">
                <a:latin typeface="Gotham Book" panose="02000604040000020004" pitchFamily="50" charset="0"/>
              </a:rPr>
              <a:t>Saint Lucie Monthly Collection Actions</a:t>
            </a:r>
          </a:p>
        </p:txBody>
      </p:sp>
      <p:pic>
        <p:nvPicPr>
          <p:cNvPr id="5" name="Picture 4">
            <a:extLst>
              <a:ext uri="{FF2B5EF4-FFF2-40B4-BE49-F238E27FC236}">
                <a16:creationId xmlns:a16="http://schemas.microsoft.com/office/drawing/2014/main" id="{F1219A4D-E8A9-4E92-8AF3-306D9A1C89A7}"/>
              </a:ext>
            </a:extLst>
          </p:cNvPr>
          <p:cNvPicPr>
            <a:picLocks noChangeAspect="1"/>
          </p:cNvPicPr>
          <p:nvPr/>
        </p:nvPicPr>
        <p:blipFill>
          <a:blip r:embed="rId3"/>
          <a:stretch>
            <a:fillRect/>
          </a:stretch>
        </p:blipFill>
        <p:spPr>
          <a:xfrm>
            <a:off x="2011326" y="1758551"/>
            <a:ext cx="8169348" cy="3340898"/>
          </a:xfrm>
          <a:prstGeom prst="rect">
            <a:avLst/>
          </a:prstGeom>
          <a:solidFill>
            <a:srgbClr val="ED7D31"/>
          </a:solidFill>
        </p:spPr>
      </p:pic>
    </p:spTree>
    <p:extLst>
      <p:ext uri="{BB962C8B-B14F-4D97-AF65-F5344CB8AC3E}">
        <p14:creationId xmlns:p14="http://schemas.microsoft.com/office/powerpoint/2010/main" val="2488992270"/>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6FFA-CDE7-4725-960A-AFD8232F5FBF}"/>
              </a:ext>
            </a:extLst>
          </p:cNvPr>
          <p:cNvSpPr>
            <a:spLocks noGrp="1"/>
          </p:cNvSpPr>
          <p:nvPr>
            <p:ph type="title"/>
          </p:nvPr>
        </p:nvSpPr>
        <p:spPr>
          <a:xfrm>
            <a:off x="0" y="427126"/>
            <a:ext cx="12192000" cy="723090"/>
          </a:xfrm>
        </p:spPr>
        <p:txBody>
          <a:bodyPr>
            <a:normAutofit/>
          </a:bodyPr>
          <a:lstStyle/>
          <a:p>
            <a:r>
              <a:rPr lang="en-US" sz="4000" dirty="0">
                <a:latin typeface="Gotham Book" panose="02000604040000020004" pitchFamily="50" charset="0"/>
              </a:rPr>
              <a:t>Saint Lucie Compliance Tools</a:t>
            </a:r>
          </a:p>
        </p:txBody>
      </p:sp>
      <p:sp>
        <p:nvSpPr>
          <p:cNvPr id="3" name="Text Placeholder 2">
            <a:extLst>
              <a:ext uri="{FF2B5EF4-FFF2-40B4-BE49-F238E27FC236}">
                <a16:creationId xmlns:a16="http://schemas.microsoft.com/office/drawing/2014/main" id="{353CD719-39B2-4C7D-8230-8D61BFF6EC73}"/>
              </a:ext>
            </a:extLst>
          </p:cNvPr>
          <p:cNvSpPr>
            <a:spLocks noGrp="1"/>
          </p:cNvSpPr>
          <p:nvPr>
            <p:ph type="body" idx="1"/>
          </p:nvPr>
        </p:nvSpPr>
        <p:spPr>
          <a:xfrm>
            <a:off x="2294540" y="1524001"/>
            <a:ext cx="7886700" cy="4009697"/>
          </a:xfrm>
        </p:spPr>
        <p:txBody>
          <a:bodyPr/>
          <a:lstStyle/>
          <a:p>
            <a:r>
              <a:rPr lang="en-US" sz="2800" dirty="0">
                <a:solidFill>
                  <a:schemeClr val="bg1"/>
                </a:solidFill>
                <a:latin typeface="Gotham Book" panose="02000604040000020004" pitchFamily="50" charset="0"/>
              </a:rPr>
              <a:t>Notice Process</a:t>
            </a:r>
          </a:p>
        </p:txBody>
      </p:sp>
      <p:graphicFrame>
        <p:nvGraphicFramePr>
          <p:cNvPr id="4" name="Diagram 3">
            <a:extLst>
              <a:ext uri="{FF2B5EF4-FFF2-40B4-BE49-F238E27FC236}">
                <a16:creationId xmlns:a16="http://schemas.microsoft.com/office/drawing/2014/main" id="{8B91C92F-F3B1-4CCA-965F-3AB29607E85C}"/>
              </a:ext>
            </a:extLst>
          </p:cNvPr>
          <p:cNvGraphicFramePr/>
          <p:nvPr>
            <p:extLst/>
          </p:nvPr>
        </p:nvGraphicFramePr>
        <p:xfrm>
          <a:off x="2294540" y="1981201"/>
          <a:ext cx="7687660" cy="3657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5401418"/>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F249-A95C-4BFB-B429-FC17366B5298}"/>
              </a:ext>
            </a:extLst>
          </p:cNvPr>
          <p:cNvSpPr>
            <a:spLocks noGrp="1"/>
          </p:cNvSpPr>
          <p:nvPr>
            <p:ph type="title"/>
          </p:nvPr>
        </p:nvSpPr>
        <p:spPr>
          <a:xfrm>
            <a:off x="0" y="308611"/>
            <a:ext cx="12192000" cy="834390"/>
          </a:xfrm>
        </p:spPr>
        <p:txBody>
          <a:bodyPr>
            <a:normAutofit/>
          </a:bodyPr>
          <a:lstStyle/>
          <a:p>
            <a:r>
              <a:rPr lang="en-US" sz="4000" dirty="0">
                <a:latin typeface="Gotham Book" panose="02000604040000020004" pitchFamily="50" charset="0"/>
              </a:rPr>
              <a:t>Saint Lucie On-Line Payment Plans</a:t>
            </a:r>
          </a:p>
        </p:txBody>
      </p:sp>
      <p:sp>
        <p:nvSpPr>
          <p:cNvPr id="3" name="Text Placeholder 2">
            <a:extLst>
              <a:ext uri="{FF2B5EF4-FFF2-40B4-BE49-F238E27FC236}">
                <a16:creationId xmlns:a16="http://schemas.microsoft.com/office/drawing/2014/main" id="{54CAB757-114B-45C0-8FE7-315B1F0D3D3E}"/>
              </a:ext>
            </a:extLst>
          </p:cNvPr>
          <p:cNvSpPr>
            <a:spLocks noGrp="1"/>
          </p:cNvSpPr>
          <p:nvPr>
            <p:ph type="body" idx="1"/>
          </p:nvPr>
        </p:nvSpPr>
        <p:spPr>
          <a:xfrm>
            <a:off x="2843502" y="1645920"/>
            <a:ext cx="6504996" cy="615563"/>
          </a:xfrm>
        </p:spPr>
        <p:txBody>
          <a:bodyPr/>
          <a:lstStyle/>
          <a:p>
            <a:r>
              <a:rPr lang="en-US" sz="2500" dirty="0">
                <a:solidFill>
                  <a:schemeClr val="bg1"/>
                </a:solidFill>
                <a:latin typeface="Gotham Book" panose="02000604040000020004" pitchFamily="50" charset="0"/>
              </a:rPr>
              <a:t>Launched—September 2017</a:t>
            </a:r>
          </a:p>
        </p:txBody>
      </p:sp>
      <p:pic>
        <p:nvPicPr>
          <p:cNvPr id="5" name="Picture 4">
            <a:extLst>
              <a:ext uri="{FF2B5EF4-FFF2-40B4-BE49-F238E27FC236}">
                <a16:creationId xmlns:a16="http://schemas.microsoft.com/office/drawing/2014/main" id="{2D30C6E8-81E7-4305-8891-CABC6D05246B}"/>
              </a:ext>
            </a:extLst>
          </p:cNvPr>
          <p:cNvPicPr>
            <a:picLocks noChangeAspect="1"/>
          </p:cNvPicPr>
          <p:nvPr/>
        </p:nvPicPr>
        <p:blipFill>
          <a:blip r:embed="rId3"/>
          <a:stretch>
            <a:fillRect/>
          </a:stretch>
        </p:blipFill>
        <p:spPr>
          <a:xfrm>
            <a:off x="2843502" y="2261483"/>
            <a:ext cx="6504996" cy="3066554"/>
          </a:xfrm>
          <a:prstGeom prst="rect">
            <a:avLst/>
          </a:prstGeom>
          <a:solidFill>
            <a:srgbClr val="ED7D31"/>
          </a:solidFill>
        </p:spPr>
      </p:pic>
    </p:spTree>
    <p:extLst>
      <p:ext uri="{BB962C8B-B14F-4D97-AF65-F5344CB8AC3E}">
        <p14:creationId xmlns:p14="http://schemas.microsoft.com/office/powerpoint/2010/main" val="3094708964"/>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216152"/>
            <a:ext cx="3519488" cy="407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72200" y="5808922"/>
            <a:ext cx="3505200" cy="276999"/>
          </a:xfrm>
          <a:prstGeom prst="rect">
            <a:avLst/>
          </a:prstGeom>
        </p:spPr>
        <p:txBody>
          <a:bodyPr wrap="square">
            <a:spAutoFit/>
          </a:bodyPr>
          <a:lstStyle/>
          <a:p>
            <a:r>
              <a:rPr lang="en-US" sz="1200" i="1" dirty="0">
                <a:solidFill>
                  <a:prstClr val="black"/>
                </a:solidFill>
                <a:latin typeface="Century Gothic"/>
              </a:rPr>
              <a:t>Serving together …dedicated to excellence!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369" y="533400"/>
            <a:ext cx="1356862" cy="1365504"/>
          </a:xfrm>
          <a:prstGeom prst="ellipse">
            <a:avLst/>
          </a:prstGeom>
        </p:spPr>
      </p:pic>
      <p:sp>
        <p:nvSpPr>
          <p:cNvPr id="7" name="Title 6"/>
          <p:cNvSpPr>
            <a:spLocks noGrp="1"/>
          </p:cNvSpPr>
          <p:nvPr>
            <p:ph type="ctrTitle"/>
          </p:nvPr>
        </p:nvSpPr>
        <p:spPr>
          <a:xfrm>
            <a:off x="6172200" y="3020568"/>
            <a:ext cx="3733800" cy="2641174"/>
          </a:xfrm>
        </p:spPr>
        <p:txBody>
          <a:bodyPr>
            <a:normAutofit fontScale="90000"/>
          </a:bodyPr>
          <a:lstStyle/>
          <a:p>
            <a:pPr algn="ctr"/>
            <a:r>
              <a:rPr lang="en-US" sz="3100" b="1" dirty="0">
                <a:latin typeface="Castellar" panose="020A0402060406010301" pitchFamily="18" charset="0"/>
              </a:rPr>
              <a:t>Compliance 20</a:t>
            </a:r>
            <a:r>
              <a:rPr lang="en-US" b="1" dirty="0"/>
              <a:t>:</a:t>
            </a:r>
            <a:br>
              <a:rPr lang="en-US" b="1" dirty="0"/>
            </a:br>
            <a:r>
              <a:rPr lang="en-US" b="1" dirty="0"/>
              <a:t>[</a:t>
            </a:r>
            <a:r>
              <a:rPr lang="en-US" sz="2700" b="1" dirty="0">
                <a:latin typeface="Castellar" panose="020A0402060406010301" pitchFamily="18" charset="0"/>
              </a:rPr>
              <a:t>Mission to Drive</a:t>
            </a:r>
            <a:r>
              <a:rPr lang="en-US" b="1" dirty="0"/>
              <a:t>]</a:t>
            </a:r>
            <a:br>
              <a:rPr lang="en-US" b="1" dirty="0"/>
            </a:br>
            <a:br>
              <a:rPr lang="en-US" b="1" dirty="0"/>
            </a:br>
            <a:r>
              <a:rPr lang="en-US" sz="2200" b="1" dirty="0"/>
              <a:t>Citrus County</a:t>
            </a:r>
            <a:br>
              <a:rPr lang="en-US" sz="3100" b="1" dirty="0"/>
            </a:br>
            <a:r>
              <a:rPr lang="en-US" sz="2200" b="1" i="1" dirty="0"/>
              <a:t>Kathy Davis</a:t>
            </a:r>
            <a:br>
              <a:rPr lang="en-US" sz="2200" b="1" i="1" dirty="0"/>
            </a:br>
            <a:r>
              <a:rPr lang="en-US" sz="2200" b="1" i="1" dirty="0">
                <a:solidFill>
                  <a:schemeClr val="tx2">
                    <a:lumMod val="75000"/>
                  </a:schemeClr>
                </a:solidFill>
                <a:hlinkClick r:id="rId4"/>
              </a:rPr>
              <a:t>kdavis@citrusclerk.org</a:t>
            </a:r>
            <a:br>
              <a:rPr lang="en-US" sz="2200" b="1" i="1" dirty="0">
                <a:solidFill>
                  <a:schemeClr val="tx2">
                    <a:lumMod val="75000"/>
                  </a:schemeClr>
                </a:solidFill>
              </a:rPr>
            </a:br>
            <a:endParaRPr lang="en-US" sz="2200" b="1" i="1" dirty="0">
              <a:solidFill>
                <a:schemeClr val="tx2">
                  <a:lumMod val="75000"/>
                </a:schemeClr>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2205" y="3857625"/>
            <a:ext cx="180702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554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32AF-5D02-48CE-A592-41E21530AA7F}"/>
              </a:ext>
            </a:extLst>
          </p:cNvPr>
          <p:cNvSpPr>
            <a:spLocks noGrp="1"/>
          </p:cNvSpPr>
          <p:nvPr>
            <p:ph type="title"/>
          </p:nvPr>
        </p:nvSpPr>
        <p:spPr>
          <a:xfrm>
            <a:off x="0" y="377190"/>
            <a:ext cx="12192000" cy="1234439"/>
          </a:xfrm>
        </p:spPr>
        <p:txBody>
          <a:bodyPr anchor="ctr">
            <a:noAutofit/>
          </a:bodyPr>
          <a:lstStyle/>
          <a:p>
            <a:r>
              <a:rPr lang="en-US" sz="4000" dirty="0">
                <a:latin typeface="Gotham Book" panose="02000604040000020004" pitchFamily="50" charset="0"/>
              </a:rPr>
              <a:t>Saint Lucie Working with Florida Rural Legal Services</a:t>
            </a:r>
          </a:p>
        </p:txBody>
      </p:sp>
      <p:sp>
        <p:nvSpPr>
          <p:cNvPr id="3" name="Text Placeholder 2">
            <a:extLst>
              <a:ext uri="{FF2B5EF4-FFF2-40B4-BE49-F238E27FC236}">
                <a16:creationId xmlns:a16="http://schemas.microsoft.com/office/drawing/2014/main" id="{22848E07-751F-4473-8D3B-8040B9F94EE5}"/>
              </a:ext>
            </a:extLst>
          </p:cNvPr>
          <p:cNvSpPr>
            <a:spLocks noGrp="1"/>
          </p:cNvSpPr>
          <p:nvPr>
            <p:ph type="body" idx="1"/>
          </p:nvPr>
        </p:nvSpPr>
        <p:spPr>
          <a:xfrm>
            <a:off x="2425890" y="1814733"/>
            <a:ext cx="7340220" cy="539847"/>
          </a:xfrm>
        </p:spPr>
        <p:txBody>
          <a:bodyPr/>
          <a:lstStyle/>
          <a:p>
            <a:r>
              <a:rPr lang="en-US" dirty="0">
                <a:solidFill>
                  <a:schemeClr val="bg1"/>
                </a:solidFill>
              </a:rPr>
              <a:t>Launched—September 2018</a:t>
            </a:r>
          </a:p>
        </p:txBody>
      </p:sp>
      <p:pic>
        <p:nvPicPr>
          <p:cNvPr id="5" name="Picture 4">
            <a:extLst>
              <a:ext uri="{FF2B5EF4-FFF2-40B4-BE49-F238E27FC236}">
                <a16:creationId xmlns:a16="http://schemas.microsoft.com/office/drawing/2014/main" id="{A6003BAC-C802-4A02-8B10-D557DCE85967}"/>
              </a:ext>
            </a:extLst>
          </p:cNvPr>
          <p:cNvPicPr>
            <a:picLocks noChangeAspect="1"/>
          </p:cNvPicPr>
          <p:nvPr/>
        </p:nvPicPr>
        <p:blipFill>
          <a:blip r:embed="rId3"/>
          <a:stretch>
            <a:fillRect/>
          </a:stretch>
        </p:blipFill>
        <p:spPr>
          <a:xfrm>
            <a:off x="2425890" y="2607447"/>
            <a:ext cx="7340220" cy="2694666"/>
          </a:xfrm>
          <a:prstGeom prst="rect">
            <a:avLst/>
          </a:prstGeom>
          <a:solidFill>
            <a:srgbClr val="ED7D31"/>
          </a:solidFill>
        </p:spPr>
      </p:pic>
    </p:spTree>
    <p:extLst>
      <p:ext uri="{BB962C8B-B14F-4D97-AF65-F5344CB8AC3E}">
        <p14:creationId xmlns:p14="http://schemas.microsoft.com/office/powerpoint/2010/main" val="919962126"/>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accent1"/>
                </a:solidFill>
              </a:rPr>
              <a:t>Success!:</a:t>
            </a:r>
          </a:p>
        </p:txBody>
      </p:sp>
      <p:pic>
        <p:nvPicPr>
          <p:cNvPr id="3074" name="Picture 2"/>
          <p:cNvPicPr>
            <a:picLocks noGrp="1" noChangeAspect="1" noChangeArrowheads="1"/>
          </p:cNvPicPr>
          <p:nvPr>
            <p:ph sz="quarter" idx="1"/>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4191001" y="1524001"/>
            <a:ext cx="3688841" cy="477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032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QUESTIONS?</a:t>
            </a:r>
          </a:p>
        </p:txBody>
      </p:sp>
    </p:spTree>
    <p:extLst>
      <p:ext uri="{BB962C8B-B14F-4D97-AF65-F5344CB8AC3E}">
        <p14:creationId xmlns:p14="http://schemas.microsoft.com/office/powerpoint/2010/main" val="741800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MEDIATION FLIGHT PLAN</a:t>
            </a:r>
          </a:p>
        </p:txBody>
      </p:sp>
    </p:spTree>
    <p:extLst>
      <p:ext uri="{BB962C8B-B14F-4D97-AF65-F5344CB8AC3E}">
        <p14:creationId xmlns:p14="http://schemas.microsoft.com/office/powerpoint/2010/main" val="2889085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A4E45-113C-BE40-BCF6-5966E596F92E}"/>
              </a:ext>
            </a:extLst>
          </p:cNvPr>
          <p:cNvSpPr txBox="1"/>
          <p:nvPr/>
        </p:nvSpPr>
        <p:spPr>
          <a:xfrm>
            <a:off x="665205" y="704335"/>
            <a:ext cx="1086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otham Book" pitchFamily="2" charset="0"/>
                <a:ea typeface="+mn-ea"/>
                <a:cs typeface="Gotham Book" pitchFamily="2" charset="0"/>
              </a:rPr>
              <a:t>BREAK</a:t>
            </a:r>
          </a:p>
        </p:txBody>
      </p:sp>
    </p:spTree>
    <p:extLst>
      <p:ext uri="{BB962C8B-B14F-4D97-AF65-F5344CB8AC3E}">
        <p14:creationId xmlns:p14="http://schemas.microsoft.com/office/powerpoint/2010/main" val="4145948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20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66800"/>
            <a:ext cx="8229600" cy="5257800"/>
          </a:xfrm>
        </p:spPr>
        <p:txBody>
          <a:bodyPr>
            <a:normAutofit/>
          </a:bodyPr>
          <a:lstStyle/>
          <a:p>
            <a:pPr marL="68580" indent="0">
              <a:buNone/>
            </a:pPr>
            <a:r>
              <a:rPr lang="en-US" sz="3200" dirty="0"/>
              <a:t>	</a:t>
            </a:r>
            <a:endParaRPr lang="en-US" dirty="0">
              <a:solidFill>
                <a:schemeClr val="tx1"/>
              </a:solidFill>
            </a:endParaRPr>
          </a:p>
        </p:txBody>
      </p:sp>
      <p:sp>
        <p:nvSpPr>
          <p:cNvPr id="5" name="Title 1"/>
          <p:cNvSpPr txBox="1">
            <a:spLocks/>
          </p:cNvSpPr>
          <p:nvPr/>
        </p:nvSpPr>
        <p:spPr>
          <a:xfrm>
            <a:off x="6248400" y="76200"/>
            <a:ext cx="3352800" cy="420136"/>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rgbClr val="ECEDD1"/>
                </a:solidFill>
                <a:latin typeface="Century Gothic"/>
              </a:rPr>
              <a:t>          </a:t>
            </a:r>
            <a:r>
              <a:rPr lang="en-US" sz="1800" b="1" dirty="0">
                <a:solidFill>
                  <a:srgbClr val="ECEDD1"/>
                </a:solidFill>
                <a:latin typeface="Century Gothic"/>
              </a:rPr>
              <a:t>Citrus Collections</a:t>
            </a:r>
          </a:p>
        </p:txBody>
      </p:sp>
      <p:graphicFrame>
        <p:nvGraphicFramePr>
          <p:cNvPr id="2" name="Table 1"/>
          <p:cNvGraphicFramePr>
            <a:graphicFrameLocks noGrp="1"/>
          </p:cNvGraphicFramePr>
          <p:nvPr>
            <p:extLst/>
          </p:nvPr>
        </p:nvGraphicFramePr>
        <p:xfrm>
          <a:off x="2190750" y="2133601"/>
          <a:ext cx="7429500" cy="3572993"/>
        </p:xfrm>
        <a:graphic>
          <a:graphicData uri="http://schemas.openxmlformats.org/drawingml/2006/table">
            <a:tbl>
              <a:tblPr firstRow="1" bandRow="1">
                <a:tableStyleId>{5C22544A-7EE6-4342-B048-85BDC9FD1C3A}</a:tableStyleId>
              </a:tblPr>
              <a:tblGrid>
                <a:gridCol w="4857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tblGrid>
              <a:tr h="146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1">
                              <a:lumMod val="75000"/>
                            </a:schemeClr>
                          </a:solidFill>
                          <a:latin typeface="+mn-lt"/>
                          <a:ea typeface="+mn-ea"/>
                          <a:cs typeface="+mn-cs"/>
                        </a:rPr>
                        <a:t>Payment Plans Total Active Plans</a:t>
                      </a:r>
                    </a:p>
                  </a:txBody>
                  <a:tcPr>
                    <a:solidFill>
                      <a:schemeClr val="bg1">
                        <a:lumMod val="85000"/>
                      </a:schemeClr>
                    </a:solidFill>
                  </a:tcPr>
                </a:tc>
                <a:tc>
                  <a:txBody>
                    <a:bodyPr/>
                    <a:lstStyle/>
                    <a:p>
                      <a:r>
                        <a:rPr lang="en-US" sz="1800" b="1" kern="1200" dirty="0">
                          <a:solidFill>
                            <a:schemeClr val="accent1">
                              <a:lumMod val="75000"/>
                            </a:schemeClr>
                          </a:solidFill>
                          <a:latin typeface="+mn-lt"/>
                          <a:ea typeface="+mn-ea"/>
                          <a:cs typeface="+mn-cs"/>
                        </a:rPr>
                        <a:t>$26,854,558</a:t>
                      </a:r>
                    </a:p>
                  </a:txBody>
                  <a:tcPr>
                    <a:solidFill>
                      <a:schemeClr val="bg1">
                        <a:lumMod val="85000"/>
                      </a:schemeClr>
                    </a:solidFill>
                  </a:tcPr>
                </a:tc>
                <a:extLst>
                  <a:ext uri="{0D108BD9-81ED-4DB2-BD59-A6C34878D82A}">
                    <a16:rowId xmlns:a16="http://schemas.microsoft.com/office/drawing/2014/main" val="10000"/>
                  </a:ext>
                </a:extLst>
              </a:tr>
              <a:tr h="146272">
                <a:tc>
                  <a:txBody>
                    <a:bodyPr/>
                    <a:lstStyle/>
                    <a:p>
                      <a:r>
                        <a:rPr lang="en-US" sz="1800" b="1" kern="1200" dirty="0">
                          <a:solidFill>
                            <a:schemeClr val="bg2">
                              <a:lumMod val="75000"/>
                            </a:schemeClr>
                          </a:solidFill>
                          <a:latin typeface="+mn-lt"/>
                          <a:ea typeface="+mn-ea"/>
                          <a:cs typeface="+mn-cs"/>
                        </a:rPr>
                        <a:t>Active Payment Plans as of 9/30/19</a:t>
                      </a:r>
                    </a:p>
                  </a:txBody>
                  <a:tcPr>
                    <a:solidFill>
                      <a:schemeClr val="accent1"/>
                    </a:solidFill>
                  </a:tcPr>
                </a:tc>
                <a:tc>
                  <a:txBody>
                    <a:bodyPr/>
                    <a:lstStyle/>
                    <a:p>
                      <a:r>
                        <a:rPr lang="en-US" sz="1800" b="1" kern="1200" dirty="0">
                          <a:solidFill>
                            <a:schemeClr val="bg2">
                              <a:lumMod val="75000"/>
                            </a:schemeClr>
                          </a:solidFill>
                          <a:latin typeface="+mn-lt"/>
                          <a:ea typeface="+mn-ea"/>
                          <a:cs typeface="+mn-cs"/>
                        </a:rPr>
                        <a:t>1312 (1655 cases)</a:t>
                      </a:r>
                    </a:p>
                  </a:txBody>
                  <a:tcPr>
                    <a:solidFill>
                      <a:schemeClr val="accent1"/>
                    </a:solidFill>
                  </a:tcPr>
                </a:tc>
                <a:extLst>
                  <a:ext uri="{0D108BD9-81ED-4DB2-BD59-A6C34878D82A}">
                    <a16:rowId xmlns:a16="http://schemas.microsoft.com/office/drawing/2014/main" val="10001"/>
                  </a:ext>
                </a:extLst>
              </a:tr>
              <a:tr h="380078">
                <a:tc>
                  <a:txBody>
                    <a:bodyPr/>
                    <a:lstStyle/>
                    <a:p>
                      <a:r>
                        <a:rPr lang="en-US" sz="1800" b="1" kern="1200" dirty="0">
                          <a:solidFill>
                            <a:schemeClr val="accent1">
                              <a:lumMod val="75000"/>
                            </a:schemeClr>
                          </a:solidFill>
                          <a:latin typeface="+mn-lt"/>
                          <a:ea typeface="+mn-ea"/>
                          <a:cs typeface="+mn-cs"/>
                        </a:rPr>
                        <a:t>Average Payment</a:t>
                      </a:r>
                    </a:p>
                  </a:txBody>
                  <a:tcPr/>
                </a:tc>
                <a:tc>
                  <a:txBody>
                    <a:bodyPr/>
                    <a:lstStyle/>
                    <a:p>
                      <a:r>
                        <a:rPr lang="en-US" b="1" dirty="0">
                          <a:solidFill>
                            <a:schemeClr val="accent1">
                              <a:lumMod val="75000"/>
                            </a:schemeClr>
                          </a:solidFill>
                        </a:rPr>
                        <a:t>$      58.39</a:t>
                      </a:r>
                    </a:p>
                  </a:txBody>
                  <a:tcPr/>
                </a:tc>
                <a:extLst>
                  <a:ext uri="{0D108BD9-81ED-4DB2-BD59-A6C34878D82A}">
                    <a16:rowId xmlns:a16="http://schemas.microsoft.com/office/drawing/2014/main" val="10002"/>
                  </a:ext>
                </a:extLst>
              </a:tr>
              <a:tr h="380078">
                <a:tc>
                  <a:txBody>
                    <a:bodyPr/>
                    <a:lstStyle/>
                    <a:p>
                      <a:r>
                        <a:rPr lang="en-US" b="1" dirty="0">
                          <a:solidFill>
                            <a:schemeClr val="bg2">
                              <a:lumMod val="75000"/>
                            </a:schemeClr>
                          </a:solidFill>
                        </a:rPr>
                        <a:t>Average Amount collected monthly</a:t>
                      </a:r>
                    </a:p>
                  </a:txBody>
                  <a:tcPr>
                    <a:solidFill>
                      <a:schemeClr val="accent1"/>
                    </a:solidFill>
                  </a:tcPr>
                </a:tc>
                <a:tc>
                  <a:txBody>
                    <a:bodyPr/>
                    <a:lstStyle/>
                    <a:p>
                      <a:r>
                        <a:rPr lang="en-US" b="1" dirty="0">
                          <a:solidFill>
                            <a:schemeClr val="bg2">
                              <a:lumMod val="75000"/>
                            </a:schemeClr>
                          </a:solidFill>
                        </a:rPr>
                        <a:t>$      86,103</a:t>
                      </a:r>
                    </a:p>
                  </a:txBody>
                  <a:tcPr>
                    <a:solidFill>
                      <a:schemeClr val="accent1"/>
                    </a:solidFill>
                  </a:tcPr>
                </a:tc>
                <a:extLst>
                  <a:ext uri="{0D108BD9-81ED-4DB2-BD59-A6C34878D82A}">
                    <a16:rowId xmlns:a16="http://schemas.microsoft.com/office/drawing/2014/main" val="10003"/>
                  </a:ext>
                </a:extLst>
              </a:tr>
              <a:tr h="380078">
                <a:tc>
                  <a:txBody>
                    <a:bodyPr/>
                    <a:lstStyle/>
                    <a:p>
                      <a:pPr marL="0" algn="l" defTabSz="914400" rtl="0" eaLnBrk="1" latinLnBrk="0" hangingPunct="1"/>
                      <a:r>
                        <a:rPr lang="en-US" sz="1800" b="1" kern="1200" dirty="0">
                          <a:solidFill>
                            <a:schemeClr val="accent1">
                              <a:lumMod val="75000"/>
                            </a:schemeClr>
                          </a:solidFill>
                          <a:latin typeface="+mn-lt"/>
                          <a:ea typeface="+mn-ea"/>
                          <a:cs typeface="+mn-cs"/>
                        </a:rPr>
                        <a:t>Collection Agencies # cases sent FY18/19</a:t>
                      </a:r>
                    </a:p>
                  </a:txBody>
                  <a:tcPr/>
                </a:tc>
                <a:tc>
                  <a:txBody>
                    <a:bodyPr/>
                    <a:lstStyle/>
                    <a:p>
                      <a:r>
                        <a:rPr lang="en-US" sz="1800" b="1" kern="1200" dirty="0">
                          <a:solidFill>
                            <a:schemeClr val="accent1">
                              <a:lumMod val="75000"/>
                            </a:schemeClr>
                          </a:solidFill>
                          <a:latin typeface="+mn-lt"/>
                          <a:ea typeface="+mn-ea"/>
                          <a:cs typeface="+mn-cs"/>
                        </a:rPr>
                        <a:t>         3448</a:t>
                      </a:r>
                    </a:p>
                  </a:txBody>
                  <a:tcPr/>
                </a:tc>
                <a:extLst>
                  <a:ext uri="{0D108BD9-81ED-4DB2-BD59-A6C34878D82A}">
                    <a16:rowId xmlns:a16="http://schemas.microsoft.com/office/drawing/2014/main" val="10004"/>
                  </a:ext>
                </a:extLst>
              </a:tr>
              <a:tr h="380078">
                <a:tc>
                  <a:txBody>
                    <a:bodyPr/>
                    <a:lstStyle/>
                    <a:p>
                      <a:pPr marL="0" algn="l" defTabSz="914400" rtl="0" eaLnBrk="1" latinLnBrk="0" hangingPunct="1"/>
                      <a:r>
                        <a:rPr lang="en-US" sz="1800" b="1" kern="1200" dirty="0">
                          <a:solidFill>
                            <a:schemeClr val="bg2">
                              <a:lumMod val="75000"/>
                            </a:schemeClr>
                          </a:solidFill>
                          <a:latin typeface="+mn-lt"/>
                          <a:ea typeface="+mn-ea"/>
                          <a:cs typeface="+mn-cs"/>
                        </a:rPr>
                        <a:t>Total Dollars Sent to Agencies FY18/19</a:t>
                      </a:r>
                    </a:p>
                  </a:txBody>
                  <a:tcPr>
                    <a:solidFill>
                      <a:schemeClr val="accent1"/>
                    </a:solidFill>
                  </a:tcPr>
                </a:tc>
                <a:tc>
                  <a:txBody>
                    <a:bodyPr/>
                    <a:lstStyle/>
                    <a:p>
                      <a:pPr marL="0" algn="l" defTabSz="914400" rtl="0" eaLnBrk="1" latinLnBrk="0" hangingPunct="1"/>
                      <a:r>
                        <a:rPr lang="en-US" sz="1800" b="1" kern="1200" dirty="0">
                          <a:solidFill>
                            <a:schemeClr val="bg2">
                              <a:lumMod val="75000"/>
                            </a:schemeClr>
                          </a:solidFill>
                          <a:latin typeface="+mn-lt"/>
                          <a:ea typeface="+mn-ea"/>
                          <a:cs typeface="+mn-cs"/>
                        </a:rPr>
                        <a:t>$  2,385,746</a:t>
                      </a:r>
                    </a:p>
                  </a:txBody>
                  <a:tcPr>
                    <a:solidFill>
                      <a:schemeClr val="accent1"/>
                    </a:solidFill>
                  </a:tcPr>
                </a:tc>
                <a:extLst>
                  <a:ext uri="{0D108BD9-81ED-4DB2-BD59-A6C34878D82A}">
                    <a16:rowId xmlns:a16="http://schemas.microsoft.com/office/drawing/2014/main" val="10005"/>
                  </a:ext>
                </a:extLst>
              </a:tr>
              <a:tr h="374871">
                <a:tc>
                  <a:txBody>
                    <a:bodyPr/>
                    <a:lstStyle/>
                    <a:p>
                      <a:pPr marL="0" algn="l" defTabSz="914400" rtl="0" eaLnBrk="1" latinLnBrk="0" hangingPunct="1"/>
                      <a:r>
                        <a:rPr lang="en-US" sz="1800" b="1" kern="1200" dirty="0">
                          <a:solidFill>
                            <a:schemeClr val="accent1">
                              <a:lumMod val="75000"/>
                            </a:schemeClr>
                          </a:solidFill>
                          <a:latin typeface="+mn-lt"/>
                          <a:ea typeface="+mn-ea"/>
                          <a:cs typeface="+mn-cs"/>
                        </a:rPr>
                        <a:t>Collected by Agencies 16% rate</a:t>
                      </a:r>
                    </a:p>
                  </a:txBody>
                  <a:tcPr>
                    <a:solidFill>
                      <a:schemeClr val="bg1">
                        <a:lumMod val="85000"/>
                      </a:schemeClr>
                    </a:solidFill>
                  </a:tcPr>
                </a:tc>
                <a:tc>
                  <a:txBody>
                    <a:bodyPr/>
                    <a:lstStyle/>
                    <a:p>
                      <a:r>
                        <a:rPr lang="en-US" sz="1800" b="1" kern="1200" dirty="0">
                          <a:solidFill>
                            <a:schemeClr val="accent1">
                              <a:lumMod val="75000"/>
                            </a:schemeClr>
                          </a:solidFill>
                          <a:latin typeface="+mn-lt"/>
                          <a:ea typeface="+mn-ea"/>
                          <a:cs typeface="+mn-cs"/>
                        </a:rPr>
                        <a:t>$     377,699</a:t>
                      </a:r>
                    </a:p>
                  </a:txBody>
                  <a:tcPr>
                    <a:solidFill>
                      <a:schemeClr val="bg1">
                        <a:lumMod val="85000"/>
                      </a:schemeClr>
                    </a:solidFill>
                  </a:tcPr>
                </a:tc>
                <a:extLst>
                  <a:ext uri="{0D108BD9-81ED-4DB2-BD59-A6C34878D82A}">
                    <a16:rowId xmlns:a16="http://schemas.microsoft.com/office/drawing/2014/main" val="10006"/>
                  </a:ext>
                </a:extLst>
              </a:tr>
              <a:tr h="473145">
                <a:tc>
                  <a:txBody>
                    <a:bodyPr/>
                    <a:lstStyle/>
                    <a:p>
                      <a:pPr marL="0" algn="l" defTabSz="914400" rtl="0" eaLnBrk="1" latinLnBrk="0" hangingPunct="1"/>
                      <a:r>
                        <a:rPr lang="en-US" sz="1800" b="1" kern="1200" dirty="0">
                          <a:solidFill>
                            <a:schemeClr val="bg2">
                              <a:lumMod val="75000"/>
                            </a:schemeClr>
                          </a:solidFill>
                          <a:latin typeface="+mn-lt"/>
                          <a:ea typeface="+mn-ea"/>
                          <a:cs typeface="+mn-cs"/>
                        </a:rPr>
                        <a:t>Total Amount sent to Collection Agencies </a:t>
                      </a:r>
                    </a:p>
                  </a:txBody>
                  <a:tcPr>
                    <a:solidFill>
                      <a:schemeClr val="accent1"/>
                    </a:solidFill>
                  </a:tcPr>
                </a:tc>
                <a:tc>
                  <a:txBody>
                    <a:bodyPr/>
                    <a:lstStyle/>
                    <a:p>
                      <a:r>
                        <a:rPr lang="en-US" sz="1800" b="1" kern="1200" dirty="0">
                          <a:solidFill>
                            <a:schemeClr val="bg2">
                              <a:lumMod val="75000"/>
                            </a:schemeClr>
                          </a:solidFill>
                          <a:latin typeface="+mn-lt"/>
                          <a:ea typeface="+mn-ea"/>
                          <a:cs typeface="+mn-cs"/>
                        </a:rPr>
                        <a:t>$ 21,893,129</a:t>
                      </a:r>
                    </a:p>
                  </a:txBody>
                  <a:tcPr>
                    <a:solidFill>
                      <a:schemeClr val="accent1"/>
                    </a:solidFill>
                  </a:tcPr>
                </a:tc>
                <a:extLst>
                  <a:ext uri="{0D108BD9-81ED-4DB2-BD59-A6C34878D82A}">
                    <a16:rowId xmlns:a16="http://schemas.microsoft.com/office/drawing/2014/main" val="10007"/>
                  </a:ext>
                </a:extLst>
              </a:tr>
              <a:tr h="473145">
                <a:tc>
                  <a:txBody>
                    <a:bodyPr/>
                    <a:lstStyle/>
                    <a:p>
                      <a:pPr marL="0" algn="l" defTabSz="914400" rtl="0" eaLnBrk="1" latinLnBrk="0" hangingPunct="1"/>
                      <a:r>
                        <a:rPr lang="en-US" sz="1800" b="1" kern="1200" dirty="0">
                          <a:solidFill>
                            <a:schemeClr val="accent1">
                              <a:lumMod val="75000"/>
                            </a:schemeClr>
                          </a:solidFill>
                          <a:latin typeface="+mn-lt"/>
                          <a:ea typeface="+mn-ea"/>
                          <a:cs typeface="+mn-cs"/>
                        </a:rPr>
                        <a:t>1464 Cases recalled in FY18/19</a:t>
                      </a:r>
                    </a:p>
                  </a:txBody>
                  <a:tcPr>
                    <a:solidFill>
                      <a:schemeClr val="bg1">
                        <a:lumMod val="85000"/>
                      </a:schemeClr>
                    </a:solidFill>
                  </a:tcPr>
                </a:tc>
                <a:tc>
                  <a:txBody>
                    <a:bodyPr/>
                    <a:lstStyle/>
                    <a:p>
                      <a:r>
                        <a:rPr lang="en-US" sz="1800" b="1" kern="1200" dirty="0">
                          <a:solidFill>
                            <a:schemeClr val="accent1">
                              <a:lumMod val="75000"/>
                            </a:schemeClr>
                          </a:solidFill>
                          <a:latin typeface="+mn-lt"/>
                          <a:ea typeface="+mn-ea"/>
                          <a:cs typeface="+mn-cs"/>
                        </a:rPr>
                        <a:t>$    1,216,004</a:t>
                      </a:r>
                    </a:p>
                  </a:txBody>
                  <a:tcPr>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7121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3352800" cy="420136"/>
          </a:xfrm>
        </p:spPr>
        <p:txBody>
          <a:bodyPr>
            <a:noAutofit/>
          </a:bodyPr>
          <a:lstStyle/>
          <a:p>
            <a:r>
              <a:rPr lang="en-US" sz="1800" dirty="0">
                <a:solidFill>
                  <a:schemeClr val="bg2"/>
                </a:solidFill>
              </a:rPr>
              <a:t>Court Payment Plans</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1" y="1066801"/>
            <a:ext cx="7674783"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76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3352800" cy="420136"/>
          </a:xfrm>
        </p:spPr>
        <p:txBody>
          <a:bodyPr>
            <a:noAutofit/>
          </a:bodyPr>
          <a:lstStyle/>
          <a:p>
            <a:r>
              <a:rPr lang="en-US" sz="1800" dirty="0">
                <a:solidFill>
                  <a:schemeClr val="bg2"/>
                </a:solidFill>
              </a:rPr>
              <a:t>Court Payment Plans</a:t>
            </a:r>
          </a:p>
        </p:txBody>
      </p:sp>
      <p:graphicFrame>
        <p:nvGraphicFramePr>
          <p:cNvPr id="4" name="Content Placeholder 3"/>
          <p:cNvGraphicFramePr>
            <a:graphicFrameLocks noGrp="1"/>
          </p:cNvGraphicFramePr>
          <p:nvPr>
            <p:ph idx="1"/>
            <p:extLst/>
          </p:nvPr>
        </p:nvGraphicFramePr>
        <p:xfrm>
          <a:off x="2566989" y="2324101"/>
          <a:ext cx="6777037" cy="35083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81400" y="1371600"/>
            <a:ext cx="5334000" cy="369332"/>
          </a:xfrm>
          <a:prstGeom prst="rect">
            <a:avLst/>
          </a:prstGeom>
          <a:noFill/>
        </p:spPr>
        <p:txBody>
          <a:bodyPr wrap="square" rtlCol="0">
            <a:spAutoFit/>
          </a:bodyPr>
          <a:lstStyle/>
          <a:p>
            <a:r>
              <a:rPr lang="en-US" b="1" dirty="0">
                <a:solidFill>
                  <a:srgbClr val="564B3C"/>
                </a:solidFill>
                <a:latin typeface="Century Gothic"/>
              </a:rPr>
              <a:t>Administrative Payment Plan Fee Collected</a:t>
            </a:r>
          </a:p>
        </p:txBody>
      </p:sp>
    </p:spTree>
    <p:extLst>
      <p:ext uri="{BB962C8B-B14F-4D97-AF65-F5344CB8AC3E}">
        <p14:creationId xmlns:p14="http://schemas.microsoft.com/office/powerpoint/2010/main" val="171520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76200"/>
            <a:ext cx="3352800" cy="420136"/>
          </a:xfrm>
        </p:spPr>
        <p:txBody>
          <a:bodyPr>
            <a:noAutofit/>
          </a:bodyPr>
          <a:lstStyle/>
          <a:p>
            <a:r>
              <a:rPr lang="en-US" sz="1800" dirty="0">
                <a:solidFill>
                  <a:schemeClr val="bg2"/>
                </a:solidFill>
              </a:rPr>
              <a:t>Payment Plans</a:t>
            </a:r>
          </a:p>
        </p:txBody>
      </p:sp>
      <p:graphicFrame>
        <p:nvGraphicFramePr>
          <p:cNvPr id="5" name="Content Placeholder 4"/>
          <p:cNvGraphicFramePr>
            <a:graphicFrameLocks noGrp="1"/>
          </p:cNvGraphicFramePr>
          <p:nvPr>
            <p:ph idx="1"/>
            <p:extLst/>
          </p:nvPr>
        </p:nvGraphicFramePr>
        <p:xfrm>
          <a:off x="2514600" y="1295401"/>
          <a:ext cx="7110412" cy="4460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77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66800"/>
            <a:ext cx="8229600" cy="5257800"/>
          </a:xfrm>
        </p:spPr>
        <p:txBody>
          <a:bodyPr>
            <a:normAutofit/>
          </a:bodyPr>
          <a:lstStyle/>
          <a:p>
            <a:pPr marL="68580" indent="0">
              <a:buNone/>
            </a:pPr>
            <a:r>
              <a:rPr lang="en-US" sz="3200" dirty="0"/>
              <a:t>	</a:t>
            </a:r>
            <a:endParaRPr lang="en-US" dirty="0">
              <a:solidFill>
                <a:schemeClr val="tx1"/>
              </a:solidFill>
            </a:endParaRPr>
          </a:p>
        </p:txBody>
      </p:sp>
      <p:sp>
        <p:nvSpPr>
          <p:cNvPr id="5" name="Title 1"/>
          <p:cNvSpPr txBox="1">
            <a:spLocks/>
          </p:cNvSpPr>
          <p:nvPr/>
        </p:nvSpPr>
        <p:spPr>
          <a:xfrm>
            <a:off x="6248400" y="76200"/>
            <a:ext cx="3352800" cy="420136"/>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rgbClr val="ECEDD1"/>
                </a:solidFill>
                <a:latin typeface="Century Gothic"/>
              </a:rPr>
              <a:t>	Payment Plans</a:t>
            </a:r>
          </a:p>
        </p:txBody>
      </p:sp>
      <p:graphicFrame>
        <p:nvGraphicFramePr>
          <p:cNvPr id="6" name="Chart 5"/>
          <p:cNvGraphicFramePr>
            <a:graphicFrameLocks/>
          </p:cNvGraphicFramePr>
          <p:nvPr>
            <p:extLst/>
          </p:nvPr>
        </p:nvGraphicFramePr>
        <p:xfrm>
          <a:off x="3581400" y="112762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nvPr>
        </p:nvGraphicFramePr>
        <p:xfrm>
          <a:off x="2667000" y="5105400"/>
          <a:ext cx="6629400" cy="10464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81025">
                  <a:extLst>
                    <a:ext uri="{9D8B030D-6E8A-4147-A177-3AD203B41FA5}">
                      <a16:colId xmlns:a16="http://schemas.microsoft.com/office/drawing/2014/main" val="20002"/>
                    </a:ext>
                  </a:extLst>
                </a:gridCol>
                <a:gridCol w="828675">
                  <a:extLst>
                    <a:ext uri="{9D8B030D-6E8A-4147-A177-3AD203B41FA5}">
                      <a16:colId xmlns:a16="http://schemas.microsoft.com/office/drawing/2014/main" val="20003"/>
                    </a:ext>
                  </a:extLst>
                </a:gridCol>
                <a:gridCol w="828675">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828675">
                  <a:extLst>
                    <a:ext uri="{9D8B030D-6E8A-4147-A177-3AD203B41FA5}">
                      <a16:colId xmlns:a16="http://schemas.microsoft.com/office/drawing/2014/main" val="20006"/>
                    </a:ext>
                  </a:extLst>
                </a:gridCol>
                <a:gridCol w="828675">
                  <a:extLst>
                    <a:ext uri="{9D8B030D-6E8A-4147-A177-3AD203B41FA5}">
                      <a16:colId xmlns:a16="http://schemas.microsoft.com/office/drawing/2014/main" val="20007"/>
                    </a:ext>
                  </a:extLst>
                </a:gridCol>
              </a:tblGrid>
              <a:tr h="304800">
                <a:tc>
                  <a:txBody>
                    <a:bodyPr/>
                    <a:lstStyle/>
                    <a:p>
                      <a:pPr algn="l" fontAlgn="b"/>
                      <a:r>
                        <a:rPr lang="en-US" sz="1100" b="1" i="0" u="none" strike="noStrike" dirty="0">
                          <a:solidFill>
                            <a:schemeClr val="bg2"/>
                          </a:solidFill>
                          <a:effectLst/>
                          <a:latin typeface="Calibri"/>
                        </a:rPr>
                        <a:t>FY18/19</a:t>
                      </a:r>
                    </a:p>
                  </a:txBody>
                  <a:tcPr marL="9525" marR="9525" marT="9525" marB="0" anchor="b"/>
                </a:tc>
                <a:tc>
                  <a:txBody>
                    <a:bodyPr/>
                    <a:lstStyle/>
                    <a:p>
                      <a:pPr algn="ctr" fontAlgn="b"/>
                      <a:r>
                        <a:rPr lang="en-US" sz="1100" b="1" i="0" u="none" strike="noStrike" dirty="0">
                          <a:solidFill>
                            <a:schemeClr val="bg2"/>
                          </a:solidFill>
                          <a:effectLst/>
                          <a:latin typeface="Calibri"/>
                        </a:rPr>
                        <a:t>CF</a:t>
                      </a:r>
                    </a:p>
                  </a:txBody>
                  <a:tcPr marL="9525" marR="9525" marT="9525" marB="0" anchor="b"/>
                </a:tc>
                <a:tc>
                  <a:txBody>
                    <a:bodyPr/>
                    <a:lstStyle/>
                    <a:p>
                      <a:pPr algn="ctr" fontAlgn="b"/>
                      <a:r>
                        <a:rPr lang="en-US" sz="1100" b="1" i="0" u="none" strike="noStrike" dirty="0">
                          <a:solidFill>
                            <a:schemeClr val="bg2"/>
                          </a:solidFill>
                          <a:effectLst/>
                          <a:latin typeface="Calibri"/>
                        </a:rPr>
                        <a:t>CJ</a:t>
                      </a:r>
                    </a:p>
                  </a:txBody>
                  <a:tcPr marL="9525" marR="9525" marT="9525" marB="0" anchor="b"/>
                </a:tc>
                <a:tc>
                  <a:txBody>
                    <a:bodyPr/>
                    <a:lstStyle/>
                    <a:p>
                      <a:pPr algn="ctr" fontAlgn="b"/>
                      <a:r>
                        <a:rPr lang="en-US" sz="1100" b="1" i="0" u="none" strike="noStrike" dirty="0">
                          <a:solidFill>
                            <a:schemeClr val="bg2"/>
                          </a:solidFill>
                          <a:effectLst/>
                          <a:latin typeface="Calibri"/>
                        </a:rPr>
                        <a:t>CT</a:t>
                      </a:r>
                    </a:p>
                  </a:txBody>
                  <a:tcPr marL="9525" marR="9525" marT="9525" marB="0" anchor="b"/>
                </a:tc>
                <a:tc>
                  <a:txBody>
                    <a:bodyPr/>
                    <a:lstStyle/>
                    <a:p>
                      <a:pPr algn="ctr" fontAlgn="b"/>
                      <a:r>
                        <a:rPr lang="en-US" sz="1100" b="1" i="0" u="none" strike="noStrike" dirty="0">
                          <a:solidFill>
                            <a:schemeClr val="bg2"/>
                          </a:solidFill>
                          <a:effectLst/>
                          <a:latin typeface="Calibri"/>
                        </a:rPr>
                        <a:t>DR</a:t>
                      </a:r>
                    </a:p>
                  </a:txBody>
                  <a:tcPr marL="9525" marR="9525" marT="9525" marB="0" anchor="b"/>
                </a:tc>
                <a:tc>
                  <a:txBody>
                    <a:bodyPr/>
                    <a:lstStyle/>
                    <a:p>
                      <a:pPr algn="ctr" fontAlgn="b"/>
                      <a:r>
                        <a:rPr lang="en-US" sz="1100" b="1" i="0" u="none" strike="noStrike" dirty="0">
                          <a:solidFill>
                            <a:schemeClr val="bg2"/>
                          </a:solidFill>
                          <a:effectLst/>
                          <a:latin typeface="Calibri"/>
                        </a:rPr>
                        <a:t>MM</a:t>
                      </a:r>
                    </a:p>
                  </a:txBody>
                  <a:tcPr marL="9525" marR="9525" marT="9525" marB="0" anchor="b"/>
                </a:tc>
                <a:tc>
                  <a:txBody>
                    <a:bodyPr/>
                    <a:lstStyle/>
                    <a:p>
                      <a:pPr algn="ctr" fontAlgn="b"/>
                      <a:r>
                        <a:rPr lang="en-US" sz="1100" b="1" i="0" u="none" strike="noStrike" dirty="0">
                          <a:solidFill>
                            <a:schemeClr val="bg2"/>
                          </a:solidFill>
                          <a:effectLst/>
                          <a:latin typeface="Calibri"/>
                        </a:rPr>
                        <a:t>TR</a:t>
                      </a:r>
                    </a:p>
                  </a:txBody>
                  <a:tcPr marL="9525" marR="9525" marT="9525" marB="0" anchor="b"/>
                </a:tc>
                <a:tc>
                  <a:txBody>
                    <a:bodyPr/>
                    <a:lstStyle/>
                    <a:p>
                      <a:pPr algn="ctr" fontAlgn="b"/>
                      <a:r>
                        <a:rPr lang="en-US" sz="1100" b="1" i="0" u="none" strike="noStrike" dirty="0">
                          <a:solidFill>
                            <a:schemeClr val="bg2"/>
                          </a:solidFill>
                          <a:effectLst/>
                          <a:latin typeface="Calibri"/>
                        </a:rPr>
                        <a:t>Total</a:t>
                      </a:r>
                    </a:p>
                  </a:txBody>
                  <a:tcPr marL="9525" marR="9525" marT="9525" marB="0" anchor="b"/>
                </a:tc>
                <a:extLst>
                  <a:ext uri="{0D108BD9-81ED-4DB2-BD59-A6C34878D82A}">
                    <a16:rowId xmlns:a16="http://schemas.microsoft.com/office/drawing/2014/main" val="10000"/>
                  </a:ext>
                </a:extLst>
              </a:tr>
              <a:tr h="370840">
                <a:tc>
                  <a:txBody>
                    <a:bodyPr/>
                    <a:lstStyle/>
                    <a:p>
                      <a:pPr algn="l" fontAlgn="b"/>
                      <a:r>
                        <a:rPr lang="en-US" sz="1100" b="0" i="0" u="none" strike="noStrike" dirty="0">
                          <a:solidFill>
                            <a:srgbClr val="000000"/>
                          </a:solidFill>
                          <a:effectLst/>
                          <a:latin typeface="Calibri"/>
                        </a:rPr>
                        <a:t> # Plans Established</a:t>
                      </a:r>
                    </a:p>
                  </a:txBody>
                  <a:tcPr marL="9525" marR="9525" marT="9525" marB="0" anchor="b"/>
                </a:tc>
                <a:tc>
                  <a:txBody>
                    <a:bodyPr/>
                    <a:lstStyle/>
                    <a:p>
                      <a:pPr algn="r" fontAlgn="b"/>
                      <a:r>
                        <a:rPr lang="en-US" sz="1100" b="0" i="0" u="none" strike="noStrike" dirty="0">
                          <a:solidFill>
                            <a:srgbClr val="000000"/>
                          </a:solidFill>
                          <a:effectLst/>
                          <a:latin typeface="Calibri"/>
                        </a:rPr>
                        <a:t>848</a:t>
                      </a:r>
                    </a:p>
                  </a:txBody>
                  <a:tcPr marL="9525" marR="9525" marT="9525" marB="0" anchor="b"/>
                </a:tc>
                <a:tc>
                  <a:txBody>
                    <a:bodyPr/>
                    <a:lstStyle/>
                    <a:p>
                      <a:pPr algn="r" fontAlgn="b"/>
                      <a:r>
                        <a:rPr lang="en-US" sz="1100" b="0" i="0" u="none" strike="noStrike" dirty="0">
                          <a:solidFill>
                            <a:srgbClr val="000000"/>
                          </a:solidFill>
                          <a:effectLst/>
                          <a:latin typeface="Calibri"/>
                        </a:rPr>
                        <a:t>17</a:t>
                      </a:r>
                    </a:p>
                  </a:txBody>
                  <a:tcPr marL="9525" marR="9525" marT="9525" marB="0" anchor="b"/>
                </a:tc>
                <a:tc>
                  <a:txBody>
                    <a:bodyPr/>
                    <a:lstStyle/>
                    <a:p>
                      <a:pPr algn="r" fontAlgn="b"/>
                      <a:r>
                        <a:rPr lang="en-US" sz="1100" b="0" i="0" u="none" strike="noStrike" dirty="0">
                          <a:solidFill>
                            <a:srgbClr val="000000"/>
                          </a:solidFill>
                          <a:effectLst/>
                          <a:latin typeface="Calibri"/>
                        </a:rPr>
                        <a:t>541</a:t>
                      </a:r>
                    </a:p>
                  </a:txBody>
                  <a:tcPr marL="9525" marR="9525" marT="9525" marB="0" anchor="b"/>
                </a:tc>
                <a:tc>
                  <a:txBody>
                    <a:bodyPr/>
                    <a:lstStyle/>
                    <a:p>
                      <a:pPr algn="r" fontAlgn="b"/>
                      <a:r>
                        <a:rPr lang="en-US" sz="1100" b="0" i="0" u="none" strike="noStrike" dirty="0">
                          <a:solidFill>
                            <a:srgbClr val="000000"/>
                          </a:solidFill>
                          <a:effectLst/>
                          <a:latin typeface="Calibri"/>
                        </a:rPr>
                        <a:t>12</a:t>
                      </a:r>
                    </a:p>
                  </a:txBody>
                  <a:tcPr marL="9525" marR="9525" marT="9525" marB="0" anchor="b"/>
                </a:tc>
                <a:tc>
                  <a:txBody>
                    <a:bodyPr/>
                    <a:lstStyle/>
                    <a:p>
                      <a:pPr algn="r" fontAlgn="b"/>
                      <a:r>
                        <a:rPr lang="en-US" sz="1100" b="0" i="0" u="none" strike="noStrike" dirty="0">
                          <a:solidFill>
                            <a:srgbClr val="000000"/>
                          </a:solidFill>
                          <a:effectLst/>
                          <a:latin typeface="Calibri"/>
                        </a:rPr>
                        <a:t>650</a:t>
                      </a:r>
                    </a:p>
                  </a:txBody>
                  <a:tcPr marL="9525" marR="9525" marT="9525" marB="0" anchor="b"/>
                </a:tc>
                <a:tc>
                  <a:txBody>
                    <a:bodyPr/>
                    <a:lstStyle/>
                    <a:p>
                      <a:pPr algn="r" fontAlgn="b"/>
                      <a:r>
                        <a:rPr lang="en-US" sz="1100" b="0" i="0" u="none" strike="noStrike" dirty="0">
                          <a:solidFill>
                            <a:srgbClr val="000000"/>
                          </a:solidFill>
                          <a:effectLst/>
                          <a:latin typeface="Calibri"/>
                        </a:rPr>
                        <a:t>586</a:t>
                      </a:r>
                    </a:p>
                  </a:txBody>
                  <a:tcPr marL="9525" marR="9525" marT="9525" marB="0" anchor="b"/>
                </a:tc>
                <a:tc>
                  <a:txBody>
                    <a:bodyPr/>
                    <a:lstStyle/>
                    <a:p>
                      <a:pPr algn="r" fontAlgn="b"/>
                      <a:r>
                        <a:rPr lang="en-US" sz="1100" b="0" i="0" u="none" strike="noStrike" dirty="0">
                          <a:solidFill>
                            <a:srgbClr val="000000"/>
                          </a:solidFill>
                          <a:effectLst/>
                          <a:latin typeface="Calibri"/>
                        </a:rPr>
                        <a:t>        2,656 </a:t>
                      </a:r>
                    </a:p>
                  </a:txBody>
                  <a:tcPr marL="9525" marR="9525" marT="9525" marB="0" anchor="b"/>
                </a:tc>
                <a:extLst>
                  <a:ext uri="{0D108BD9-81ED-4DB2-BD59-A6C34878D82A}">
                    <a16:rowId xmlns:a16="http://schemas.microsoft.com/office/drawing/2014/main" val="10001"/>
                  </a:ext>
                </a:extLst>
              </a:tr>
              <a:tr h="370840">
                <a:tc>
                  <a:txBody>
                    <a:bodyPr/>
                    <a:lstStyle/>
                    <a:p>
                      <a:pPr algn="l" fontAlgn="b"/>
                      <a:r>
                        <a:rPr lang="en-US" sz="1100" b="0" i="0" u="none" strike="noStrike" dirty="0">
                          <a:solidFill>
                            <a:srgbClr val="000000"/>
                          </a:solidFill>
                          <a:effectLst/>
                          <a:latin typeface="Calibri"/>
                        </a:rPr>
                        <a:t># Plans Failed</a:t>
                      </a:r>
                    </a:p>
                  </a:txBody>
                  <a:tcPr marL="9525" marR="9525" marT="9525" marB="0" anchor="b"/>
                </a:tc>
                <a:tc>
                  <a:txBody>
                    <a:bodyPr/>
                    <a:lstStyle/>
                    <a:p>
                      <a:pPr algn="r" fontAlgn="b"/>
                      <a:r>
                        <a:rPr lang="en-US" sz="1100" b="0" i="0" u="none" strike="noStrike" dirty="0">
                          <a:solidFill>
                            <a:srgbClr val="000000"/>
                          </a:solidFill>
                          <a:effectLst/>
                          <a:latin typeface="Calibri"/>
                        </a:rPr>
                        <a:t>331</a:t>
                      </a:r>
                    </a:p>
                  </a:txBody>
                  <a:tcPr marL="9525" marR="9525" marT="9525" marB="0" anchor="b"/>
                </a:tc>
                <a:tc>
                  <a:txBody>
                    <a:bodyPr/>
                    <a:lstStyle/>
                    <a:p>
                      <a:pPr algn="r" fontAlgn="b"/>
                      <a:r>
                        <a:rPr lang="en-US" sz="1100" b="0" i="0" u="none" strike="noStrike" dirty="0">
                          <a:solidFill>
                            <a:srgbClr val="000000"/>
                          </a:solidFill>
                          <a:effectLst/>
                          <a:latin typeface="Calibri"/>
                        </a:rPr>
                        <a:t>7</a:t>
                      </a:r>
                    </a:p>
                  </a:txBody>
                  <a:tcPr marL="9525" marR="9525" marT="9525" marB="0" anchor="b"/>
                </a:tc>
                <a:tc>
                  <a:txBody>
                    <a:bodyPr/>
                    <a:lstStyle/>
                    <a:p>
                      <a:pPr algn="r" fontAlgn="b"/>
                      <a:r>
                        <a:rPr lang="en-US" sz="1100" b="0" i="0" u="none" strike="noStrike" dirty="0">
                          <a:solidFill>
                            <a:srgbClr val="000000"/>
                          </a:solidFill>
                          <a:effectLst/>
                          <a:latin typeface="Calibri"/>
                        </a:rPr>
                        <a:t>191</a:t>
                      </a:r>
                    </a:p>
                  </a:txBody>
                  <a:tcPr marL="9525" marR="9525" marT="9525" marB="0" anchor="b"/>
                </a:tc>
                <a:tc>
                  <a:txBody>
                    <a:bodyPr/>
                    <a:lstStyle/>
                    <a:p>
                      <a:pPr algn="r" fontAlgn="b"/>
                      <a:r>
                        <a:rPr lang="en-US" sz="1100" b="0" i="0" u="none" strike="noStrike" dirty="0">
                          <a:solidFill>
                            <a:srgbClr val="000000"/>
                          </a:solidFill>
                          <a:effectLst/>
                          <a:latin typeface="Calibri"/>
                        </a:rPr>
                        <a:t>3</a:t>
                      </a:r>
                    </a:p>
                  </a:txBody>
                  <a:tcPr marL="9525" marR="9525" marT="9525" marB="0" anchor="b"/>
                </a:tc>
                <a:tc>
                  <a:txBody>
                    <a:bodyPr/>
                    <a:lstStyle/>
                    <a:p>
                      <a:pPr algn="r" fontAlgn="b"/>
                      <a:r>
                        <a:rPr lang="en-US" sz="1100" b="0" i="0" u="none" strike="noStrike" dirty="0">
                          <a:solidFill>
                            <a:srgbClr val="000000"/>
                          </a:solidFill>
                          <a:effectLst/>
                          <a:latin typeface="Calibri"/>
                        </a:rPr>
                        <a:t>253</a:t>
                      </a:r>
                    </a:p>
                  </a:txBody>
                  <a:tcPr marL="9525" marR="9525" marT="9525" marB="0" anchor="b"/>
                </a:tc>
                <a:tc>
                  <a:txBody>
                    <a:bodyPr/>
                    <a:lstStyle/>
                    <a:p>
                      <a:pPr algn="r" fontAlgn="b"/>
                      <a:r>
                        <a:rPr lang="en-US" sz="1100" b="0" i="0" u="none" strike="noStrike" dirty="0">
                          <a:solidFill>
                            <a:srgbClr val="000000"/>
                          </a:solidFill>
                          <a:effectLst/>
                          <a:latin typeface="Calibri"/>
                        </a:rPr>
                        <a:t>96</a:t>
                      </a:r>
                    </a:p>
                  </a:txBody>
                  <a:tcPr marL="9525" marR="9525" marT="9525" marB="0" anchor="b"/>
                </a:tc>
                <a:tc>
                  <a:txBody>
                    <a:bodyPr/>
                    <a:lstStyle/>
                    <a:p>
                      <a:pPr algn="r" fontAlgn="b"/>
                      <a:r>
                        <a:rPr lang="en-US" sz="1100" b="0" i="0" u="none" strike="noStrike" dirty="0">
                          <a:solidFill>
                            <a:srgbClr val="000000"/>
                          </a:solidFill>
                          <a:effectLst/>
                          <a:latin typeface="Calibri"/>
                        </a:rPr>
                        <a:t>881</a:t>
                      </a:r>
                    </a:p>
                  </a:txBody>
                  <a:tcPr marL="9525" marR="9525" marT="9525" marB="0" anchor="b"/>
                </a:tc>
                <a:extLst>
                  <a:ext uri="{0D108BD9-81ED-4DB2-BD59-A6C34878D82A}">
                    <a16:rowId xmlns:a16="http://schemas.microsoft.com/office/drawing/2014/main" val="10002"/>
                  </a:ext>
                </a:extLst>
              </a:tr>
            </a:tbl>
          </a:graphicData>
        </a:graphic>
      </p:graphicFrame>
      <p:sp>
        <p:nvSpPr>
          <p:cNvPr id="8" name="Explosion 1 7"/>
          <p:cNvSpPr/>
          <p:nvPr/>
        </p:nvSpPr>
        <p:spPr>
          <a:xfrm>
            <a:off x="7696200" y="3727966"/>
            <a:ext cx="1524000" cy="15430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entury Gothic"/>
            </a:endParaRPr>
          </a:p>
        </p:txBody>
      </p:sp>
      <p:sp>
        <p:nvSpPr>
          <p:cNvPr id="9" name="TextBox 8"/>
          <p:cNvSpPr txBox="1"/>
          <p:nvPr/>
        </p:nvSpPr>
        <p:spPr>
          <a:xfrm>
            <a:off x="8153400" y="4314825"/>
            <a:ext cx="762000" cy="369332"/>
          </a:xfrm>
          <a:prstGeom prst="rect">
            <a:avLst/>
          </a:prstGeom>
          <a:noFill/>
        </p:spPr>
        <p:txBody>
          <a:bodyPr wrap="square" rtlCol="0">
            <a:spAutoFit/>
          </a:bodyPr>
          <a:lstStyle/>
          <a:p>
            <a:r>
              <a:rPr lang="en-US" dirty="0">
                <a:solidFill>
                  <a:srgbClr val="ECEDD1"/>
                </a:solidFill>
                <a:latin typeface="Century Gothic"/>
              </a:rPr>
              <a:t>33%</a:t>
            </a:r>
          </a:p>
        </p:txBody>
      </p:sp>
      <p:sp>
        <p:nvSpPr>
          <p:cNvPr id="12" name="Curved Down Arrow 11"/>
          <p:cNvSpPr/>
          <p:nvPr/>
        </p:nvSpPr>
        <p:spPr>
          <a:xfrm rot="3420000">
            <a:off x="8900307" y="4333950"/>
            <a:ext cx="1726938" cy="114652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Century Gothic"/>
            </a:endParaRPr>
          </a:p>
        </p:txBody>
      </p:sp>
    </p:spTree>
    <p:extLst>
      <p:ext uri="{BB962C8B-B14F-4D97-AF65-F5344CB8AC3E}">
        <p14:creationId xmlns:p14="http://schemas.microsoft.com/office/powerpoint/2010/main" val="234813246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ustin">
  <a:themeElements>
    <a:clrScheme name="Custom 21">
      <a:dk1>
        <a:sysClr val="windowText" lastClr="000000"/>
      </a:dk1>
      <a:lt1>
        <a:sysClr val="window" lastClr="FFFFFF"/>
      </a:lt1>
      <a:dk2>
        <a:srgbClr val="564B3C"/>
      </a:dk2>
      <a:lt2>
        <a:srgbClr val="ECEDD1"/>
      </a:lt2>
      <a:accent1>
        <a:srgbClr val="5C5827"/>
      </a:accent1>
      <a:accent2>
        <a:srgbClr val="93A299"/>
      </a:accent2>
      <a:accent3>
        <a:srgbClr val="999900"/>
      </a:accent3>
      <a:accent4>
        <a:srgbClr val="848058"/>
      </a:accent4>
      <a:accent5>
        <a:srgbClr val="E8B54D"/>
      </a:accent5>
      <a:accent6>
        <a:srgbClr val="786C71"/>
      </a:accent6>
      <a:hlink>
        <a:srgbClr val="CCCC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PPT TEMPLATE.potx" id="{993AD8DE-9D79-491E-987C-98D498D65F75}" vid="{2FCFC6F9-FC10-429C-AC73-E667BF60519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928</Words>
  <Application>Microsoft Office PowerPoint</Application>
  <PresentationFormat>Widescreen</PresentationFormat>
  <Paragraphs>240</Paragraphs>
  <Slides>45</Slides>
  <Notes>17</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45</vt:i4>
      </vt:variant>
    </vt:vector>
  </HeadingPairs>
  <TitlesOfParts>
    <vt:vector size="62" baseType="lpstr">
      <vt:lpstr>Arial</vt:lpstr>
      <vt:lpstr>Calibri</vt:lpstr>
      <vt:lpstr>Calibri Light</vt:lpstr>
      <vt:lpstr>Castellar</vt:lpstr>
      <vt:lpstr>Century Gothic</vt:lpstr>
      <vt:lpstr>Franklin Gothic Book</vt:lpstr>
      <vt:lpstr>Georgia</vt:lpstr>
      <vt:lpstr>Gotham Book</vt:lpstr>
      <vt:lpstr>Helvetica Light</vt:lpstr>
      <vt:lpstr>Wingdings</vt:lpstr>
      <vt:lpstr>Wingdings 2</vt:lpstr>
      <vt:lpstr>Office Theme</vt:lpstr>
      <vt:lpstr>1_Office Theme</vt:lpstr>
      <vt:lpstr>Austin</vt:lpstr>
      <vt:lpstr>Civic</vt:lpstr>
      <vt:lpstr>2_Office Theme</vt:lpstr>
      <vt:lpstr>CCOC BG1</vt:lpstr>
      <vt:lpstr>PowerPoint Presentation</vt:lpstr>
      <vt:lpstr>PowerPoint Presentation</vt:lpstr>
      <vt:lpstr>PowerPoint Presentation</vt:lpstr>
      <vt:lpstr>Compliance 20: [Mission to Drive]  Citrus County Kathy Davis kdavis@citrusclerk.org </vt:lpstr>
      <vt:lpstr>PowerPoint Presentation</vt:lpstr>
      <vt:lpstr>Court Payment Plans</vt:lpstr>
      <vt:lpstr>Court Payment Plans</vt:lpstr>
      <vt:lpstr>Payment Plans</vt:lpstr>
      <vt:lpstr>PowerPoint Presentation</vt:lpstr>
      <vt:lpstr>PowerPoint Presentation</vt:lpstr>
      <vt:lpstr>Compliance 20</vt:lpstr>
      <vt:lpstr> </vt:lpstr>
      <vt:lpstr>Payment Plans Analysis</vt:lpstr>
      <vt:lpstr>What’s working? </vt:lpstr>
      <vt:lpstr>DL reinstatement events</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Buy In:</vt:lpstr>
      <vt:lpstr>Buy In:</vt:lpstr>
      <vt:lpstr>Failure to Pay:</vt:lpstr>
      <vt:lpstr>PowerPoint Presentation</vt:lpstr>
      <vt:lpstr>PowerPoint Presentation</vt:lpstr>
      <vt:lpstr>PowerPoint Presentation</vt:lpstr>
      <vt:lpstr>Saint Lucie Monthly Collection Actions</vt:lpstr>
      <vt:lpstr>Saint Lucie Compliance Tools</vt:lpstr>
      <vt:lpstr>Saint Lucie On-Line Payment Plans</vt:lpstr>
      <vt:lpstr>Saint Lucie Working with Florida Rural Legal Services</vt:lpstr>
      <vt:lpstr>Success!: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Reeves</dc:creator>
  <cp:lastModifiedBy>Marleni Bruner</cp:lastModifiedBy>
  <cp:revision>11</cp:revision>
  <dcterms:created xsi:type="dcterms:W3CDTF">2019-09-06T13:52:57Z</dcterms:created>
  <dcterms:modified xsi:type="dcterms:W3CDTF">2019-10-22T17:25:29Z</dcterms:modified>
</cp:coreProperties>
</file>