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7" r:id="rId2"/>
    <p:sldId id="257" r:id="rId3"/>
    <p:sldId id="256" r:id="rId4"/>
    <p:sldId id="261" r:id="rId5"/>
    <p:sldId id="262" r:id="rId6"/>
    <p:sldId id="275" r:id="rId7"/>
    <p:sldId id="263" r:id="rId8"/>
    <p:sldId id="264" r:id="rId9"/>
    <p:sldId id="265" r:id="rId10"/>
    <p:sldId id="270" r:id="rId11"/>
    <p:sldId id="260" r:id="rId12"/>
    <p:sldId id="266" r:id="rId13"/>
    <p:sldId id="268" r:id="rId14"/>
    <p:sldId id="269" r:id="rId15"/>
    <p:sldId id="274" r:id="rId16"/>
    <p:sldId id="272" r:id="rId17"/>
    <p:sldId id="267" r:id="rId18"/>
    <p:sldId id="271" r:id="rId19"/>
    <p:sldId id="259" r:id="rId20"/>
    <p:sldId id="258" r:id="rId21"/>
    <p:sldId id="273"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39" autoAdjust="0"/>
  </p:normalViewPr>
  <p:slideViewPr>
    <p:cSldViewPr>
      <p:cViewPr varScale="1">
        <p:scale>
          <a:sx n="117" d="100"/>
          <a:sy n="117" d="100"/>
        </p:scale>
        <p:origin x="-14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97C7C9-78E3-48D7-A28E-4779CF5429E5}" type="datetimeFigureOut">
              <a:rPr lang="en-US" smtClean="0"/>
              <a:t>7/29/2019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64C33D-BC13-4882-9D12-83B7A0FA517C}" type="slidenum">
              <a:rPr lang="en-US" smtClean="0"/>
              <a:t>‹#›</a:t>
            </a:fld>
            <a:endParaRPr lang="en-US"/>
          </a:p>
        </p:txBody>
      </p:sp>
    </p:spTree>
    <p:extLst>
      <p:ext uri="{BB962C8B-B14F-4D97-AF65-F5344CB8AC3E}">
        <p14:creationId xmlns:p14="http://schemas.microsoft.com/office/powerpoint/2010/main" val="25994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64C33D-BC13-4882-9D12-83B7A0FA517C}" type="slidenum">
              <a:rPr lang="en-US" smtClean="0"/>
              <a:t>20</a:t>
            </a:fld>
            <a:endParaRPr lang="en-US"/>
          </a:p>
        </p:txBody>
      </p:sp>
    </p:spTree>
    <p:extLst>
      <p:ext uri="{BB962C8B-B14F-4D97-AF65-F5344CB8AC3E}">
        <p14:creationId xmlns:p14="http://schemas.microsoft.com/office/powerpoint/2010/main" val="383977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E6A561-A2BC-451B-A64A-892DC38D467E}"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E6A561-A2BC-451B-A64A-892DC38D467E}"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AE6A561-A2BC-451B-A64A-892DC38D467E}"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836089-E834-489B-A48D-A48ED08AC496}"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E6A561-A2BC-451B-A64A-892DC38D467E}"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836089-E834-489B-A48D-A48ED08AC496}"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E6A561-A2BC-451B-A64A-892DC38D467E}"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AE6A561-A2BC-451B-A64A-892DC38D467E}"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836089-E834-489B-A48D-A48ED08AC496}"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E6A561-A2BC-451B-A64A-892DC38D467E}" type="datetimeFigureOut">
              <a:rPr lang="en-US" smtClean="0"/>
              <a:t>7/29/2019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E6A561-A2BC-451B-A64A-892DC38D467E}" type="datetimeFigureOut">
              <a:rPr lang="en-US" smtClean="0"/>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AE6A561-A2BC-451B-A64A-892DC38D467E}" type="datetimeFigureOut">
              <a:rPr lang="en-US" smtClean="0"/>
              <a:t>7/29/2019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836089-E834-489B-A48D-A48ED08AC49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AE6A561-A2BC-451B-A64A-892DC38D467E}"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836089-E834-489B-A48D-A48ED08AC496}"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E6A561-A2BC-451B-A64A-892DC38D467E}"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836089-E834-489B-A48D-A48ED08AC496}"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AE6A561-A2BC-451B-A64A-892DC38D467E}" type="datetimeFigureOut">
              <a:rPr lang="en-US" smtClean="0"/>
              <a:t>7/29/2019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5836089-E834-489B-A48D-A48ED08AC496}"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jpe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8.jpe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J.K. "Jess" Irby, Esq.</a:t>
            </a:r>
            <a:br>
              <a:rPr lang="en-US" b="1" dirty="0"/>
            </a:br>
            <a:r>
              <a:rPr lang="en-US" b="1" dirty="0"/>
              <a:t>Clerk of the Court &amp; Comptroller</a:t>
            </a:r>
            <a:endParaRPr lang="en-US" dirty="0"/>
          </a:p>
        </p:txBody>
      </p:sp>
      <p:sp>
        <p:nvSpPr>
          <p:cNvPr id="6" name="Content Placeholder 5"/>
          <p:cNvSpPr>
            <a:spLocks noGrp="1"/>
          </p:cNvSpPr>
          <p:nvPr>
            <p:ph sz="quarter" idx="14"/>
          </p:nvPr>
        </p:nvSpPr>
        <p:spPr>
          <a:xfrm>
            <a:off x="3581400" y="2743200"/>
            <a:ext cx="5257800" cy="3505200"/>
          </a:xfrm>
        </p:spPr>
        <p:txBody>
          <a:bodyPr>
            <a:normAutofit/>
          </a:bodyPr>
          <a:lstStyle/>
          <a:p>
            <a:pPr marL="0" indent="0">
              <a:buNone/>
            </a:pPr>
            <a:r>
              <a:rPr lang="en-US" sz="3600" b="1" dirty="0" smtClean="0"/>
              <a:t>Alachua County</a:t>
            </a:r>
          </a:p>
          <a:p>
            <a:pPr marL="0" indent="0">
              <a:buNone/>
            </a:pPr>
            <a:r>
              <a:rPr lang="en-US" sz="3600" b="1" dirty="0" smtClean="0"/>
              <a:t>Driver License</a:t>
            </a:r>
          </a:p>
          <a:p>
            <a:pPr marL="0" indent="0">
              <a:buNone/>
            </a:pPr>
            <a:r>
              <a:rPr lang="en-US" sz="3600" b="1" dirty="0" smtClean="0"/>
              <a:t>Reinstatement Clinic</a:t>
            </a:r>
          </a:p>
          <a:p>
            <a:pPr marL="0" indent="0">
              <a:buNone/>
            </a:pPr>
            <a:r>
              <a:rPr lang="en-US" sz="3600" b="1" dirty="0" smtClean="0"/>
              <a:t>June 13, 2019</a:t>
            </a:r>
            <a:endParaRPr lang="en-US" sz="3600" b="1" dirty="0"/>
          </a:p>
        </p:txBody>
      </p:sp>
      <p:pic>
        <p:nvPicPr>
          <p:cNvPr id="7"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2879502" cy="470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32972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Court Administration </a:t>
            </a:r>
            <a:r>
              <a:rPr lang="en-US" sz="2400" dirty="0" smtClean="0"/>
              <a:t>operated a check-in station. </a:t>
            </a:r>
            <a:r>
              <a:rPr lang="en-US" sz="2400" dirty="0"/>
              <a:t>A</a:t>
            </a:r>
            <a:r>
              <a:rPr lang="en-US" sz="2400" dirty="0" smtClean="0"/>
              <a:t>n </a:t>
            </a:r>
            <a:r>
              <a:rPr lang="en-US" sz="2400" dirty="0"/>
              <a:t>intern was assigned to each participant </a:t>
            </a:r>
            <a:r>
              <a:rPr lang="en-US" sz="2400" dirty="0" smtClean="0"/>
              <a:t>and </a:t>
            </a:r>
            <a:r>
              <a:rPr lang="en-US" sz="2400" dirty="0"/>
              <a:t>stayed with them for </a:t>
            </a:r>
            <a:r>
              <a:rPr lang="en-US" sz="2400" dirty="0" smtClean="0"/>
              <a:t>the day to ensure they never got lost.</a:t>
            </a:r>
            <a:endParaRPr lang="en-US" sz="2400" dirty="0"/>
          </a:p>
        </p:txBody>
      </p:sp>
      <p:pic>
        <p:nvPicPr>
          <p:cNvPr id="1126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152400" y="2514600"/>
            <a:ext cx="5685541" cy="4107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quarter" idx="14"/>
          </p:nvPr>
        </p:nvSpPr>
        <p:spPr>
          <a:xfrm>
            <a:off x="5943600" y="3429000"/>
            <a:ext cx="2971800" cy="2697480"/>
          </a:xfrm>
        </p:spPr>
        <p:txBody>
          <a:bodyPr/>
          <a:lstStyle/>
          <a:p>
            <a:pPr marL="0" lvl="0" indent="0">
              <a:buNone/>
            </a:pPr>
            <a:r>
              <a:rPr lang="en-US" b="1" dirty="0" smtClean="0"/>
              <a:t>Interns from UF Law </a:t>
            </a:r>
            <a:r>
              <a:rPr lang="en-US" b="1" dirty="0"/>
              <a:t>did a great job assisting the </a:t>
            </a:r>
            <a:r>
              <a:rPr lang="en-US" b="1" dirty="0" smtClean="0"/>
              <a:t>registrants</a:t>
            </a:r>
            <a:r>
              <a:rPr lang="en-US" dirty="0" smtClean="0"/>
              <a:t>.</a:t>
            </a:r>
          </a:p>
          <a:p>
            <a:endParaRPr lang="en-US" dirty="0"/>
          </a:p>
        </p:txBody>
      </p:sp>
    </p:spTree>
    <p:extLst>
      <p:ext uri="{BB962C8B-B14F-4D97-AF65-F5344CB8AC3E}">
        <p14:creationId xmlns:p14="http://schemas.microsoft.com/office/powerpoint/2010/main" val="2453307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2057400"/>
            <a:ext cx="3371970" cy="4494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fontScale="90000"/>
          </a:bodyPr>
          <a:lstStyle/>
          <a:p>
            <a:r>
              <a:rPr lang="en-US" sz="2700" dirty="0" smtClean="0"/>
              <a:t/>
            </a:r>
            <a:br>
              <a:rPr lang="en-US" sz="2700" dirty="0" smtClean="0"/>
            </a:br>
            <a:r>
              <a:rPr lang="en-US" sz="2700" dirty="0" smtClean="0"/>
              <a:t>Clerk </a:t>
            </a:r>
            <a:r>
              <a:rPr lang="en-US" sz="2700" dirty="0"/>
              <a:t>staff greeted each </a:t>
            </a:r>
            <a:r>
              <a:rPr lang="en-US" sz="2700" dirty="0" smtClean="0"/>
              <a:t>registrant, provided </a:t>
            </a:r>
            <a:r>
              <a:rPr lang="en-US" sz="2700" dirty="0"/>
              <a:t>a copy of the </a:t>
            </a:r>
            <a:r>
              <a:rPr lang="en-US" sz="2700" dirty="0" smtClean="0"/>
              <a:t>cover sheet with explanations, took and receipted any payments, </a:t>
            </a:r>
            <a:r>
              <a:rPr lang="en-US" sz="2700" dirty="0"/>
              <a:t>and gave </a:t>
            </a:r>
            <a:r>
              <a:rPr lang="en-US" sz="2700" dirty="0" smtClean="0"/>
              <a:t>guidance </a:t>
            </a:r>
            <a:r>
              <a:rPr lang="en-US" sz="2700" dirty="0"/>
              <a:t>as to the next </a:t>
            </a:r>
            <a:r>
              <a:rPr lang="en-US" sz="2700" dirty="0" smtClean="0"/>
              <a:t>agency </a:t>
            </a:r>
            <a:r>
              <a:rPr lang="en-US" sz="2700" dirty="0"/>
              <a:t>to go </a:t>
            </a:r>
            <a:r>
              <a:rPr lang="en-US" sz="2700" dirty="0" smtClean="0"/>
              <a:t>see. </a:t>
            </a:r>
            <a:r>
              <a:rPr lang="en-US" sz="1800" dirty="0"/>
              <a:t/>
            </a:r>
            <a:br>
              <a:rPr lang="en-US" sz="1800" dirty="0"/>
            </a:br>
            <a:r>
              <a:rPr lang="en-US" sz="1800" b="1" dirty="0" smtClean="0"/>
              <a:t> </a:t>
            </a:r>
            <a:r>
              <a:rPr lang="en-US" sz="1800" dirty="0"/>
              <a:t/>
            </a:r>
            <a:br>
              <a:rPr lang="en-US" sz="1800" dirty="0"/>
            </a:b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2225" y="2667000"/>
            <a:ext cx="4553775" cy="3792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2055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sz="3100" dirty="0"/>
              <a:t>The Tax Collector, on behalf of </a:t>
            </a:r>
            <a:r>
              <a:rPr lang="en-US" sz="3100" dirty="0" smtClean="0"/>
              <a:t>DHSMV, did the DL research on a statewide basis.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81000" y="2133600"/>
            <a:ext cx="3269930" cy="4361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Grp="1" noChangeAspect="1" noChangeArrowheads="1"/>
          </p:cNvPicPr>
          <p:nvPr>
            <p:ph sz="quarter" idx="14"/>
          </p:nvPr>
        </p:nvPicPr>
        <p:blipFill>
          <a:blip r:embed="rId3">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val="0"/>
              </a:ext>
            </a:extLst>
          </a:blip>
          <a:srcRect/>
          <a:stretch>
            <a:fillRect/>
          </a:stretch>
        </p:blipFill>
        <p:spPr bwMode="auto">
          <a:xfrm>
            <a:off x="3835400" y="2743200"/>
            <a:ext cx="5003800" cy="3752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0185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52728"/>
          </a:xfrm>
        </p:spPr>
        <p:txBody>
          <a:bodyPr>
            <a:normAutofit fontScale="90000"/>
          </a:bodyPr>
          <a:lstStyle/>
          <a:p>
            <a:pPr lvl="0"/>
            <a:r>
              <a:rPr lang="en-US" sz="2200" dirty="0" smtClean="0"/>
              <a:t/>
            </a:r>
            <a:br>
              <a:rPr lang="en-US" sz="2200" dirty="0" smtClean="0"/>
            </a:br>
            <a:r>
              <a:rPr lang="en-US" sz="2200" dirty="0" smtClean="0"/>
              <a:t/>
            </a:r>
            <a:br>
              <a:rPr lang="en-US" sz="2200" dirty="0" smtClean="0"/>
            </a:br>
            <a:r>
              <a:rPr lang="en-US" sz="2700" dirty="0" smtClean="0"/>
              <a:t>The Bureau </a:t>
            </a:r>
            <a:r>
              <a:rPr lang="en-US" sz="2700" dirty="0"/>
              <a:t>of Administrative Review Hearing </a:t>
            </a:r>
            <a:r>
              <a:rPr lang="en-US" sz="2700" dirty="0" smtClean="0"/>
              <a:t>Officer was present </a:t>
            </a:r>
            <a:r>
              <a:rPr lang="en-US" sz="2700" dirty="0"/>
              <a:t>to hold on-site </a:t>
            </a:r>
            <a:r>
              <a:rPr lang="en-US" sz="2700" dirty="0" smtClean="0"/>
              <a:t>hearings.  </a:t>
            </a:r>
            <a:r>
              <a:rPr lang="en-US" dirty="0"/>
              <a:t/>
            </a:r>
            <a:br>
              <a:rPr lang="en-US" dirty="0"/>
            </a:br>
            <a:endParaRPr lang="en-US" dirty="0"/>
          </a:p>
        </p:txBody>
      </p:sp>
      <p:pic>
        <p:nvPicPr>
          <p:cNvPr id="7170" name="Picture 2"/>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rcRect/>
          <a:stretch>
            <a:fillRect/>
          </a:stretch>
        </p:blipFill>
        <p:spPr bwMode="auto">
          <a:xfrm>
            <a:off x="303180" y="2209800"/>
            <a:ext cx="4280170" cy="4191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Grp="1" noChangeAspect="1" noChangeArrowheads="1"/>
          </p:cNvPicPr>
          <p:nvPr>
            <p:ph sz="quarter" idx="14"/>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3680214" y="3048000"/>
            <a:ext cx="532122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8062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252728"/>
          </a:xfrm>
        </p:spPr>
        <p:txBody>
          <a:bodyPr>
            <a:normAutofit fontScale="90000"/>
          </a:bodyPr>
          <a:lstStyle/>
          <a:p>
            <a:pPr lvl="0"/>
            <a:r>
              <a:rPr lang="en-US" sz="2700" dirty="0" smtClean="0"/>
              <a:t/>
            </a:r>
            <a:br>
              <a:rPr lang="en-US" sz="2700" dirty="0" smtClean="0"/>
            </a:br>
            <a:r>
              <a:rPr lang="en-US" sz="2700" dirty="0" smtClean="0">
                <a:solidFill>
                  <a:schemeClr val="bg1"/>
                </a:solidFill>
              </a:rPr>
              <a:t>Two County Court Judges rotated </a:t>
            </a:r>
            <a:r>
              <a:rPr lang="en-US" sz="2700" dirty="0" smtClean="0"/>
              <a:t>in </a:t>
            </a:r>
            <a:r>
              <a:rPr lang="en-US" sz="2700" dirty="0"/>
              <a:t>a nearby courtroom </a:t>
            </a:r>
            <a:r>
              <a:rPr lang="en-US" sz="2700" dirty="0" smtClean="0"/>
              <a:t>for hearings on payment plans and permission to perform community service. A JA was present, along with two Deputy Clerks to process orders.</a:t>
            </a:r>
            <a:r>
              <a:rPr lang="en-US" dirty="0"/>
              <a:t/>
            </a:r>
            <a:br>
              <a:rPr lang="en-US" dirty="0"/>
            </a:br>
            <a:endParaRPr lang="en-US"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114800" y="2667000"/>
            <a:ext cx="4064758" cy="3883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19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2579226" cy="457156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9163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Forms / Order Used </a:t>
            </a:r>
            <a:r>
              <a:rPr lang="en-US" sz="3200" dirty="0"/>
              <a:t>T</a:t>
            </a:r>
            <a:r>
              <a:rPr lang="en-US" sz="3200" dirty="0" smtClean="0"/>
              <a:t>o </a:t>
            </a:r>
            <a:r>
              <a:rPr lang="en-US" sz="3200" dirty="0"/>
              <a:t>R</a:t>
            </a:r>
            <a:r>
              <a:rPr lang="en-US" sz="3200" dirty="0" smtClean="0"/>
              <a:t>equest </a:t>
            </a:r>
            <a:r>
              <a:rPr lang="en-US" sz="3200" dirty="0"/>
              <a:t>A</a:t>
            </a:r>
            <a:r>
              <a:rPr lang="en-US" sz="3200" dirty="0" smtClean="0"/>
              <a:t>nd </a:t>
            </a:r>
            <a:r>
              <a:rPr lang="en-US" sz="3200" dirty="0"/>
              <a:t>G</a:t>
            </a:r>
            <a:r>
              <a:rPr lang="en-US" sz="3200" dirty="0" smtClean="0"/>
              <a:t>rant Community Service</a:t>
            </a:r>
            <a:br>
              <a:rPr lang="en-US" sz="3200" dirty="0" smtClean="0"/>
            </a:br>
            <a:r>
              <a:rPr lang="en-US" sz="3200" dirty="0" smtClean="0"/>
              <a:t/>
            </a:r>
            <a:br>
              <a:rPr lang="en-US" sz="3200" dirty="0" smtClean="0"/>
            </a:br>
            <a:endParaRPr lang="en-US" sz="3600" dirty="0"/>
          </a:p>
        </p:txBody>
      </p:sp>
      <p:pic>
        <p:nvPicPr>
          <p:cNvPr id="4099" name="Picture 3"/>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48057" y="1524000"/>
            <a:ext cx="4045351" cy="52127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524000"/>
            <a:ext cx="3987487" cy="518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136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2700" dirty="0" smtClean="0"/>
              <a:t/>
            </a:r>
            <a:br>
              <a:rPr lang="en-US" sz="2700" dirty="0" smtClean="0"/>
            </a:br>
            <a:r>
              <a:rPr lang="en-US" sz="2700" dirty="0"/>
              <a:t>Regional Counsel </a:t>
            </a:r>
            <a:r>
              <a:rPr lang="en-US" sz="2700" dirty="0" smtClean="0"/>
              <a:t> And </a:t>
            </a:r>
            <a:r>
              <a:rPr lang="en-US" sz="2700" dirty="0"/>
              <a:t>T</a:t>
            </a:r>
            <a:r>
              <a:rPr lang="en-US" sz="2700" dirty="0" smtClean="0"/>
              <a:t>he  </a:t>
            </a:r>
            <a:r>
              <a:rPr lang="en-US" sz="2700" dirty="0"/>
              <a:t>Public Defender W</a:t>
            </a:r>
            <a:r>
              <a:rPr lang="en-US" sz="2700" dirty="0" smtClean="0"/>
              <a:t>ere Present To </a:t>
            </a:r>
            <a:r>
              <a:rPr lang="en-US" sz="2700" dirty="0"/>
              <a:t>G</a:t>
            </a:r>
            <a:r>
              <a:rPr lang="en-US" sz="2700" dirty="0" smtClean="0"/>
              <a:t>ive </a:t>
            </a:r>
            <a:r>
              <a:rPr lang="en-US" sz="2700" dirty="0"/>
              <a:t>A</a:t>
            </a:r>
            <a:r>
              <a:rPr lang="en-US" sz="2700" dirty="0" smtClean="0"/>
              <a:t>ssistance If Needed</a:t>
            </a:r>
            <a:r>
              <a:rPr lang="en-US" sz="2700" dirty="0"/>
              <a:t/>
            </a:r>
            <a:br>
              <a:rPr lang="en-US" sz="2700" dirty="0"/>
            </a:br>
            <a:endParaRPr lang="en-US" sz="2700" dirty="0"/>
          </a:p>
        </p:txBody>
      </p:sp>
      <p:pic>
        <p:nvPicPr>
          <p:cNvPr id="5" name="Content Placeholder 4"/>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33400" y="2057400"/>
            <a:ext cx="3422848" cy="4563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sz="quarter" idx="14"/>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334000" y="2590800"/>
            <a:ext cx="3022997" cy="4030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8610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 </a:t>
            </a:r>
            <a:br>
              <a:rPr lang="en-US" sz="2700" dirty="0"/>
            </a:br>
            <a:r>
              <a:rPr lang="en-US" sz="2700" dirty="0"/>
              <a:t>DHSMV </a:t>
            </a:r>
            <a:r>
              <a:rPr lang="en-US" sz="2700" dirty="0" smtClean="0"/>
              <a:t>Brought </a:t>
            </a:r>
            <a:r>
              <a:rPr lang="en-US" sz="2700" dirty="0"/>
              <a:t>T</a:t>
            </a:r>
            <a:r>
              <a:rPr lang="en-US" sz="2700" dirty="0" smtClean="0"/>
              <a:t>he Mobile </a:t>
            </a:r>
            <a:r>
              <a:rPr lang="en-US" sz="2700" dirty="0"/>
              <a:t>D</a:t>
            </a:r>
            <a:r>
              <a:rPr lang="en-US" sz="2700" dirty="0" smtClean="0"/>
              <a:t>river’s </a:t>
            </a:r>
            <a:r>
              <a:rPr lang="en-US" sz="2700" dirty="0"/>
              <a:t>L</a:t>
            </a:r>
            <a:r>
              <a:rPr lang="en-US" sz="2700" dirty="0" smtClean="0"/>
              <a:t>icense Unit (FLOW) </a:t>
            </a:r>
            <a:br>
              <a:rPr lang="en-US" sz="2700" dirty="0" smtClean="0"/>
            </a:br>
            <a:r>
              <a:rPr lang="en-US" sz="2700" dirty="0" smtClean="0"/>
              <a:t/>
            </a:r>
            <a:br>
              <a:rPr lang="en-US" sz="2700" dirty="0" smtClean="0"/>
            </a:br>
            <a:r>
              <a:rPr lang="en-US" sz="2700" dirty="0" smtClean="0"/>
              <a:t>Could Do Everything. </a:t>
            </a:r>
            <a:r>
              <a:rPr lang="en-US" sz="2700" dirty="0"/>
              <a:t>I</a:t>
            </a:r>
            <a:r>
              <a:rPr lang="en-US" sz="2700" dirty="0" smtClean="0"/>
              <a:t>ncluding </a:t>
            </a:r>
            <a:r>
              <a:rPr lang="en-US" sz="2700" dirty="0"/>
              <a:t>P</a:t>
            </a:r>
            <a:r>
              <a:rPr lang="en-US" sz="2700" dirty="0" smtClean="0"/>
              <a:t>rinting </a:t>
            </a:r>
            <a:r>
              <a:rPr lang="en-US" sz="2700" dirty="0"/>
              <a:t>N</a:t>
            </a:r>
            <a:r>
              <a:rPr lang="en-US" sz="2700" dirty="0" smtClean="0"/>
              <a:t>ew Licenses.</a:t>
            </a:r>
            <a:r>
              <a:rPr lang="en-US" dirty="0"/>
              <a:t/>
            </a:r>
            <a:br>
              <a:rPr lang="en-US" dirty="0"/>
            </a:br>
            <a:endParaRPr lang="en-US" dirty="0"/>
          </a:p>
        </p:txBody>
      </p:sp>
      <p:pic>
        <p:nvPicPr>
          <p:cNvPr id="5" name="Content Placeholder 4"/>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tretch>
            <a:fillRect/>
          </a:stretch>
        </p:blipFill>
        <p:spPr>
          <a:xfrm>
            <a:off x="4038600" y="2971800"/>
            <a:ext cx="48768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Content Placeholder 5"/>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228600" y="1981200"/>
            <a:ext cx="3581400" cy="4775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4683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Event Held </a:t>
            </a:r>
            <a:r>
              <a:rPr lang="en-US" sz="2800" dirty="0"/>
              <a:t>I</a:t>
            </a:r>
            <a:r>
              <a:rPr lang="en-US" sz="2800" dirty="0" smtClean="0"/>
              <a:t>n </a:t>
            </a:r>
            <a:r>
              <a:rPr lang="en-US" sz="2800" dirty="0"/>
              <a:t>J</a:t>
            </a:r>
            <a:r>
              <a:rPr lang="en-US" sz="2800" dirty="0" smtClean="0"/>
              <a:t>ury </a:t>
            </a:r>
            <a:r>
              <a:rPr lang="en-US" sz="2800" dirty="0"/>
              <a:t>A</a:t>
            </a:r>
            <a:r>
              <a:rPr lang="en-US" sz="2800" dirty="0" smtClean="0"/>
              <a:t>ssembly </a:t>
            </a:r>
            <a:r>
              <a:rPr lang="en-US" sz="2800" dirty="0"/>
              <a:t>R</a:t>
            </a:r>
            <a:r>
              <a:rPr lang="en-US" sz="2800" dirty="0" smtClean="0"/>
              <a:t>oom </a:t>
            </a:r>
            <a:r>
              <a:rPr lang="en-US" sz="2800" dirty="0"/>
              <a:t>W</a:t>
            </a:r>
            <a:r>
              <a:rPr lang="en-US" sz="2800" dirty="0" smtClean="0"/>
              <a:t>ith </a:t>
            </a:r>
            <a:r>
              <a:rPr lang="en-US" sz="2800" dirty="0"/>
              <a:t>E</a:t>
            </a:r>
            <a:r>
              <a:rPr lang="en-US" sz="2800" dirty="0" smtClean="0"/>
              <a:t>ach </a:t>
            </a:r>
            <a:r>
              <a:rPr lang="en-US" sz="2800" dirty="0"/>
              <a:t>Participating </a:t>
            </a:r>
            <a:r>
              <a:rPr lang="en-US" sz="2800" dirty="0" smtClean="0"/>
              <a:t>Agency </a:t>
            </a:r>
            <a:r>
              <a:rPr lang="en-US" sz="2800" dirty="0"/>
              <a:t>H</a:t>
            </a:r>
            <a:r>
              <a:rPr lang="en-US" sz="2800" dirty="0" smtClean="0"/>
              <a:t>aving </a:t>
            </a:r>
            <a:r>
              <a:rPr lang="en-US" sz="2800" dirty="0"/>
              <a:t>A</a:t>
            </a:r>
            <a:r>
              <a:rPr lang="en-US" sz="2800" dirty="0" smtClean="0"/>
              <a:t> </a:t>
            </a:r>
            <a:r>
              <a:rPr lang="en-US" sz="2800" dirty="0"/>
              <a:t>B</a:t>
            </a:r>
            <a:r>
              <a:rPr lang="en-US" sz="2800" dirty="0" smtClean="0"/>
              <a:t>ooth</a:t>
            </a:r>
            <a:endParaRPr lang="en-US" sz="2800" dirty="0"/>
          </a:p>
        </p:txBody>
      </p:sp>
      <p:pic>
        <p:nvPicPr>
          <p:cNvPr id="5" name="Content Placeholder 4"/>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tretch>
            <a:fillRect/>
          </a:stretch>
        </p:blipFill>
        <p:spPr>
          <a:xfrm>
            <a:off x="152400" y="2133600"/>
            <a:ext cx="4603750" cy="3452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Content Placeholder 5"/>
          <p:cNvPicPr>
            <a:picLocks noGrp="1" noChangeAspect="1"/>
          </p:cNvPicPr>
          <p:nvPr>
            <p:ph sz="quarter" idx="14"/>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953000" y="3352800"/>
            <a:ext cx="4067175" cy="30503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7910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362200"/>
            <a:ext cx="4495800" cy="3371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p:txBody>
          <a:bodyPr>
            <a:normAutofit fontScale="90000"/>
          </a:bodyPr>
          <a:lstStyle/>
          <a:p>
            <a:pPr lvl="0"/>
            <a:r>
              <a:rPr lang="en-US" sz="4000" dirty="0"/>
              <a:t>Breakfast, </a:t>
            </a:r>
            <a:r>
              <a:rPr lang="en-US" sz="4000" dirty="0" smtClean="0"/>
              <a:t>Lunch, </a:t>
            </a:r>
            <a:r>
              <a:rPr lang="en-US" sz="4000" dirty="0"/>
              <a:t>A</a:t>
            </a:r>
            <a:r>
              <a:rPr lang="en-US" sz="4000" dirty="0" smtClean="0"/>
              <a:t>nd Snacks </a:t>
            </a:r>
            <a:r>
              <a:rPr lang="en-US" sz="4000" dirty="0"/>
              <a:t>F</a:t>
            </a:r>
            <a:r>
              <a:rPr lang="en-US" sz="4000" dirty="0" smtClean="0"/>
              <a:t>or </a:t>
            </a:r>
            <a:r>
              <a:rPr lang="en-US" sz="4000" dirty="0"/>
              <a:t>S</a:t>
            </a:r>
            <a:r>
              <a:rPr lang="en-US" sz="4000" dirty="0" smtClean="0"/>
              <a:t>taff  </a:t>
            </a:r>
            <a:r>
              <a:rPr lang="en-US" dirty="0"/>
              <a:t> </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tretch>
            <a:fillRect/>
          </a:stretch>
        </p:blipFill>
        <p:spPr>
          <a:xfrm>
            <a:off x="4840458" y="3124200"/>
            <a:ext cx="4165600"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06810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2057400"/>
            <a:ext cx="8305799" cy="4572000"/>
          </a:xfrm>
        </p:spPr>
        <p:txBody>
          <a:bodyPr>
            <a:normAutofit/>
          </a:bodyPr>
          <a:lstStyle/>
          <a:p>
            <a:pPr marL="301943" lvl="1" indent="0">
              <a:buNone/>
            </a:pPr>
            <a:r>
              <a:rPr lang="en-US" b="1" dirty="0" smtClean="0"/>
              <a:t>Court Administration</a:t>
            </a:r>
            <a:endParaRPr lang="en-US" b="1" dirty="0"/>
          </a:p>
          <a:p>
            <a:pPr marL="301943" lvl="1" indent="0">
              <a:buNone/>
            </a:pPr>
            <a:r>
              <a:rPr lang="en-US" b="1" dirty="0"/>
              <a:t>Clerk of </a:t>
            </a:r>
            <a:r>
              <a:rPr lang="en-US" b="1" dirty="0" smtClean="0"/>
              <a:t>Court</a:t>
            </a:r>
            <a:endParaRPr lang="en-US" b="1" dirty="0"/>
          </a:p>
          <a:p>
            <a:pPr marL="301943" lvl="1" indent="0">
              <a:buNone/>
            </a:pPr>
            <a:r>
              <a:rPr lang="en-US" b="1" dirty="0" smtClean="0"/>
              <a:t>Tax Collector</a:t>
            </a:r>
            <a:endParaRPr lang="en-US" b="1" dirty="0"/>
          </a:p>
          <a:p>
            <a:pPr marL="301943" lvl="1" indent="0">
              <a:buNone/>
            </a:pPr>
            <a:r>
              <a:rPr lang="en-US" b="1" dirty="0"/>
              <a:t>Florida Highway Safety and Motor </a:t>
            </a:r>
            <a:r>
              <a:rPr lang="en-US" b="1" dirty="0" smtClean="0"/>
              <a:t>Vehicles</a:t>
            </a:r>
            <a:endParaRPr lang="en-US" b="1" dirty="0"/>
          </a:p>
          <a:p>
            <a:pPr marL="301943" lvl="1" indent="0">
              <a:buNone/>
            </a:pPr>
            <a:r>
              <a:rPr lang="en-US" b="1" dirty="0" smtClean="0"/>
              <a:t>FLHSMV - Bureau </a:t>
            </a:r>
            <a:r>
              <a:rPr lang="en-US" b="1" dirty="0"/>
              <a:t>of Administrative Review Hearing </a:t>
            </a:r>
            <a:r>
              <a:rPr lang="en-US" b="1" dirty="0" smtClean="0"/>
              <a:t>Officer</a:t>
            </a:r>
            <a:endParaRPr lang="en-US" b="1" dirty="0"/>
          </a:p>
          <a:p>
            <a:pPr marL="301943" lvl="1" indent="0">
              <a:buNone/>
            </a:pPr>
            <a:r>
              <a:rPr lang="en-US" b="1" dirty="0"/>
              <a:t>State </a:t>
            </a:r>
            <a:r>
              <a:rPr lang="en-US" b="1" dirty="0" smtClean="0"/>
              <a:t>Attorney</a:t>
            </a:r>
            <a:endParaRPr lang="en-US" b="1" dirty="0"/>
          </a:p>
          <a:p>
            <a:pPr marL="301943" lvl="1" indent="0">
              <a:buNone/>
            </a:pPr>
            <a:r>
              <a:rPr lang="en-US" b="1" dirty="0"/>
              <a:t>Public </a:t>
            </a:r>
            <a:r>
              <a:rPr lang="en-US" b="1" dirty="0" smtClean="0"/>
              <a:t>Defender</a:t>
            </a:r>
            <a:endParaRPr lang="en-US" b="1" dirty="0"/>
          </a:p>
          <a:p>
            <a:pPr marL="301943" lvl="1" indent="0">
              <a:buNone/>
            </a:pPr>
            <a:r>
              <a:rPr lang="en-US" b="1" dirty="0"/>
              <a:t>Florida Department of </a:t>
            </a:r>
            <a:r>
              <a:rPr lang="en-US" b="1" dirty="0" smtClean="0"/>
              <a:t>Revenue</a:t>
            </a:r>
            <a:endParaRPr lang="en-US" b="1" dirty="0"/>
          </a:p>
          <a:p>
            <a:pPr marL="301943" lvl="1" indent="0">
              <a:buNone/>
            </a:pPr>
            <a:r>
              <a:rPr lang="en-US" b="1" dirty="0"/>
              <a:t>Sheriff’s </a:t>
            </a:r>
            <a:r>
              <a:rPr lang="en-US" b="1" dirty="0" smtClean="0"/>
              <a:t>Office</a:t>
            </a:r>
            <a:endParaRPr lang="en-US" b="1" dirty="0"/>
          </a:p>
          <a:p>
            <a:pPr marL="301943" lvl="1" indent="0">
              <a:buNone/>
            </a:pPr>
            <a:r>
              <a:rPr lang="en-US" b="1" dirty="0"/>
              <a:t>UF Smart Driver </a:t>
            </a:r>
            <a:r>
              <a:rPr lang="en-US" b="1" dirty="0" smtClean="0"/>
              <a:t>Rehab</a:t>
            </a:r>
            <a:endParaRPr lang="en-US" b="1" dirty="0"/>
          </a:p>
          <a:p>
            <a:endParaRPr lang="en-US" dirty="0"/>
          </a:p>
        </p:txBody>
      </p:sp>
      <p:sp>
        <p:nvSpPr>
          <p:cNvPr id="2" name="Title 1"/>
          <p:cNvSpPr>
            <a:spLocks noGrp="1"/>
          </p:cNvSpPr>
          <p:nvPr>
            <p:ph type="title"/>
          </p:nvPr>
        </p:nvSpPr>
        <p:spPr/>
        <p:txBody>
          <a:bodyPr>
            <a:normAutofit fontScale="90000"/>
          </a:bodyPr>
          <a:lstStyle/>
          <a:p>
            <a:pPr lvl="0"/>
            <a:r>
              <a:rPr lang="en-US" dirty="0" smtClean="0"/>
              <a:t/>
            </a:r>
            <a:br>
              <a:rPr lang="en-US" dirty="0" smtClean="0"/>
            </a:br>
            <a:r>
              <a:rPr lang="en-US" dirty="0" smtClean="0"/>
              <a:t>Participating Agencies:</a:t>
            </a:r>
            <a:br>
              <a:rPr lang="en-US" dirty="0" smtClean="0"/>
            </a:br>
            <a:endParaRPr lang="en-US" dirty="0"/>
          </a:p>
        </p:txBody>
      </p:sp>
    </p:spTree>
    <p:extLst>
      <p:ext uri="{BB962C8B-B14F-4D97-AF65-F5344CB8AC3E}">
        <p14:creationId xmlns:p14="http://schemas.microsoft.com/office/powerpoint/2010/main" val="207743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4495800" y="2743200"/>
            <a:ext cx="4488873" cy="33666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pPr lvl="0"/>
            <a:r>
              <a:rPr lang="en-US" sz="2700" dirty="0" smtClean="0"/>
              <a:t/>
            </a:r>
            <a:br>
              <a:rPr lang="en-US" sz="2700" dirty="0" smtClean="0"/>
            </a:br>
            <a:r>
              <a:rPr lang="en-US" sz="2700" dirty="0" smtClean="0"/>
              <a:t>A </a:t>
            </a:r>
            <a:r>
              <a:rPr lang="en-US" sz="2700" dirty="0"/>
              <a:t>number of registrants left with a new driver’s license in hand.  One had a job waiting once he had a license.</a:t>
            </a:r>
            <a:r>
              <a:rPr lang="en-US" dirty="0"/>
              <a:t/>
            </a:r>
            <a:br>
              <a:rPr lang="en-US" dirty="0"/>
            </a:br>
            <a:endParaRPr lang="en-US" dirty="0"/>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16523" y="2193388"/>
            <a:ext cx="386080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762000" y="5486400"/>
            <a:ext cx="3276600" cy="400110"/>
          </a:xfrm>
          <a:prstGeom prst="rect">
            <a:avLst/>
          </a:prstGeom>
          <a:noFill/>
        </p:spPr>
        <p:txBody>
          <a:bodyPr wrap="square" rtlCol="0">
            <a:spAutoFit/>
          </a:bodyPr>
          <a:lstStyle/>
          <a:p>
            <a:r>
              <a:rPr lang="en-US" sz="2000" b="1" dirty="0" smtClean="0">
                <a:solidFill>
                  <a:schemeClr val="tx2">
                    <a:lumMod val="60000"/>
                    <a:lumOff val="40000"/>
                  </a:schemeClr>
                </a:solidFill>
              </a:rPr>
              <a:t>MANY HAPPY SMILES</a:t>
            </a:r>
            <a:endParaRPr lang="en-US" sz="2000" b="1" dirty="0">
              <a:solidFill>
                <a:schemeClr val="tx2">
                  <a:lumMod val="60000"/>
                  <a:lumOff val="40000"/>
                </a:schemeClr>
              </a:solidFill>
            </a:endParaRPr>
          </a:p>
        </p:txBody>
      </p:sp>
    </p:spTree>
    <p:extLst>
      <p:ext uri="{BB962C8B-B14F-4D97-AF65-F5344CB8AC3E}">
        <p14:creationId xmlns:p14="http://schemas.microsoft.com/office/powerpoint/2010/main" val="879175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General Information - Summary of Activity</a:t>
            </a:r>
            <a:endParaRPr lang="en-US" sz="3200" dirty="0"/>
          </a:p>
        </p:txBody>
      </p:sp>
      <p:pic>
        <p:nvPicPr>
          <p:cNvPr id="6148"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04799" y="2514600"/>
            <a:ext cx="4656221"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334000" y="2743200"/>
            <a:ext cx="3505200" cy="2862322"/>
          </a:xfrm>
          <a:prstGeom prst="rect">
            <a:avLst/>
          </a:prstGeom>
          <a:noFill/>
          <a:ln w="38100">
            <a:solidFill>
              <a:schemeClr val="tx1"/>
            </a:solidFill>
          </a:ln>
        </p:spPr>
        <p:txBody>
          <a:bodyPr wrap="square" rtlCol="0">
            <a:spAutoFit/>
          </a:bodyPr>
          <a:lstStyle/>
          <a:p>
            <a:r>
              <a:rPr lang="en-US" dirty="0"/>
              <a:t>Project Fresh Start</a:t>
            </a:r>
          </a:p>
          <a:p>
            <a:endParaRPr lang="en-US" dirty="0" smtClean="0"/>
          </a:p>
          <a:p>
            <a:r>
              <a:rPr lang="en-US" dirty="0" smtClean="0"/>
              <a:t>Cases </a:t>
            </a:r>
            <a:r>
              <a:rPr lang="en-US" dirty="0"/>
              <a:t>Resolved:</a:t>
            </a:r>
          </a:p>
          <a:p>
            <a:r>
              <a:rPr lang="en-US" dirty="0"/>
              <a:t>	75</a:t>
            </a:r>
          </a:p>
          <a:p>
            <a:endParaRPr lang="en-US" dirty="0" smtClean="0"/>
          </a:p>
          <a:p>
            <a:r>
              <a:rPr lang="en-US" dirty="0" smtClean="0"/>
              <a:t>Court </a:t>
            </a:r>
            <a:r>
              <a:rPr lang="en-US" dirty="0"/>
              <a:t>Costs and Fines Paid:</a:t>
            </a:r>
          </a:p>
          <a:p>
            <a:r>
              <a:rPr lang="en-US" dirty="0"/>
              <a:t>	$15,774.50</a:t>
            </a:r>
          </a:p>
          <a:p>
            <a:endParaRPr lang="en-US" dirty="0" smtClean="0"/>
          </a:p>
          <a:p>
            <a:r>
              <a:rPr lang="en-US" dirty="0" smtClean="0"/>
              <a:t>Collection </a:t>
            </a:r>
            <a:r>
              <a:rPr lang="en-US" dirty="0"/>
              <a:t>Fees Waived:</a:t>
            </a:r>
          </a:p>
          <a:p>
            <a:r>
              <a:rPr lang="en-US" dirty="0"/>
              <a:t>	$5,010.38</a:t>
            </a:r>
          </a:p>
        </p:txBody>
      </p:sp>
    </p:spTree>
    <p:extLst>
      <p:ext uri="{BB962C8B-B14F-4D97-AF65-F5344CB8AC3E}">
        <p14:creationId xmlns:p14="http://schemas.microsoft.com/office/powerpoint/2010/main" val="1256923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J.K. "Jess" Irby, Esq.</a:t>
            </a:r>
            <a:br>
              <a:rPr lang="en-US" b="1" dirty="0"/>
            </a:br>
            <a:r>
              <a:rPr lang="en-US" b="1" dirty="0"/>
              <a:t>Clerk of the Court &amp; Comptroller</a:t>
            </a:r>
            <a:endParaRPr lang="en-US" dirty="0"/>
          </a:p>
        </p:txBody>
      </p:sp>
      <p:sp>
        <p:nvSpPr>
          <p:cNvPr id="4" name="Content Placeholder 3"/>
          <p:cNvSpPr>
            <a:spLocks noGrp="1"/>
          </p:cNvSpPr>
          <p:nvPr>
            <p:ph sz="quarter" idx="14"/>
          </p:nvPr>
        </p:nvSpPr>
        <p:spPr>
          <a:xfrm>
            <a:off x="3733800" y="3048000"/>
            <a:ext cx="4953000" cy="1371600"/>
          </a:xfrm>
        </p:spPr>
        <p:txBody>
          <a:bodyPr/>
          <a:lstStyle/>
          <a:p>
            <a:pPr marL="0" indent="0">
              <a:buNone/>
            </a:pPr>
            <a:r>
              <a:rPr lang="en-US" sz="4800" b="1" dirty="0" smtClean="0"/>
              <a:t>QUESTIONS</a:t>
            </a:r>
            <a:r>
              <a:rPr lang="en-US" sz="4800" b="1" dirty="0"/>
              <a:t>?</a:t>
            </a:r>
          </a:p>
          <a:p>
            <a:endParaRPr lang="en-US" dirty="0"/>
          </a:p>
        </p:txBody>
      </p:sp>
      <p:pic>
        <p:nvPicPr>
          <p:cNvPr id="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2895600" cy="4734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1067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772399" y="4983481"/>
            <a:ext cx="45719" cy="45719"/>
          </a:xfrm>
        </p:spPr>
        <p:txBody>
          <a:bodyPr>
            <a:normAutofit fontScale="25000" lnSpcReduction="20000"/>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417" y="228600"/>
            <a:ext cx="5701333" cy="64406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140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sz="3100" dirty="0" smtClean="0"/>
              <a:t>Court </a:t>
            </a:r>
            <a:r>
              <a:rPr lang="en-US" sz="3100" dirty="0"/>
              <a:t>Administration </a:t>
            </a:r>
            <a:r>
              <a:rPr lang="en-US" sz="3100" dirty="0" smtClean="0"/>
              <a:t>Issued </a:t>
            </a:r>
            <a:r>
              <a:rPr lang="en-US" sz="3100" dirty="0"/>
              <a:t>T</a:t>
            </a:r>
            <a:r>
              <a:rPr lang="en-US" sz="3100" dirty="0" smtClean="0"/>
              <a:t>wo </a:t>
            </a:r>
            <a:r>
              <a:rPr lang="en-US" sz="3100" dirty="0"/>
              <a:t>P</a:t>
            </a:r>
            <a:r>
              <a:rPr lang="en-US" sz="3100" dirty="0" smtClean="0"/>
              <a:t>ress </a:t>
            </a:r>
            <a:r>
              <a:rPr lang="en-US" sz="3100" dirty="0"/>
              <a:t>R</a:t>
            </a:r>
            <a:r>
              <a:rPr lang="en-US" sz="3100" dirty="0" smtClean="0"/>
              <a:t>eleases</a:t>
            </a:r>
            <a:endParaRPr lang="en-US" dirty="0"/>
          </a:p>
        </p:txBody>
      </p:sp>
      <p:pic>
        <p:nvPicPr>
          <p:cNvPr id="1107" name="Picture 83"/>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304800" y="1752600"/>
            <a:ext cx="4013727" cy="479656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108" name="Picture 84"/>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362200"/>
            <a:ext cx="3862294" cy="419099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853354" y="1905000"/>
            <a:ext cx="3733800" cy="261610"/>
          </a:xfrm>
          <a:prstGeom prst="rect">
            <a:avLst/>
          </a:prstGeom>
          <a:noFill/>
        </p:spPr>
        <p:txBody>
          <a:bodyPr wrap="square" rtlCol="0">
            <a:spAutoFit/>
          </a:bodyPr>
          <a:lstStyle/>
          <a:p>
            <a:r>
              <a:rPr lang="en-US" sz="1100" b="1" dirty="0" smtClean="0"/>
              <a:t>     Second release added additional information for clinic.</a:t>
            </a:r>
            <a:endParaRPr lang="en-US" sz="1100" b="1" dirty="0"/>
          </a:p>
        </p:txBody>
      </p:sp>
    </p:spTree>
    <p:extLst>
      <p:ext uri="{BB962C8B-B14F-4D97-AF65-F5344CB8AC3E}">
        <p14:creationId xmlns:p14="http://schemas.microsoft.com/office/powerpoint/2010/main" val="2754279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sz="2700" dirty="0"/>
              <a:t>Clerk of Court A</a:t>
            </a:r>
            <a:r>
              <a:rPr lang="en-US" sz="2700" dirty="0" smtClean="0"/>
              <a:t>nnounced “PROJECT </a:t>
            </a:r>
            <a:r>
              <a:rPr lang="en-US" sz="2700" dirty="0"/>
              <a:t>FRESH START</a:t>
            </a:r>
            <a:r>
              <a:rPr lang="en-US" sz="2700" dirty="0" smtClean="0"/>
              <a:t>”</a:t>
            </a:r>
            <a:br>
              <a:rPr lang="en-US" sz="2700" dirty="0" smtClean="0"/>
            </a:br>
            <a:r>
              <a:rPr lang="en-US" sz="2700" dirty="0" smtClean="0"/>
              <a:t> </a:t>
            </a:r>
            <a:r>
              <a:rPr lang="en-US" sz="2700" dirty="0"/>
              <a:t>Collection Fees </a:t>
            </a:r>
            <a:r>
              <a:rPr lang="en-US" sz="2700" dirty="0" smtClean="0"/>
              <a:t>Waived </a:t>
            </a:r>
            <a:r>
              <a:rPr lang="en-US" sz="2700" dirty="0"/>
              <a:t>F</a:t>
            </a:r>
            <a:r>
              <a:rPr lang="en-US" sz="2700" dirty="0" smtClean="0"/>
              <a:t>or </a:t>
            </a:r>
            <a:r>
              <a:rPr lang="en-US" sz="2700" dirty="0"/>
              <a:t>E</a:t>
            </a:r>
            <a:r>
              <a:rPr lang="en-US" sz="2700" dirty="0" smtClean="0"/>
              <a:t>veryone June 10-14</a:t>
            </a:r>
            <a:r>
              <a:rPr lang="en-US" dirty="0"/>
              <a:t/>
            </a:r>
            <a:br>
              <a:rPr lang="en-US" dirty="0"/>
            </a:br>
            <a:endParaRPr lang="en-US" dirty="0"/>
          </a:p>
        </p:txBody>
      </p:sp>
      <p:pic>
        <p:nvPicPr>
          <p:cNvPr id="2100" name="Picture 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0" y="1140807"/>
            <a:ext cx="4533900" cy="570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5968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Local and Social Media Spread </a:t>
            </a:r>
            <a:r>
              <a:rPr lang="en-US" sz="3600" dirty="0"/>
              <a:t>T</a:t>
            </a:r>
            <a:r>
              <a:rPr lang="en-US" sz="3600" dirty="0" smtClean="0"/>
              <a:t>he </a:t>
            </a:r>
            <a:r>
              <a:rPr lang="en-US" sz="3600" dirty="0"/>
              <a:t>W</a:t>
            </a:r>
            <a:r>
              <a:rPr lang="en-US" sz="3600" dirty="0" smtClean="0"/>
              <a:t>ord</a:t>
            </a:r>
            <a:endParaRPr lang="en-US" sz="3600" dirty="0"/>
          </a:p>
        </p:txBody>
      </p:sp>
      <p:pic>
        <p:nvPicPr>
          <p:cNvPr id="10242"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397355" y="5486400"/>
            <a:ext cx="4460895" cy="106525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3962400" cy="4313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091" y="3810000"/>
            <a:ext cx="4583529" cy="13283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399" y="2562665"/>
            <a:ext cx="4617525" cy="990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504" y="3089523"/>
            <a:ext cx="1337420" cy="9274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9529" y="6130577"/>
            <a:ext cx="1504071" cy="34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594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sz="3100" dirty="0" smtClean="0"/>
              <a:t/>
            </a:r>
            <a:br>
              <a:rPr lang="en-US" sz="3100" dirty="0" smtClean="0"/>
            </a:br>
            <a:r>
              <a:rPr lang="en-US" sz="3100" dirty="0" smtClean="0"/>
              <a:t>Court </a:t>
            </a:r>
            <a:r>
              <a:rPr lang="en-US" sz="3100" dirty="0"/>
              <a:t>Administration </a:t>
            </a:r>
            <a:r>
              <a:rPr lang="en-US" sz="3100" dirty="0" smtClean="0"/>
              <a:t>Developed </a:t>
            </a:r>
            <a:r>
              <a:rPr lang="en-US" sz="3100" dirty="0"/>
              <a:t>A</a:t>
            </a:r>
            <a:r>
              <a:rPr lang="en-US" sz="3100" dirty="0" smtClean="0"/>
              <a:t>n Online Registration Form </a:t>
            </a:r>
            <a:r>
              <a:rPr lang="en-US" dirty="0"/>
              <a:t/>
            </a:r>
            <a:br>
              <a:rPr lang="en-US" dirty="0"/>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5865666" cy="4927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867400" y="3192238"/>
            <a:ext cx="3124200" cy="2554545"/>
          </a:xfrm>
          <a:prstGeom prst="rect">
            <a:avLst/>
          </a:prstGeom>
        </p:spPr>
        <p:txBody>
          <a:bodyPr wrap="square">
            <a:spAutoFit/>
          </a:bodyPr>
          <a:lstStyle/>
          <a:p>
            <a:pPr marL="742950" marR="0" lvl="1" indent="-285750">
              <a:spcBef>
                <a:spcPts val="0"/>
              </a:spcBef>
              <a:spcAft>
                <a:spcPts val="0"/>
              </a:spcAft>
              <a:buFont typeface="Symbol"/>
              <a:buChar char=""/>
            </a:pPr>
            <a:r>
              <a:rPr lang="en-US" sz="2000" b="1" dirty="0">
                <a:latin typeface="Calibri"/>
                <a:ea typeface="Calibri"/>
              </a:rPr>
              <a:t>Information </a:t>
            </a:r>
            <a:r>
              <a:rPr lang="en-US" sz="2000" b="1" dirty="0" smtClean="0">
                <a:latin typeface="Calibri"/>
                <a:ea typeface="Calibri"/>
              </a:rPr>
              <a:t>requested:</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a:latin typeface="Calibri"/>
                <a:ea typeface="Calibri"/>
              </a:rPr>
              <a:t>Name</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a:latin typeface="Calibri"/>
                <a:ea typeface="Calibri"/>
              </a:rPr>
              <a:t>Date of Birth</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smtClean="0">
                <a:latin typeface="Calibri"/>
                <a:ea typeface="Calibri"/>
              </a:rPr>
              <a:t>E-Mail Address</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a:latin typeface="Calibri"/>
                <a:ea typeface="Calibri"/>
              </a:rPr>
              <a:t>DL Number</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a:latin typeface="Calibri"/>
                <a:ea typeface="Calibri"/>
              </a:rPr>
              <a:t>Address </a:t>
            </a:r>
            <a:endParaRPr lang="en-US" sz="2000" dirty="0">
              <a:latin typeface="Times New Roman"/>
              <a:ea typeface="Calibri"/>
            </a:endParaRPr>
          </a:p>
          <a:p>
            <a:pPr marL="1143000" marR="0" lvl="2" indent="-228600">
              <a:spcBef>
                <a:spcPts val="0"/>
              </a:spcBef>
              <a:spcAft>
                <a:spcPts val="0"/>
              </a:spcAft>
              <a:buFont typeface="Wingdings"/>
              <a:buChar char=""/>
            </a:pPr>
            <a:r>
              <a:rPr lang="en-US" sz="2000" b="1" dirty="0" smtClean="0">
                <a:latin typeface="Calibri"/>
                <a:ea typeface="Calibri"/>
              </a:rPr>
              <a:t>Phone Number</a:t>
            </a:r>
            <a:endParaRPr lang="en-US" sz="2000" dirty="0">
              <a:effectLst/>
              <a:latin typeface="Times New Roman"/>
              <a:ea typeface="Calibri"/>
            </a:endParaRPr>
          </a:p>
        </p:txBody>
      </p:sp>
    </p:spTree>
    <p:extLst>
      <p:ext uri="{BB962C8B-B14F-4D97-AF65-F5344CB8AC3E}">
        <p14:creationId xmlns:p14="http://schemas.microsoft.com/office/powerpoint/2010/main" val="403167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lvl="0"/>
            <a:r>
              <a:rPr lang="en-US" sz="2800" dirty="0"/>
              <a:t>Participating </a:t>
            </a:r>
            <a:r>
              <a:rPr lang="en-US" sz="2800" dirty="0" smtClean="0"/>
              <a:t>Agencies </a:t>
            </a:r>
            <a:r>
              <a:rPr lang="en-US" sz="2800" dirty="0"/>
              <a:t>R</a:t>
            </a:r>
            <a:r>
              <a:rPr lang="en-US" sz="2800" dirty="0" smtClean="0"/>
              <a:t>eviewed </a:t>
            </a:r>
            <a:r>
              <a:rPr lang="en-US" sz="2800" dirty="0"/>
              <a:t>Registrants in </a:t>
            </a:r>
            <a:r>
              <a:rPr lang="en-US" sz="2800" dirty="0" smtClean="0"/>
              <a:t>Batches </a:t>
            </a:r>
            <a:r>
              <a:rPr lang="en-US" sz="2800" dirty="0"/>
              <a:t>of 25.  </a:t>
            </a:r>
            <a:r>
              <a:rPr lang="en-US" sz="2800" dirty="0" smtClean="0"/>
              <a:t/>
            </a:r>
            <a:br>
              <a:rPr lang="en-US" sz="2800" dirty="0" smtClean="0"/>
            </a:br>
            <a:r>
              <a:rPr lang="en-US" sz="2800" dirty="0" smtClean="0"/>
              <a:t>One </a:t>
            </a:r>
            <a:r>
              <a:rPr lang="en-US" sz="2800" dirty="0"/>
              <a:t>M</a:t>
            </a:r>
            <a:r>
              <a:rPr lang="en-US" sz="2800" dirty="0" smtClean="0"/>
              <a:t>aster “Cover </a:t>
            </a:r>
            <a:r>
              <a:rPr lang="en-US" sz="2800" dirty="0"/>
              <a:t>S</a:t>
            </a:r>
            <a:r>
              <a:rPr lang="en-US" sz="2800" dirty="0" smtClean="0"/>
              <a:t>heet</a:t>
            </a:r>
            <a:r>
              <a:rPr lang="en-US" sz="2800" dirty="0"/>
              <a:t>” F</a:t>
            </a:r>
            <a:r>
              <a:rPr lang="en-US" sz="2800" dirty="0" smtClean="0"/>
              <a:t>or </a:t>
            </a:r>
            <a:r>
              <a:rPr lang="en-US" sz="2800" dirty="0"/>
              <a:t>E</a:t>
            </a:r>
            <a:r>
              <a:rPr lang="en-US" sz="2800" dirty="0" smtClean="0"/>
              <a:t>ach </a:t>
            </a:r>
            <a:r>
              <a:rPr lang="en-US" sz="2800" dirty="0"/>
              <a:t>A</a:t>
            </a:r>
            <a:r>
              <a:rPr lang="en-US" sz="2800" dirty="0" smtClean="0"/>
              <a:t>pplicant</a:t>
            </a:r>
            <a:endParaRPr lang="en-US" sz="28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200" y="3910864"/>
            <a:ext cx="3619846" cy="26922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74" y="2099661"/>
            <a:ext cx="4146452" cy="45397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28407" y="2438400"/>
            <a:ext cx="4648200" cy="1477328"/>
          </a:xfrm>
          <a:prstGeom prst="rect">
            <a:avLst/>
          </a:prstGeom>
        </p:spPr>
        <p:txBody>
          <a:bodyPr wrap="square">
            <a:spAutoFit/>
          </a:bodyPr>
          <a:lstStyle/>
          <a:p>
            <a:pPr lvl="1"/>
            <a:r>
              <a:rPr lang="en-US" b="1" dirty="0"/>
              <a:t>187	</a:t>
            </a:r>
            <a:r>
              <a:rPr lang="en-US" b="1" dirty="0" smtClean="0"/>
              <a:t>Registered</a:t>
            </a:r>
            <a:endParaRPr lang="en-US" b="1" dirty="0"/>
          </a:p>
          <a:p>
            <a:pPr lvl="1"/>
            <a:r>
              <a:rPr lang="en-US" b="1" dirty="0"/>
              <a:t>135 	Given appoints after confirming </a:t>
            </a:r>
          </a:p>
          <a:p>
            <a:pPr lvl="2"/>
            <a:r>
              <a:rPr lang="en-US" b="1" dirty="0"/>
              <a:t>and </a:t>
            </a:r>
            <a:r>
              <a:rPr lang="en-US" b="1" dirty="0" smtClean="0"/>
              <a:t>vetting. </a:t>
            </a:r>
            <a:r>
              <a:rPr lang="en-US" b="1" dirty="0"/>
              <a:t>O</a:t>
            </a:r>
            <a:r>
              <a:rPr lang="en-US" b="1" dirty="0" smtClean="0"/>
              <a:t>ne </a:t>
            </a:r>
            <a:r>
              <a:rPr lang="en-US" b="1" dirty="0"/>
              <a:t>hour </a:t>
            </a:r>
            <a:r>
              <a:rPr lang="en-US" b="1" dirty="0" smtClean="0"/>
              <a:t>increments 9am-2pm (27/</a:t>
            </a:r>
            <a:r>
              <a:rPr lang="en-US" b="1" dirty="0" err="1" smtClean="0"/>
              <a:t>hr</a:t>
            </a:r>
            <a:r>
              <a:rPr lang="en-US" b="1" dirty="0" smtClean="0"/>
              <a:t>).</a:t>
            </a:r>
            <a:endParaRPr lang="en-US" b="1" dirty="0"/>
          </a:p>
          <a:p>
            <a:pPr lvl="1"/>
            <a:r>
              <a:rPr lang="en-US" b="1" dirty="0"/>
              <a:t> 63 	Participants (51 + 12 walk-ins)</a:t>
            </a:r>
          </a:p>
        </p:txBody>
      </p:sp>
    </p:spTree>
    <p:extLst>
      <p:ext uri="{BB962C8B-B14F-4D97-AF65-F5344CB8AC3E}">
        <p14:creationId xmlns:p14="http://schemas.microsoft.com/office/powerpoint/2010/main" val="1267108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458200" cy="1447800"/>
          </a:xfrm>
        </p:spPr>
        <p:txBody>
          <a:bodyPr>
            <a:normAutofit fontScale="90000"/>
          </a:bodyPr>
          <a:lstStyle/>
          <a:p>
            <a:pPr lvl="0" algn="l"/>
            <a:r>
              <a:rPr lang="en-US" sz="2000" dirty="0"/>
              <a:t>Each </a:t>
            </a:r>
            <a:r>
              <a:rPr lang="en-US" sz="2000" dirty="0" smtClean="0"/>
              <a:t>Agency </a:t>
            </a:r>
            <a:r>
              <a:rPr lang="en-US" sz="2000" dirty="0"/>
              <a:t>L</a:t>
            </a:r>
            <a:r>
              <a:rPr lang="en-US" sz="2000" dirty="0" smtClean="0"/>
              <a:t>isted </a:t>
            </a:r>
            <a:r>
              <a:rPr lang="en-US" sz="2000" dirty="0"/>
              <a:t>A</a:t>
            </a:r>
            <a:r>
              <a:rPr lang="en-US" sz="2000" dirty="0" smtClean="0"/>
              <a:t>pplicable </a:t>
            </a:r>
            <a:r>
              <a:rPr lang="en-US" sz="2000" dirty="0"/>
              <a:t>O</a:t>
            </a:r>
            <a:r>
              <a:rPr lang="en-US" sz="2000" dirty="0" smtClean="0"/>
              <a:t>bligations On </a:t>
            </a:r>
            <a:r>
              <a:rPr lang="en-US" sz="2000" dirty="0"/>
              <a:t>T</a:t>
            </a:r>
            <a:r>
              <a:rPr lang="en-US" sz="2000" dirty="0" smtClean="0"/>
              <a:t>he Cover Sheet </a:t>
            </a:r>
            <a:r>
              <a:rPr lang="en-US" sz="2000" dirty="0"/>
              <a:t>F</a:t>
            </a:r>
            <a:r>
              <a:rPr lang="en-US" sz="2000" dirty="0" smtClean="0"/>
              <a:t>or </a:t>
            </a:r>
            <a:r>
              <a:rPr lang="en-US" sz="2000" dirty="0"/>
              <a:t>E</a:t>
            </a:r>
            <a:r>
              <a:rPr lang="en-US" sz="2000" dirty="0" smtClean="0"/>
              <a:t>ach Registrant </a:t>
            </a:r>
            <a:br>
              <a:rPr lang="en-US" sz="2000" dirty="0" smtClean="0"/>
            </a:br>
            <a:r>
              <a:rPr lang="en-US" sz="2000" dirty="0" smtClean="0"/>
              <a:t/>
            </a:r>
            <a:br>
              <a:rPr lang="en-US" sz="2000" dirty="0" smtClean="0"/>
            </a:br>
            <a:r>
              <a:rPr lang="en-US" sz="2000" dirty="0" smtClean="0"/>
              <a:t>The Clerk’s Office listed any </a:t>
            </a:r>
            <a:r>
              <a:rPr lang="en-US" sz="2000" dirty="0"/>
              <a:t>outstanding assessments.  Many had multiple cases that would need </a:t>
            </a:r>
            <a:r>
              <a:rPr lang="en-US" sz="2000" dirty="0" smtClean="0"/>
              <a:t>to be addressed </a:t>
            </a:r>
            <a:r>
              <a:rPr lang="en-US" sz="2000" dirty="0"/>
              <a:t>to make the person eligible for </a:t>
            </a:r>
            <a:r>
              <a:rPr lang="en-US" sz="2000" dirty="0" smtClean="0"/>
              <a:t>reinstatement</a:t>
            </a:r>
            <a:r>
              <a:rPr lang="en-US" sz="2000" dirty="0"/>
              <a:t>.</a:t>
            </a:r>
            <a:br>
              <a:rPr lang="en-US" sz="2000" dirty="0"/>
            </a:br>
            <a:endParaRPr lang="en-US"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0288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834" y="2590800"/>
            <a:ext cx="493599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55290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920</TotalTime>
  <Words>227</Words>
  <Application>Microsoft Office PowerPoint</Application>
  <PresentationFormat>On-screen Show (4:3)</PresentationFormat>
  <Paragraphs>61</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Waveform</vt:lpstr>
      <vt:lpstr>J.K. "Jess" Irby, Esq. Clerk of the Court &amp; Comptroller</vt:lpstr>
      <vt:lpstr> Participating Agencies: </vt:lpstr>
      <vt:lpstr>PowerPoint Presentation</vt:lpstr>
      <vt:lpstr>Court Administration Issued Two Press Releases</vt:lpstr>
      <vt:lpstr>Clerk of Court Announced “PROJECT FRESH START”  Collection Fees Waived For Everyone June 10-14 </vt:lpstr>
      <vt:lpstr>Local and Social Media Spread The Word</vt:lpstr>
      <vt:lpstr> Court Administration Developed An Online Registration Form  </vt:lpstr>
      <vt:lpstr>Participating Agencies Reviewed Registrants in Batches of 25.   One Master “Cover Sheet” For Each Applicant</vt:lpstr>
      <vt:lpstr>Each Agency Listed Applicable Obligations On The Cover Sheet For Each Registrant   The Clerk’s Office listed any outstanding assessments.  Many had multiple cases that would need to be addressed to make the person eligible for reinstatement. </vt:lpstr>
      <vt:lpstr>Court Administration operated a check-in station. An intern was assigned to each participant and stayed with them for the day to ensure they never got lost.</vt:lpstr>
      <vt:lpstr> Clerk staff greeted each registrant, provided a copy of the cover sheet with explanations, took and receipted any payments, and gave guidance as to the next agency to go see.    </vt:lpstr>
      <vt:lpstr>The Tax Collector, on behalf of DHSMV, did the DL research on a statewide basis.</vt:lpstr>
      <vt:lpstr>  The Bureau of Administrative Review Hearing Officer was present to hold on-site hearings.   </vt:lpstr>
      <vt:lpstr> Two County Court Judges rotated in a nearby courtroom for hearings on payment plans and permission to perform community service. A JA was present, along with two Deputy Clerks to process orders. </vt:lpstr>
      <vt:lpstr>  Forms / Order Used To Request And Grant Community Service  </vt:lpstr>
      <vt:lpstr> Regional Counsel  And The  Public Defender Were Present To Give Assistance If Needed </vt:lpstr>
      <vt:lpstr>  DHSMV Brought The Mobile Driver’s License Unit (FLOW)   Could Do Everything. Including Printing New Licenses. </vt:lpstr>
      <vt:lpstr>Event Held In Jury Assembly Room With Each Participating Agency Having A Booth</vt:lpstr>
      <vt:lpstr>Breakfast, Lunch, And Snacks For Staff   </vt:lpstr>
      <vt:lpstr> A number of registrants left with a new driver’s license in hand.  One had a job waiting once he had a license. </vt:lpstr>
      <vt:lpstr>General Information - Summary of Activity</vt:lpstr>
      <vt:lpstr>J.K. "Jess" Irby, Esq. Clerk of the Court &amp; Comptroller</vt:lpstr>
    </vt:vector>
  </TitlesOfParts>
  <Company>Alachua County Clerk of Court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Alachua County DL Reinstatement Clinic held on June 13, 2019.</dc:title>
  <dc:creator>Edward Stiles</dc:creator>
  <cp:lastModifiedBy>J.K. "Jess" Irby</cp:lastModifiedBy>
  <cp:revision>79</cp:revision>
  <dcterms:created xsi:type="dcterms:W3CDTF">2019-07-25T20:22:27Z</dcterms:created>
  <dcterms:modified xsi:type="dcterms:W3CDTF">2019-07-29T18:43:17Z</dcterms:modified>
</cp:coreProperties>
</file>