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6.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4264" r:id="rId1"/>
    <p:sldMasterId id="2147484276" r:id="rId2"/>
    <p:sldMasterId id="2147484288" r:id="rId3"/>
    <p:sldMasterId id="2147484296" r:id="rId4"/>
    <p:sldMasterId id="2147484310" r:id="rId5"/>
  </p:sldMasterIdLst>
  <p:notesMasterIdLst>
    <p:notesMasterId r:id="rId109"/>
  </p:notesMasterIdLst>
  <p:handoutMasterIdLst>
    <p:handoutMasterId r:id="rId110"/>
  </p:handoutMasterIdLst>
  <p:sldIdLst>
    <p:sldId id="579" r:id="rId6"/>
    <p:sldId id="458" r:id="rId7"/>
    <p:sldId id="580" r:id="rId8"/>
    <p:sldId id="440" r:id="rId9"/>
    <p:sldId id="429" r:id="rId10"/>
    <p:sldId id="427" r:id="rId11"/>
    <p:sldId id="428" r:id="rId12"/>
    <p:sldId id="455" r:id="rId13"/>
    <p:sldId id="431" r:id="rId14"/>
    <p:sldId id="432" r:id="rId15"/>
    <p:sldId id="433" r:id="rId16"/>
    <p:sldId id="434" r:id="rId17"/>
    <p:sldId id="435" r:id="rId18"/>
    <p:sldId id="456" r:id="rId19"/>
    <p:sldId id="437" r:id="rId20"/>
    <p:sldId id="449" r:id="rId21"/>
    <p:sldId id="442" r:id="rId22"/>
    <p:sldId id="450" r:id="rId23"/>
    <p:sldId id="444" r:id="rId24"/>
    <p:sldId id="443" r:id="rId25"/>
    <p:sldId id="451" r:id="rId26"/>
    <p:sldId id="452" r:id="rId27"/>
    <p:sldId id="457" r:id="rId28"/>
    <p:sldId id="446" r:id="rId29"/>
    <p:sldId id="447" r:id="rId30"/>
    <p:sldId id="448" r:id="rId31"/>
    <p:sldId id="372" r:id="rId32"/>
    <p:sldId id="460" r:id="rId33"/>
    <p:sldId id="461" r:id="rId34"/>
    <p:sldId id="462" r:id="rId35"/>
    <p:sldId id="463" r:id="rId36"/>
    <p:sldId id="464" r:id="rId37"/>
    <p:sldId id="465" r:id="rId38"/>
    <p:sldId id="466" r:id="rId39"/>
    <p:sldId id="467" r:id="rId40"/>
    <p:sldId id="468" r:id="rId41"/>
    <p:sldId id="469" r:id="rId42"/>
    <p:sldId id="470" r:id="rId43"/>
    <p:sldId id="471" r:id="rId44"/>
    <p:sldId id="472" r:id="rId45"/>
    <p:sldId id="473" r:id="rId46"/>
    <p:sldId id="474" r:id="rId47"/>
    <p:sldId id="475" r:id="rId48"/>
    <p:sldId id="476" r:id="rId49"/>
    <p:sldId id="477" r:id="rId50"/>
    <p:sldId id="478" r:id="rId51"/>
    <p:sldId id="479" r:id="rId52"/>
    <p:sldId id="480" r:id="rId53"/>
    <p:sldId id="578" r:id="rId54"/>
    <p:sldId id="482" r:id="rId55"/>
    <p:sldId id="483" r:id="rId56"/>
    <p:sldId id="484" r:id="rId57"/>
    <p:sldId id="485" r:id="rId58"/>
    <p:sldId id="486" r:id="rId59"/>
    <p:sldId id="487" r:id="rId60"/>
    <p:sldId id="488" r:id="rId61"/>
    <p:sldId id="489" r:id="rId62"/>
    <p:sldId id="490" r:id="rId63"/>
    <p:sldId id="491" r:id="rId64"/>
    <p:sldId id="492" r:id="rId65"/>
    <p:sldId id="493" r:id="rId66"/>
    <p:sldId id="494" r:id="rId67"/>
    <p:sldId id="495" r:id="rId68"/>
    <p:sldId id="496" r:id="rId69"/>
    <p:sldId id="497" r:id="rId70"/>
    <p:sldId id="498" r:id="rId71"/>
    <p:sldId id="499" r:id="rId72"/>
    <p:sldId id="500" r:id="rId73"/>
    <p:sldId id="501" r:id="rId74"/>
    <p:sldId id="502" r:id="rId75"/>
    <p:sldId id="503" r:id="rId76"/>
    <p:sldId id="504" r:id="rId77"/>
    <p:sldId id="574" r:id="rId78"/>
    <p:sldId id="575" r:id="rId79"/>
    <p:sldId id="576" r:id="rId80"/>
    <p:sldId id="505" r:id="rId81"/>
    <p:sldId id="459" r:id="rId82"/>
    <p:sldId id="531" r:id="rId83"/>
    <p:sldId id="545" r:id="rId84"/>
    <p:sldId id="546" r:id="rId85"/>
    <p:sldId id="547" r:id="rId86"/>
    <p:sldId id="548" r:id="rId87"/>
    <p:sldId id="549" r:id="rId88"/>
    <p:sldId id="550" r:id="rId89"/>
    <p:sldId id="538" r:id="rId90"/>
    <p:sldId id="539" r:id="rId91"/>
    <p:sldId id="540" r:id="rId92"/>
    <p:sldId id="541" r:id="rId93"/>
    <p:sldId id="542" r:id="rId94"/>
    <p:sldId id="543" r:id="rId95"/>
    <p:sldId id="544" r:id="rId96"/>
    <p:sldId id="557" r:id="rId97"/>
    <p:sldId id="577" r:id="rId98"/>
    <p:sldId id="563" r:id="rId99"/>
    <p:sldId id="564" r:id="rId100"/>
    <p:sldId id="565" r:id="rId101"/>
    <p:sldId id="566" r:id="rId102"/>
    <p:sldId id="567" r:id="rId103"/>
    <p:sldId id="568" r:id="rId104"/>
    <p:sldId id="569" r:id="rId105"/>
    <p:sldId id="570" r:id="rId106"/>
    <p:sldId id="571" r:id="rId107"/>
    <p:sldId id="572" r:id="rId108"/>
  </p:sldIdLst>
  <p:sldSz cx="9144000" cy="6858000" type="screen4x3"/>
  <p:notesSz cx="7010400" cy="9236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521415D9-36F7-43E2-AB2F-B90AF26B5E84}">
      <p14:sectionLst xmlns:p14="http://schemas.microsoft.com/office/powerpoint/2010/main">
        <p14:section name="Day 1 - PM" id="{16649A90-1983-4534-A4A4-F43B4EA3CDC0}">
          <p14:sldIdLst>
            <p14:sldId id="579"/>
          </p14:sldIdLst>
        </p14:section>
        <p14:section name="Song from YouTube" id="{7A72C3F0-82CD-4A7F-AA99-8C920E84D189}">
          <p14:sldIdLst>
            <p14:sldId id="458"/>
          </p14:sldIdLst>
        </p14:section>
        <p14:section name="Day 1 Session 2" id="{5979E76D-6B2E-46A4-9F61-9D97EB636DB8}">
          <p14:sldIdLst>
            <p14:sldId id="580"/>
          </p14:sldIdLst>
        </p14:section>
        <p14:section name="Palm Beach" id="{2DCEF724-7DE0-4E2C-B42A-7D8CE564FCF6}">
          <p14:sldIdLst>
            <p14:sldId id="440"/>
            <p14:sldId id="429"/>
            <p14:sldId id="427"/>
            <p14:sldId id="428"/>
            <p14:sldId id="455"/>
            <p14:sldId id="431"/>
            <p14:sldId id="432"/>
            <p14:sldId id="433"/>
            <p14:sldId id="434"/>
            <p14:sldId id="435"/>
            <p14:sldId id="456"/>
            <p14:sldId id="437"/>
            <p14:sldId id="449"/>
            <p14:sldId id="442"/>
            <p14:sldId id="450"/>
            <p14:sldId id="444"/>
            <p14:sldId id="443"/>
            <p14:sldId id="451"/>
            <p14:sldId id="452"/>
            <p14:sldId id="457"/>
            <p14:sldId id="446"/>
            <p14:sldId id="447"/>
            <p14:sldId id="448"/>
            <p14:sldId id="372"/>
          </p14:sldIdLst>
        </p14:section>
        <p14:section name="Day 1 Session 3" id="{89D21D86-B659-419D-9153-498C7C269F99}">
          <p14:sldIdLst>
            <p14:sldId id="460"/>
          </p14:sldIdLst>
        </p14:section>
        <p14:section name="Judge" id="{A4338DB1-66B6-4602-9975-FBE05B374068}">
          <p14:sldIdLst>
            <p14:sldId id="461"/>
          </p14:sldIdLst>
        </p14:section>
        <p14:section name="Santa Rosa" id="{EB4E3145-B0ED-4379-A1D7-353C4B22D212}">
          <p14:sldIdLst>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578"/>
            <p14:sldId id="482"/>
          </p14:sldIdLst>
        </p14:section>
        <p14:section name="Polk" id="{DA24FFFA-1923-45CC-A417-195EC01B86A2}">
          <p14:sldIdLst>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74"/>
            <p14:sldId id="575"/>
            <p14:sldId id="576"/>
            <p14:sldId id="505"/>
          </p14:sldIdLst>
        </p14:section>
        <p14:section name="Break" id="{3E91C9F7-DD84-4987-AE6E-41D5DCE5EE2A}">
          <p14:sldIdLst>
            <p14:sldId id="459"/>
          </p14:sldIdLst>
        </p14:section>
        <p14:section name="Day 1 Session 4" id="{9ED59A3C-308D-43F8-B709-57A3FCE1345A}">
          <p14:sldIdLst>
            <p14:sldId id="531"/>
          </p14:sldIdLst>
        </p14:section>
        <p14:section name="Okaloosa" id="{C0CE525C-46A3-4E91-9979-C4872F00397D}">
          <p14:sldIdLst>
            <p14:sldId id="545"/>
            <p14:sldId id="546"/>
            <p14:sldId id="547"/>
            <p14:sldId id="548"/>
            <p14:sldId id="549"/>
            <p14:sldId id="550"/>
          </p14:sldIdLst>
        </p14:section>
        <p14:section name="Duval" id="{5B6649C4-2C5C-4AB7-B53B-FDB34A1F0FA6}">
          <p14:sldIdLst>
            <p14:sldId id="538"/>
            <p14:sldId id="539"/>
            <p14:sldId id="540"/>
            <p14:sldId id="541"/>
            <p14:sldId id="542"/>
            <p14:sldId id="543"/>
            <p14:sldId id="544"/>
          </p14:sldIdLst>
        </p14:section>
        <p14:section name="Polk" id="{F5EB1AF6-E53B-4EED-9B90-A53E9650ED58}">
          <p14:sldIdLst>
            <p14:sldId id="557"/>
            <p14:sldId id="577"/>
          </p14:sldIdLst>
        </p14:section>
        <p14:section name="Citrus" id="{B934C6A5-2DC5-4790-92C1-AC3E0043897A}">
          <p14:sldIdLst>
            <p14:sldId id="563"/>
            <p14:sldId id="564"/>
            <p14:sldId id="565"/>
            <p14:sldId id="566"/>
            <p14:sldId id="567"/>
            <p14:sldId id="568"/>
            <p14:sldId id="569"/>
            <p14:sldId id="570"/>
            <p14:sldId id="571"/>
          </p14:sldIdLst>
        </p14:section>
        <p14:section name="END DAY 1" id="{4F5B89A3-12D3-4119-9BDA-139A88406AFA}">
          <p14:sldIdLst>
            <p14:sldId id="57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guide id="3" orient="horz" pos="29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E74"/>
    <a:srgbClr val="737131"/>
    <a:srgbClr val="817F37"/>
    <a:srgbClr val="A3A145"/>
    <a:srgbClr val="FF0000"/>
    <a:srgbClr val="3333FF"/>
    <a:srgbClr val="DEB95C"/>
    <a:srgbClr val="BF9427"/>
    <a:srgbClr val="D8AD4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48" autoAdjust="0"/>
    <p:restoredTop sz="89758" autoAdjust="0"/>
  </p:normalViewPr>
  <p:slideViewPr>
    <p:cSldViewPr>
      <p:cViewPr varScale="1">
        <p:scale>
          <a:sx n="104" d="100"/>
          <a:sy n="104" d="100"/>
        </p:scale>
        <p:origin x="160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8060"/>
    </p:cViewPr>
  </p:sorterViewPr>
  <p:notesViewPr>
    <p:cSldViewPr>
      <p:cViewPr varScale="1">
        <p:scale>
          <a:sx n="87" d="100"/>
          <a:sy n="87" d="100"/>
        </p:scale>
        <p:origin x="3804" y="96"/>
      </p:cViewPr>
      <p:guideLst>
        <p:guide orient="horz" pos="2928"/>
        <p:guide pos="2208"/>
        <p:guide orient="horz" pos="29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handoutMaster" Target="handoutMasters/handoutMaster1.xml"/><Relationship Id="rId115"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fileshare\home$\FinanceReporting\Financial\Periodic%20Reporting\CCOC\2017%20Request\Epay%20Outpu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of payment plans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0C31-475B-A730-B85D1461DB85}"/>
                </c:ext>
              </c:extLst>
            </c:dLbl>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0C31-475B-A730-B85D1461DB8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CY 2014</c:v>
                </c:pt>
                <c:pt idx="1">
                  <c:v>CY 2016</c:v>
                </c:pt>
              </c:strCache>
            </c:strRef>
          </c:cat>
          <c:val>
            <c:numRef>
              <c:f>Sheet1!$B$2:$B$3</c:f>
              <c:numCache>
                <c:formatCode>General</c:formatCode>
                <c:ptCount val="2"/>
                <c:pt idx="0">
                  <c:v>5939</c:v>
                </c:pt>
                <c:pt idx="1">
                  <c:v>9430</c:v>
                </c:pt>
              </c:numCache>
            </c:numRef>
          </c:val>
          <c:extLst>
            <c:ext xmlns:c16="http://schemas.microsoft.com/office/drawing/2014/chart" uri="{C3380CC4-5D6E-409C-BE32-E72D297353CC}">
              <c16:uniqueId val="{00000002-0C31-475B-A730-B85D1461DB85}"/>
            </c:ext>
          </c:extLst>
        </c:ser>
        <c:dLbls>
          <c:showLegendKey val="0"/>
          <c:showVal val="0"/>
          <c:showCatName val="0"/>
          <c:showSerName val="0"/>
          <c:showPercent val="0"/>
          <c:showBubbleSize val="0"/>
        </c:dLbls>
        <c:gapWidth val="100"/>
        <c:overlap val="-24"/>
        <c:axId val="75812864"/>
        <c:axId val="77746176"/>
      </c:barChart>
      <c:catAx>
        <c:axId val="758128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746176"/>
        <c:crosses val="autoZero"/>
        <c:auto val="1"/>
        <c:lblAlgn val="ctr"/>
        <c:lblOffset val="100"/>
        <c:noMultiLvlLbl val="0"/>
      </c:catAx>
      <c:valAx>
        <c:axId val="77746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8128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kumimoji="0" lang="en-US" sz="1862" b="0" i="0" u="none" strike="noStrike" kern="1200" cap="none" spc="0" normalizeH="0" baseline="0" noProof="0" dirty="0">
                <a:ln>
                  <a:noFill/>
                </a:ln>
                <a:solidFill>
                  <a:schemeClr val="tx1"/>
                </a:solidFill>
                <a:effectLst/>
                <a:uLnTx/>
                <a:uFillTx/>
                <a:latin typeface="Arial"/>
              </a:rPr>
              <a:t>Felony</a:t>
            </a:r>
          </a:p>
        </c:rich>
      </c:tx>
      <c:overlay val="0"/>
      <c:spPr>
        <a:noFill/>
        <a:ln>
          <a:noFill/>
        </a:ln>
        <a:effectLst/>
      </c:sp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Felony</c:v>
                </c:pt>
              </c:strCache>
            </c:strRef>
          </c:tx>
          <c:spPr>
            <a:solidFill>
              <a:schemeClr val="accent1"/>
            </a:solidFill>
            <a:ln w="25400">
              <a:solidFill>
                <a:schemeClr val="lt1"/>
              </a:solidFill>
            </a:ln>
            <a:effectLst/>
            <a:sp3d contourW="25400">
              <a:contourClr>
                <a:schemeClr val="lt1"/>
              </a:contourClr>
            </a:sp3d>
          </c:spPr>
          <c:invertIfNegative val="0"/>
          <c:cat>
            <c:strRef>
              <c:f>Sheet1!$A$2:$A$3</c:f>
              <c:strCache>
                <c:ptCount val="2"/>
                <c:pt idx="0">
                  <c:v>Assessed</c:v>
                </c:pt>
                <c:pt idx="1">
                  <c:v>Collected</c:v>
                </c:pt>
              </c:strCache>
            </c:strRef>
          </c:cat>
          <c:val>
            <c:numRef>
              <c:f>Sheet1!$B$2:$B$3</c:f>
              <c:numCache>
                <c:formatCode>"$"#,##0_);[Red]\("$"#,##0\)</c:formatCode>
                <c:ptCount val="2"/>
                <c:pt idx="0">
                  <c:v>29198034</c:v>
                </c:pt>
                <c:pt idx="1">
                  <c:v>13175980</c:v>
                </c:pt>
              </c:numCache>
            </c:numRef>
          </c:val>
          <c:extLst>
            <c:ext xmlns:c16="http://schemas.microsoft.com/office/drawing/2014/chart" uri="{C3380CC4-5D6E-409C-BE32-E72D297353CC}">
              <c16:uniqueId val="{00000000-C2F7-4029-A94E-3BCE52CDAB7E}"/>
            </c:ext>
          </c:extLst>
        </c:ser>
        <c:dLbls>
          <c:showLegendKey val="0"/>
          <c:showVal val="0"/>
          <c:showCatName val="0"/>
          <c:showSerName val="0"/>
          <c:showPercent val="0"/>
          <c:showBubbleSize val="0"/>
        </c:dLbls>
        <c:gapWidth val="150"/>
        <c:shape val="box"/>
        <c:axId val="265358336"/>
        <c:axId val="265364608"/>
        <c:axId val="0"/>
      </c:bar3DChart>
      <c:catAx>
        <c:axId val="26535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90E74"/>
                </a:solidFill>
                <a:latin typeface="+mn-lt"/>
                <a:ea typeface="+mn-ea"/>
                <a:cs typeface="+mn-cs"/>
              </a:defRPr>
            </a:pPr>
            <a:endParaRPr lang="en-US"/>
          </a:p>
        </c:txPr>
        <c:crossAx val="265364608"/>
        <c:crosses val="autoZero"/>
        <c:auto val="1"/>
        <c:lblAlgn val="ctr"/>
        <c:lblOffset val="100"/>
        <c:noMultiLvlLbl val="0"/>
      </c:catAx>
      <c:valAx>
        <c:axId val="2653646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90E74"/>
                </a:solidFill>
                <a:latin typeface="+mn-lt"/>
                <a:ea typeface="+mn-ea"/>
                <a:cs typeface="+mn-cs"/>
              </a:defRPr>
            </a:pPr>
            <a:endParaRPr lang="en-US"/>
          </a:p>
        </c:txPr>
        <c:crossAx val="265358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90E7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1"/>
                </a:solidFill>
              </a:rPr>
              <a:t>Misdemeanor/</a:t>
            </a:r>
            <a:r>
              <a:rPr lang="en-US" baseline="0" dirty="0">
                <a:solidFill>
                  <a:schemeClr val="tx1"/>
                </a:solidFill>
              </a:rPr>
              <a:t>Criminal Traffic</a:t>
            </a:r>
            <a:endParaRPr lang="en-US" dirty="0">
              <a:solidFill>
                <a:schemeClr val="tx1"/>
              </a:solidFill>
            </a:endParaRPr>
          </a:p>
        </c:rich>
      </c:tx>
      <c:layout>
        <c:manualLayout>
          <c:xMode val="edge"/>
          <c:yMode val="edge"/>
          <c:x val="0.15450117831893165"/>
          <c:y val="2.5713134552581337E-2"/>
        </c:manualLayout>
      </c:layout>
      <c:overlay val="0"/>
      <c:spPr>
        <a:noFill/>
        <a:ln>
          <a:noFill/>
        </a:ln>
        <a:effectLst/>
      </c:sp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County</c:v>
                </c:pt>
              </c:strCache>
            </c:strRef>
          </c:tx>
          <c:spPr>
            <a:solidFill>
              <a:schemeClr val="accent1"/>
            </a:solidFill>
            <a:ln w="25400">
              <a:solidFill>
                <a:schemeClr val="lt1"/>
              </a:solidFill>
            </a:ln>
            <a:effectLst/>
            <a:sp3d contourW="25400">
              <a:contourClr>
                <a:schemeClr val="lt1"/>
              </a:contourClr>
            </a:sp3d>
          </c:spPr>
          <c:invertIfNegative val="0"/>
          <c:cat>
            <c:strRef>
              <c:f>Sheet1!$A$2:$A$3</c:f>
              <c:strCache>
                <c:ptCount val="2"/>
                <c:pt idx="0">
                  <c:v>Assessed</c:v>
                </c:pt>
                <c:pt idx="1">
                  <c:v>Collected</c:v>
                </c:pt>
              </c:strCache>
            </c:strRef>
          </c:cat>
          <c:val>
            <c:numRef>
              <c:f>Sheet1!$B$2:$B$3</c:f>
              <c:numCache>
                <c:formatCode>"$"#,##0_);[Red]\("$"#,##0\)</c:formatCode>
                <c:ptCount val="2"/>
                <c:pt idx="0">
                  <c:v>51909195</c:v>
                </c:pt>
                <c:pt idx="1">
                  <c:v>37501218</c:v>
                </c:pt>
              </c:numCache>
            </c:numRef>
          </c:val>
          <c:extLst>
            <c:ext xmlns:c16="http://schemas.microsoft.com/office/drawing/2014/chart" uri="{C3380CC4-5D6E-409C-BE32-E72D297353CC}">
              <c16:uniqueId val="{00000000-8252-4F2A-AFA2-E704A21C025E}"/>
            </c:ext>
          </c:extLst>
        </c:ser>
        <c:dLbls>
          <c:showLegendKey val="0"/>
          <c:showVal val="0"/>
          <c:showCatName val="0"/>
          <c:showSerName val="0"/>
          <c:showPercent val="0"/>
          <c:showBubbleSize val="0"/>
        </c:dLbls>
        <c:gapWidth val="150"/>
        <c:shape val="box"/>
        <c:axId val="14723712"/>
        <c:axId val="264000640"/>
        <c:axId val="0"/>
      </c:bar3DChart>
      <c:catAx>
        <c:axId val="147237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90E74"/>
                </a:solidFill>
                <a:latin typeface="+mn-lt"/>
                <a:ea typeface="+mn-ea"/>
                <a:cs typeface="+mn-cs"/>
              </a:defRPr>
            </a:pPr>
            <a:endParaRPr lang="en-US"/>
          </a:p>
        </c:txPr>
        <c:crossAx val="264000640"/>
        <c:crosses val="autoZero"/>
        <c:auto val="1"/>
        <c:lblAlgn val="ctr"/>
        <c:lblOffset val="100"/>
        <c:noMultiLvlLbl val="0"/>
      </c:catAx>
      <c:valAx>
        <c:axId val="26400064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90E74"/>
                </a:solidFill>
                <a:latin typeface="+mn-lt"/>
                <a:ea typeface="+mn-ea"/>
                <a:cs typeface="+mn-cs"/>
              </a:defRPr>
            </a:pPr>
            <a:endParaRPr lang="en-US"/>
          </a:p>
        </c:txPr>
        <c:crossAx val="14723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90E7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6.772148764423315E-2"/>
          <c:y val="0.13714189503931395"/>
          <c:w val="0.84695699004605551"/>
          <c:h val="0.79143500148725177"/>
        </c:manualLayout>
      </c:layout>
      <c:bar3DChart>
        <c:barDir val="col"/>
        <c:grouping val="clustered"/>
        <c:varyColors val="0"/>
        <c:ser>
          <c:idx val="0"/>
          <c:order val="0"/>
          <c:tx>
            <c:strRef>
              <c:f>Sheet1!$B$2</c:f>
              <c:strCache>
                <c:ptCount val="1"/>
                <c:pt idx="0">
                  <c:v>2016</c:v>
                </c:pt>
              </c:strCache>
            </c:strRef>
          </c:tx>
          <c:spPr>
            <a:solidFill>
              <a:srgbClr val="0070C0"/>
            </a:solidFill>
          </c:spPr>
          <c:invertIfNegative val="0"/>
          <c:cat>
            <c:strRef>
              <c:f>Sheet1!$A$3:$A$5</c:f>
              <c:strCache>
                <c:ptCount val="3"/>
                <c:pt idx="0">
                  <c:v>July</c:v>
                </c:pt>
                <c:pt idx="1">
                  <c:v>August</c:v>
                </c:pt>
                <c:pt idx="2">
                  <c:v>September</c:v>
                </c:pt>
              </c:strCache>
            </c:strRef>
          </c:cat>
          <c:val>
            <c:numRef>
              <c:f>Sheet1!$B$3:$B$5</c:f>
              <c:numCache>
                <c:formatCode>_(* #,##0_);_(* \(#,##0\);_(* "-"??_);_(@_)</c:formatCode>
                <c:ptCount val="3"/>
                <c:pt idx="0">
                  <c:v>1809</c:v>
                </c:pt>
                <c:pt idx="1">
                  <c:v>1750</c:v>
                </c:pt>
                <c:pt idx="2">
                  <c:v>1735</c:v>
                </c:pt>
              </c:numCache>
            </c:numRef>
          </c:val>
          <c:extLst>
            <c:ext xmlns:c16="http://schemas.microsoft.com/office/drawing/2014/chart" uri="{C3380CC4-5D6E-409C-BE32-E72D297353CC}">
              <c16:uniqueId val="{00000000-78EE-4ABA-955E-9B234555D92D}"/>
            </c:ext>
          </c:extLst>
        </c:ser>
        <c:ser>
          <c:idx val="1"/>
          <c:order val="1"/>
          <c:tx>
            <c:strRef>
              <c:f>Sheet1!$C$2</c:f>
              <c:strCache>
                <c:ptCount val="1"/>
                <c:pt idx="0">
                  <c:v>2017</c:v>
                </c:pt>
              </c:strCache>
            </c:strRef>
          </c:tx>
          <c:spPr>
            <a:solidFill>
              <a:schemeClr val="accent2"/>
            </a:solidFill>
          </c:spPr>
          <c:invertIfNegative val="0"/>
          <c:cat>
            <c:strRef>
              <c:f>Sheet1!$A$3:$A$5</c:f>
              <c:strCache>
                <c:ptCount val="3"/>
                <c:pt idx="0">
                  <c:v>July</c:v>
                </c:pt>
                <c:pt idx="1">
                  <c:v>August</c:v>
                </c:pt>
                <c:pt idx="2">
                  <c:v>September</c:v>
                </c:pt>
              </c:strCache>
            </c:strRef>
          </c:cat>
          <c:val>
            <c:numRef>
              <c:f>Sheet1!$C$3:$C$5</c:f>
              <c:numCache>
                <c:formatCode>_(* #,##0_);_(* \(#,##0\);_(* "-"??_);_(@_)</c:formatCode>
                <c:ptCount val="3"/>
                <c:pt idx="0">
                  <c:v>3721</c:v>
                </c:pt>
                <c:pt idx="1">
                  <c:v>4085</c:v>
                </c:pt>
                <c:pt idx="2">
                  <c:v>3982</c:v>
                </c:pt>
              </c:numCache>
            </c:numRef>
          </c:val>
          <c:extLst>
            <c:ext xmlns:c16="http://schemas.microsoft.com/office/drawing/2014/chart" uri="{C3380CC4-5D6E-409C-BE32-E72D297353CC}">
              <c16:uniqueId val="{00000001-78EE-4ABA-955E-9B234555D92D}"/>
            </c:ext>
          </c:extLst>
        </c:ser>
        <c:dLbls>
          <c:showLegendKey val="0"/>
          <c:showVal val="0"/>
          <c:showCatName val="0"/>
          <c:showSerName val="0"/>
          <c:showPercent val="0"/>
          <c:showBubbleSize val="0"/>
        </c:dLbls>
        <c:gapWidth val="150"/>
        <c:shape val="box"/>
        <c:axId val="89661440"/>
        <c:axId val="50789120"/>
        <c:axId val="0"/>
      </c:bar3DChart>
      <c:catAx>
        <c:axId val="89661440"/>
        <c:scaling>
          <c:orientation val="minMax"/>
        </c:scaling>
        <c:delete val="0"/>
        <c:axPos val="b"/>
        <c:numFmt formatCode="General" sourceLinked="0"/>
        <c:majorTickMark val="out"/>
        <c:minorTickMark val="none"/>
        <c:tickLblPos val="nextTo"/>
        <c:txPr>
          <a:bodyPr/>
          <a:lstStyle/>
          <a:p>
            <a:pPr>
              <a:defRPr>
                <a:solidFill>
                  <a:srgbClr val="003366"/>
                </a:solidFill>
              </a:defRPr>
            </a:pPr>
            <a:endParaRPr lang="en-US"/>
          </a:p>
        </c:txPr>
        <c:crossAx val="50789120"/>
        <c:crosses val="autoZero"/>
        <c:auto val="1"/>
        <c:lblAlgn val="ctr"/>
        <c:lblOffset val="100"/>
        <c:noMultiLvlLbl val="0"/>
      </c:catAx>
      <c:valAx>
        <c:axId val="50789120"/>
        <c:scaling>
          <c:orientation val="minMax"/>
        </c:scaling>
        <c:delete val="0"/>
        <c:axPos val="l"/>
        <c:majorGridlines/>
        <c:numFmt formatCode="_(* #,##0_);_(* \(#,##0\);_(* &quot;-&quot;??_);_(@_)" sourceLinked="1"/>
        <c:majorTickMark val="out"/>
        <c:minorTickMark val="none"/>
        <c:tickLblPos val="nextTo"/>
        <c:txPr>
          <a:bodyPr/>
          <a:lstStyle/>
          <a:p>
            <a:pPr>
              <a:defRPr>
                <a:solidFill>
                  <a:srgbClr val="003366"/>
                </a:solidFill>
              </a:defRPr>
            </a:pPr>
            <a:endParaRPr lang="en-US"/>
          </a:p>
        </c:txPr>
        <c:crossAx val="89661440"/>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0.23462</cdr:x>
      <cdr:y>0.43844</cdr:y>
    </cdr:from>
    <cdr:to>
      <cdr:x>0.62191</cdr:x>
      <cdr:y>0.82066</cdr:y>
    </cdr:to>
    <cdr:sp macro="" textlink="">
      <cdr:nvSpPr>
        <cdr:cNvPr id="2" name="24-Point Star 1"/>
        <cdr:cNvSpPr/>
      </cdr:nvSpPr>
      <cdr:spPr bwMode="auto">
        <a:xfrm xmlns:a="http://schemas.openxmlformats.org/drawingml/2006/main" rot="20654407">
          <a:off x="1883042" y="1914762"/>
          <a:ext cx="3108442" cy="1669262"/>
        </a:xfrm>
        <a:prstGeom xmlns:a="http://schemas.openxmlformats.org/drawingml/2006/main" prst="star24">
          <a:avLst/>
        </a:prstGeom>
        <a:solidFill xmlns:a="http://schemas.openxmlformats.org/drawingml/2006/main">
          <a:srgbClr val="F7FFC5"/>
        </a:solidFill>
        <a:ln xmlns:a="http://schemas.openxmlformats.org/drawingml/2006/main" w="57150" cap="flat" cmpd="sng" algn="ctr">
          <a:solidFill>
            <a:srgbClr val="33CC33"/>
          </a:solidFill>
          <a:prstDash val="solid"/>
          <a:round/>
          <a:headEnd type="none" w="med" len="med"/>
          <a:tailEnd type="none" w="med" len="med"/>
        </a:ln>
        <a:effectLst xmlns:a="http://schemas.openxmlformats.org/drawingml/2006/main"/>
      </cdr:spPr>
      <cdr:txBody>
        <a:bodyPr xmlns:a="http://schemas.openxmlformats.org/drawingml/2006/main" vert="horz" wrap="none" lIns="91440" tIns="45720" rIns="91440" bIns="45720" numCol="1" rtlCol="0" anchor="ctr" anchorCtr="0" compatLnSpc="1">
          <a:prstTxWarp prst="textNoShape">
            <a:avLst/>
          </a:prstTxWarp>
        </a:bodyPr>
        <a:lstStyle xmlns:a="http://schemas.openxmlformats.org/drawingml/2006/main">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a:lstStyle>
        <a:p xmlns:a="http://schemas.openxmlformats.org/drawingml/2006/main">
          <a:pPr marL="0" marR="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normalizeH="0" baseline="0" dirty="0">
              <a:ln w="22225">
                <a:solidFill>
                  <a:schemeClr val="bg1">
                    <a:lumMod val="90000"/>
                    <a:lumOff val="10000"/>
                  </a:schemeClr>
                </a:solidFill>
                <a:prstDash val="solid"/>
              </a:ln>
              <a:solidFill>
                <a:srgbClr val="00E2B2"/>
              </a:solidFill>
              <a:latin typeface="+mn-lt"/>
            </a:rPr>
            <a:t>59% </a:t>
          </a:r>
        </a:p>
        <a:p xmlns:a="http://schemas.openxmlformats.org/drawingml/2006/main">
          <a:pPr marL="0" marR="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normalizeH="0" baseline="0" dirty="0">
              <a:ln w="22225">
                <a:solidFill>
                  <a:schemeClr val="bg1">
                    <a:lumMod val="90000"/>
                    <a:lumOff val="10000"/>
                  </a:schemeClr>
                </a:solidFill>
                <a:prstDash val="solid"/>
              </a:ln>
              <a:solidFill>
                <a:srgbClr val="00E2B2"/>
              </a:solidFill>
              <a:latin typeface="+mn-lt"/>
            </a:rPr>
            <a:t>Increase!</a:t>
          </a:r>
        </a:p>
      </cdr:txBody>
    </cdr:sp>
  </cdr:relSizeAnchor>
</c:userShapes>
</file>

<file path=ppt/drawings/drawing2.xml><?xml version="1.0" encoding="utf-8"?>
<c:userShapes xmlns:c="http://schemas.openxmlformats.org/drawingml/2006/chart">
  <cdr:relSizeAnchor xmlns:cdr="http://schemas.openxmlformats.org/drawingml/2006/chartDrawing">
    <cdr:from>
      <cdr:x>0.24528</cdr:x>
      <cdr:y>0.01711</cdr:y>
    </cdr:from>
    <cdr:to>
      <cdr:x>0.79245</cdr:x>
      <cdr:y>0.13685</cdr:y>
    </cdr:to>
    <cdr:sp macro="" textlink="">
      <cdr:nvSpPr>
        <cdr:cNvPr id="2" name="TextBox 1"/>
        <cdr:cNvSpPr txBox="1"/>
      </cdr:nvSpPr>
      <cdr:spPr>
        <a:xfrm xmlns:a="http://schemas.openxmlformats.org/drawingml/2006/main">
          <a:off x="1981200" y="76200"/>
          <a:ext cx="4419600" cy="533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500" u="sng" dirty="0">
              <a:solidFill>
                <a:srgbClr val="003366"/>
              </a:solidFill>
              <a:latin typeface="Calibri" panose="020F0502020204030204" pitchFamily="34" charset="0"/>
            </a:rPr>
            <a:t>Number of Citations Paid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1"/>
            <a:ext cx="3038144" cy="461193"/>
          </a:xfrm>
          <a:prstGeom prst="rect">
            <a:avLst/>
          </a:prstGeom>
          <a:noFill/>
          <a:ln w="9525">
            <a:noFill/>
            <a:miter lim="800000"/>
            <a:headEnd/>
            <a:tailEnd/>
          </a:ln>
        </p:spPr>
        <p:txBody>
          <a:bodyPr vert="horz" wrap="square" lIns="93169" tIns="46585" rIns="93169" bIns="46585" numCol="1" anchor="t" anchorCtr="0" compatLnSpc="1">
            <a:prstTxWarp prst="textNoShape">
              <a:avLst/>
            </a:prstTxWarp>
          </a:bodyPr>
          <a:lstStyle>
            <a:lvl1pPr defTabSz="931868">
              <a:defRPr sz="1200"/>
            </a:lvl1pPr>
          </a:lstStyle>
          <a:p>
            <a:pPr>
              <a:defRPr/>
            </a:pPr>
            <a:endParaRPr lang="en-US" dirty="0"/>
          </a:p>
        </p:txBody>
      </p:sp>
      <p:sp>
        <p:nvSpPr>
          <p:cNvPr id="3" name="Date Placeholder 2"/>
          <p:cNvSpPr>
            <a:spLocks noGrp="1"/>
          </p:cNvSpPr>
          <p:nvPr>
            <p:ph type="dt" sz="quarter" idx="1"/>
          </p:nvPr>
        </p:nvSpPr>
        <p:spPr bwMode="auto">
          <a:xfrm>
            <a:off x="3970735" y="1"/>
            <a:ext cx="3038144" cy="461193"/>
          </a:xfrm>
          <a:prstGeom prst="rect">
            <a:avLst/>
          </a:prstGeom>
          <a:noFill/>
          <a:ln w="9525">
            <a:noFill/>
            <a:miter lim="800000"/>
            <a:headEnd/>
            <a:tailEnd/>
          </a:ln>
        </p:spPr>
        <p:txBody>
          <a:bodyPr vert="horz" wrap="square" lIns="93169" tIns="46585" rIns="93169" bIns="46585" numCol="1" anchor="t" anchorCtr="0" compatLnSpc="1">
            <a:prstTxWarp prst="textNoShape">
              <a:avLst/>
            </a:prstTxWarp>
          </a:bodyPr>
          <a:lstStyle>
            <a:lvl1pPr algn="r" defTabSz="931868">
              <a:defRPr sz="1200"/>
            </a:lvl1pPr>
          </a:lstStyle>
          <a:p>
            <a:pPr>
              <a:defRPr/>
            </a:pPr>
            <a:fld id="{0C0C0A23-5608-4E52-A355-2C112B1AE169}" type="datetimeFigureOut">
              <a:rPr lang="en-US"/>
              <a:pPr>
                <a:defRPr/>
              </a:pPr>
              <a:t>11/4/2017</a:t>
            </a:fld>
            <a:endParaRPr lang="en-US" dirty="0"/>
          </a:p>
        </p:txBody>
      </p:sp>
      <p:sp>
        <p:nvSpPr>
          <p:cNvPr id="4" name="Footer Placeholder 3"/>
          <p:cNvSpPr>
            <a:spLocks noGrp="1"/>
          </p:cNvSpPr>
          <p:nvPr>
            <p:ph type="ftr" sz="quarter" idx="2"/>
          </p:nvPr>
        </p:nvSpPr>
        <p:spPr bwMode="auto">
          <a:xfrm>
            <a:off x="1" y="8773357"/>
            <a:ext cx="3038144" cy="461193"/>
          </a:xfrm>
          <a:prstGeom prst="rect">
            <a:avLst/>
          </a:prstGeom>
          <a:noFill/>
          <a:ln w="9525">
            <a:noFill/>
            <a:miter lim="800000"/>
            <a:headEnd/>
            <a:tailEnd/>
          </a:ln>
        </p:spPr>
        <p:txBody>
          <a:bodyPr vert="horz" wrap="square" lIns="93169" tIns="46585" rIns="93169" bIns="46585" numCol="1" anchor="b" anchorCtr="0" compatLnSpc="1">
            <a:prstTxWarp prst="textNoShape">
              <a:avLst/>
            </a:prstTxWarp>
          </a:bodyPr>
          <a:lstStyle>
            <a:lvl1pPr defTabSz="931868">
              <a:defRPr sz="1200"/>
            </a:lvl1pPr>
          </a:lstStyle>
          <a:p>
            <a:pPr>
              <a:defRPr/>
            </a:pPr>
            <a:endParaRPr lang="en-US" dirty="0"/>
          </a:p>
        </p:txBody>
      </p:sp>
      <p:sp>
        <p:nvSpPr>
          <p:cNvPr id="5" name="Slide Number Placeholder 4"/>
          <p:cNvSpPr>
            <a:spLocks noGrp="1"/>
          </p:cNvSpPr>
          <p:nvPr>
            <p:ph type="sldNum" sz="quarter" idx="3"/>
          </p:nvPr>
        </p:nvSpPr>
        <p:spPr bwMode="auto">
          <a:xfrm>
            <a:off x="3970735" y="8773357"/>
            <a:ext cx="3038144" cy="461193"/>
          </a:xfrm>
          <a:prstGeom prst="rect">
            <a:avLst/>
          </a:prstGeom>
          <a:noFill/>
          <a:ln w="9525">
            <a:noFill/>
            <a:miter lim="800000"/>
            <a:headEnd/>
            <a:tailEnd/>
          </a:ln>
        </p:spPr>
        <p:txBody>
          <a:bodyPr vert="horz" wrap="square" lIns="93169" tIns="46585" rIns="93169" bIns="46585" numCol="1" anchor="b" anchorCtr="0" compatLnSpc="1">
            <a:prstTxWarp prst="textNoShape">
              <a:avLst/>
            </a:prstTxWarp>
          </a:bodyPr>
          <a:lstStyle>
            <a:lvl1pPr algn="r" defTabSz="931868">
              <a:defRPr sz="1200"/>
            </a:lvl1pPr>
          </a:lstStyle>
          <a:p>
            <a:pPr>
              <a:defRPr/>
            </a:pPr>
            <a:fld id="{C6A50A82-C35C-4F22-8621-6B881429272D}" type="slidenum">
              <a:rPr lang="en-US"/>
              <a:pPr>
                <a:defRPr/>
              </a:pPr>
              <a:t>‹#›</a:t>
            </a:fld>
            <a:endParaRPr lang="en-US" dirty="0"/>
          </a:p>
        </p:txBody>
      </p:sp>
    </p:spTree>
    <p:extLst>
      <p:ext uri="{BB962C8B-B14F-4D97-AF65-F5344CB8AC3E}">
        <p14:creationId xmlns:p14="http://schemas.microsoft.com/office/powerpoint/2010/main" val="1993983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1"/>
            <a:ext cx="3038144" cy="461193"/>
          </a:xfrm>
          <a:prstGeom prst="rect">
            <a:avLst/>
          </a:prstGeom>
          <a:noFill/>
          <a:ln w="9525">
            <a:noFill/>
            <a:miter lim="800000"/>
            <a:headEnd/>
            <a:tailEnd/>
          </a:ln>
        </p:spPr>
        <p:txBody>
          <a:bodyPr vert="horz" wrap="square" lIns="93169" tIns="46585" rIns="93169" bIns="46585" numCol="1" anchor="t" anchorCtr="0" compatLnSpc="1">
            <a:prstTxWarp prst="textNoShape">
              <a:avLst/>
            </a:prstTxWarp>
          </a:bodyPr>
          <a:lstStyle>
            <a:lvl1pPr defTabSz="931868">
              <a:defRPr sz="1200">
                <a:latin typeface="Arial" charset="0"/>
              </a:defRPr>
            </a:lvl1pPr>
          </a:lstStyle>
          <a:p>
            <a:pPr>
              <a:defRPr/>
            </a:pPr>
            <a:endParaRPr lang="en-US" dirty="0"/>
          </a:p>
        </p:txBody>
      </p:sp>
      <p:sp>
        <p:nvSpPr>
          <p:cNvPr id="3075" name="Rectangle 3"/>
          <p:cNvSpPr>
            <a:spLocks noGrp="1" noChangeArrowheads="1"/>
          </p:cNvSpPr>
          <p:nvPr>
            <p:ph type="dt" idx="1"/>
          </p:nvPr>
        </p:nvSpPr>
        <p:spPr bwMode="auto">
          <a:xfrm>
            <a:off x="3970735" y="1"/>
            <a:ext cx="3038144" cy="461193"/>
          </a:xfrm>
          <a:prstGeom prst="rect">
            <a:avLst/>
          </a:prstGeom>
          <a:noFill/>
          <a:ln w="9525">
            <a:noFill/>
            <a:miter lim="800000"/>
            <a:headEnd/>
            <a:tailEnd/>
          </a:ln>
        </p:spPr>
        <p:txBody>
          <a:bodyPr vert="horz" wrap="square" lIns="93169" tIns="46585" rIns="93169" bIns="46585" numCol="1" anchor="t" anchorCtr="0" compatLnSpc="1">
            <a:prstTxWarp prst="textNoShape">
              <a:avLst/>
            </a:prstTxWarp>
          </a:bodyPr>
          <a:lstStyle>
            <a:lvl1pPr algn="r" defTabSz="931868">
              <a:defRPr sz="1200">
                <a:latin typeface="Arial" charset="0"/>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96975" y="693738"/>
            <a:ext cx="4616450" cy="346233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701346" y="4387443"/>
            <a:ext cx="5607712" cy="4155317"/>
          </a:xfrm>
          <a:prstGeom prst="rect">
            <a:avLst/>
          </a:prstGeom>
          <a:noFill/>
          <a:ln w="9525">
            <a:noFill/>
            <a:miter lim="800000"/>
            <a:headEnd/>
            <a:tailEnd/>
          </a:ln>
        </p:spPr>
        <p:txBody>
          <a:bodyPr vert="horz" wrap="square" lIns="93169" tIns="46585" rIns="93169" bIns="4658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1" y="8773357"/>
            <a:ext cx="3038144" cy="461193"/>
          </a:xfrm>
          <a:prstGeom prst="rect">
            <a:avLst/>
          </a:prstGeom>
          <a:noFill/>
          <a:ln w="9525">
            <a:noFill/>
            <a:miter lim="800000"/>
            <a:headEnd/>
            <a:tailEnd/>
          </a:ln>
        </p:spPr>
        <p:txBody>
          <a:bodyPr vert="horz" wrap="square" lIns="93169" tIns="46585" rIns="93169" bIns="46585" numCol="1" anchor="b" anchorCtr="0" compatLnSpc="1">
            <a:prstTxWarp prst="textNoShape">
              <a:avLst/>
            </a:prstTxWarp>
          </a:bodyPr>
          <a:lstStyle>
            <a:lvl1pPr defTabSz="931868">
              <a:defRPr sz="1200">
                <a:latin typeface="Arial" charset="0"/>
              </a:defRPr>
            </a:lvl1pPr>
          </a:lstStyle>
          <a:p>
            <a:pPr>
              <a:defRPr/>
            </a:pPr>
            <a:endParaRPr lang="en-US" dirty="0"/>
          </a:p>
        </p:txBody>
      </p:sp>
      <p:sp>
        <p:nvSpPr>
          <p:cNvPr id="3079" name="Rectangle 7"/>
          <p:cNvSpPr>
            <a:spLocks noGrp="1" noChangeArrowheads="1"/>
          </p:cNvSpPr>
          <p:nvPr>
            <p:ph type="sldNum" sz="quarter" idx="5"/>
          </p:nvPr>
        </p:nvSpPr>
        <p:spPr bwMode="auto">
          <a:xfrm>
            <a:off x="3970735" y="8773357"/>
            <a:ext cx="3038144" cy="461193"/>
          </a:xfrm>
          <a:prstGeom prst="rect">
            <a:avLst/>
          </a:prstGeom>
          <a:noFill/>
          <a:ln w="9525">
            <a:noFill/>
            <a:miter lim="800000"/>
            <a:headEnd/>
            <a:tailEnd/>
          </a:ln>
        </p:spPr>
        <p:txBody>
          <a:bodyPr vert="horz" wrap="square" lIns="93169" tIns="46585" rIns="93169" bIns="46585" numCol="1" anchor="b" anchorCtr="0" compatLnSpc="1">
            <a:prstTxWarp prst="textNoShape">
              <a:avLst/>
            </a:prstTxWarp>
          </a:bodyPr>
          <a:lstStyle>
            <a:lvl1pPr algn="r" defTabSz="931868">
              <a:defRPr sz="1200">
                <a:latin typeface="Arial" charset="0"/>
              </a:defRPr>
            </a:lvl1pPr>
          </a:lstStyle>
          <a:p>
            <a:pPr>
              <a:defRPr/>
            </a:pPr>
            <a:fld id="{C7164273-0368-4848-905E-2C2A51EA421A}" type="slidenum">
              <a:rPr lang="en-US"/>
              <a:pPr>
                <a:defRPr/>
              </a:pPr>
              <a:t>‹#›</a:t>
            </a:fld>
            <a:endParaRPr lang="en-US" dirty="0"/>
          </a:p>
        </p:txBody>
      </p:sp>
    </p:spTree>
    <p:extLst>
      <p:ext uri="{BB962C8B-B14F-4D97-AF65-F5344CB8AC3E}">
        <p14:creationId xmlns:p14="http://schemas.microsoft.com/office/powerpoint/2010/main" val="90569090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marL="0" marR="0" lvl="0" indent="0" algn="r" defTabSz="923925" rtl="0" eaLnBrk="1" fontAlgn="auto" latinLnBrk="0" hangingPunct="0">
              <a:lnSpc>
                <a:spcPct val="100000"/>
              </a:lnSpc>
              <a:spcBef>
                <a:spcPct val="0"/>
              </a:spcBef>
              <a:spcAft>
                <a:spcPts val="0"/>
              </a:spcAft>
              <a:buClrTx/>
              <a:buSzTx/>
              <a:buFontTx/>
              <a:buNone/>
              <a:tabLst/>
              <a:defRPr/>
            </a:pPr>
            <a:fld id="{069E2523-51D5-4314-8A5F-3B13EB075174}" type="slidenum">
              <a:rPr kumimoji="0" lang="en-US" altLang="en-US" sz="1200" b="0" i="0" u="none" strike="noStrike" kern="0" cap="none" spc="0" normalizeH="0" baseline="0" noProof="0">
                <a:ln>
                  <a:noFill/>
                </a:ln>
                <a:solidFill>
                  <a:srgbClr val="000000"/>
                </a:solidFill>
                <a:effectLst/>
                <a:uLnTx/>
                <a:uFillTx/>
                <a:latin typeface="Times New Roman" panose="02020603050405020304" pitchFamily="18" charset="0"/>
                <a:ea typeface="+mn-ea"/>
                <a:cs typeface="+mn-cs"/>
                <a:sym typeface="Helvetica Light"/>
              </a:rPr>
              <a:pPr marL="0" marR="0" lvl="0" indent="0" algn="r" defTabSz="923925" rtl="0" eaLnBrk="1" fontAlgn="auto" latinLnBrk="0" hangingPunct="0">
                <a:lnSpc>
                  <a:spcPct val="100000"/>
                </a:lnSpc>
                <a:spcBef>
                  <a:spcPct val="0"/>
                </a:spcBef>
                <a:spcAft>
                  <a:spcPts val="0"/>
                </a:spcAft>
                <a:buClrTx/>
                <a:buSzTx/>
                <a:buFontTx/>
                <a:buNone/>
                <a:tabLst/>
                <a:defRPr/>
              </a:pPr>
              <a:t>3</a:t>
            </a:fld>
            <a:endParaRPr kumimoji="0" lang="en-US" altLang="en-US" sz="1200" b="0" i="0" u="none" strike="noStrike" kern="0" cap="none" spc="0" normalizeH="0" baseline="0" noProof="0">
              <a:ln>
                <a:noFill/>
              </a:ln>
              <a:solidFill>
                <a:srgbClr val="000000"/>
              </a:solidFill>
              <a:effectLst/>
              <a:uLnTx/>
              <a:uFillTx/>
              <a:latin typeface="Times New Roman" panose="02020603050405020304" pitchFamily="18" charset="0"/>
              <a:ea typeface="+mn-ea"/>
              <a:cs typeface="+mn-cs"/>
              <a:sym typeface="Helvetica Light"/>
            </a:endParaRPr>
          </a:p>
        </p:txBody>
      </p:sp>
    </p:spTree>
    <p:extLst>
      <p:ext uri="{BB962C8B-B14F-4D97-AF65-F5344CB8AC3E}">
        <p14:creationId xmlns:p14="http://schemas.microsoft.com/office/powerpoint/2010/main" val="873325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1,400 calls per month</a:t>
            </a:r>
          </a:p>
          <a:p>
            <a:r>
              <a:rPr lang="en-US" dirty="0"/>
              <a:t>350 calls per week</a:t>
            </a:r>
          </a:p>
          <a:p>
            <a:endParaRPr lang="en-US" dirty="0"/>
          </a:p>
        </p:txBody>
      </p:sp>
      <p:sp>
        <p:nvSpPr>
          <p:cNvPr id="4" name="Slide Number Placeholder 3"/>
          <p:cNvSpPr>
            <a:spLocks noGrp="1"/>
          </p:cNvSpPr>
          <p:nvPr>
            <p:ph type="sldNum" sz="quarter" idx="10"/>
          </p:nvPr>
        </p:nvSpPr>
        <p:spPr/>
        <p:txBody>
          <a:bodyPr/>
          <a:lstStyle/>
          <a:p>
            <a:pPr>
              <a:defRPr/>
            </a:pPr>
            <a:fld id="{C7164273-0368-4848-905E-2C2A51EA421A}" type="slidenum">
              <a:rPr lang="en-US" smtClean="0"/>
              <a:pPr>
                <a:defRPr/>
              </a:pPr>
              <a:t>22</a:t>
            </a:fld>
            <a:endParaRPr lang="en-US" dirty="0"/>
          </a:p>
        </p:txBody>
      </p:sp>
    </p:spTree>
    <p:extLst>
      <p:ext uri="{BB962C8B-B14F-4D97-AF65-F5344CB8AC3E}">
        <p14:creationId xmlns:p14="http://schemas.microsoft.com/office/powerpoint/2010/main" val="380410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0275" eaLnBrk="1" hangingPunct="1">
              <a:spcBef>
                <a:spcPct val="0"/>
              </a:spcBef>
            </a:pPr>
            <a:r>
              <a:rPr lang="en-US" altLang="en-US" dirty="0">
                <a:latin typeface="Arial" panose="020B0604020202020204" pitchFamily="34" charset="0"/>
              </a:rPr>
              <a:t>In the past, it has been the practice of the Court to not assess minimum mandatory fines/costs.</a:t>
            </a:r>
          </a:p>
          <a:p>
            <a:pPr defTabSz="930275" eaLnBrk="1" hangingPunct="1">
              <a:spcBef>
                <a:spcPct val="0"/>
              </a:spcBef>
            </a:pPr>
            <a:r>
              <a:rPr lang="en-US" altLang="en-US" dirty="0">
                <a:latin typeface="Arial" panose="020B0604020202020204" pitchFamily="34" charset="0"/>
              </a:rPr>
              <a:t>Fines/costs on the first charge and not on others.</a:t>
            </a:r>
          </a:p>
          <a:p>
            <a:pPr defTabSz="930275" eaLnBrk="1" hangingPunct="1">
              <a:spcBef>
                <a:spcPct val="0"/>
              </a:spcBef>
            </a:pPr>
            <a:r>
              <a:rPr lang="en-US" altLang="en-US" dirty="0">
                <a:latin typeface="Arial" panose="020B0604020202020204" pitchFamily="34" charset="0"/>
              </a:rPr>
              <a:t>PBC had one of the highest amount of under-assessments in the state per the AC report.</a:t>
            </a:r>
          </a:p>
          <a:p>
            <a:pPr defTabSz="930275" eaLnBrk="1" hangingPunct="1">
              <a:spcBef>
                <a:spcPct val="0"/>
              </a:spcBef>
            </a:pPr>
            <a:endParaRPr lang="en-US" altLang="en-US" dirty="0">
              <a:latin typeface="Arial" panose="020B0604020202020204" pitchFamily="34" charset="0"/>
            </a:endParaRPr>
          </a:p>
          <a:p>
            <a:pPr defTabSz="930275" eaLnBrk="1" hangingPunct="1">
              <a:spcBef>
                <a:spcPct val="0"/>
              </a:spcBef>
            </a:pPr>
            <a:r>
              <a:rPr lang="en-US" altLang="en-US" dirty="0">
                <a:latin typeface="Arial" panose="020B0604020202020204" pitchFamily="34" charset="0"/>
              </a:rPr>
              <a:t>Implemented our In Court Processing System through our CMS vendor.</a:t>
            </a:r>
          </a:p>
          <a:p>
            <a:pPr defTabSz="930275" eaLnBrk="1" hangingPunct="1">
              <a:spcBef>
                <a:spcPct val="0"/>
              </a:spcBef>
            </a:pPr>
            <a:r>
              <a:rPr lang="en-US" altLang="en-US" dirty="0">
                <a:latin typeface="Arial" panose="020B0604020202020204" pitchFamily="34" charset="0"/>
              </a:rPr>
              <a:t>CMS enables Clerks to electronically assess all minimum/mandatory fines/costs per count as applicable.</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fld id="{31C222AC-D645-4FC7-B627-DAEF04BB9154}" type="slidenum">
              <a:rPr lang="en-US" altLang="en-US">
                <a:latin typeface="Times New Roman" panose="02020603050405020304" pitchFamily="18" charset="0"/>
              </a:rPr>
              <a:pPr/>
              <a:t>23</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192210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291179" indent="-291179">
              <a:lnSpc>
                <a:spcPct val="150000"/>
              </a:lnSpc>
              <a:buFont typeface="Arial" panose="020B0604020202020204" pitchFamily="34" charset="0"/>
              <a:buChar char="•"/>
              <a:defRPr/>
            </a:pPr>
            <a:r>
              <a:rPr lang="en-US" dirty="0"/>
              <a:t>Number of defendants ordered 		882</a:t>
            </a:r>
          </a:p>
          <a:p>
            <a:pPr marL="291179" indent="-291179">
              <a:lnSpc>
                <a:spcPct val="150000"/>
              </a:lnSpc>
              <a:buFont typeface="Arial" panose="020B0604020202020204" pitchFamily="34" charset="0"/>
              <a:buChar char="•"/>
              <a:defRPr/>
            </a:pPr>
            <a:r>
              <a:rPr lang="en-US" dirty="0"/>
              <a:t>Average time frame (in days) 		365</a:t>
            </a:r>
          </a:p>
          <a:p>
            <a:pPr marL="291179" indent="-291179">
              <a:lnSpc>
                <a:spcPct val="150000"/>
              </a:lnSpc>
              <a:buFont typeface="Arial" panose="020B0604020202020204" pitchFamily="34" charset="0"/>
              <a:buChar char="•"/>
              <a:defRPr/>
            </a:pPr>
            <a:r>
              <a:rPr lang="en-US" dirty="0"/>
              <a:t>Average Amount Assessed 		$449.77</a:t>
            </a:r>
          </a:p>
          <a:p>
            <a:pPr marL="757066" lvl="1" indent="-291179">
              <a:lnSpc>
                <a:spcPct val="150000"/>
              </a:lnSpc>
              <a:buFont typeface="Arial" panose="020B0604020202020204" pitchFamily="34" charset="0"/>
              <a:buChar char="•"/>
              <a:defRPr/>
            </a:pPr>
            <a:r>
              <a:rPr lang="en-US" dirty="0"/>
              <a:t>$37.50 per month</a:t>
            </a:r>
          </a:p>
          <a:p>
            <a:pPr marL="757066" lvl="1" indent="-291179">
              <a:lnSpc>
                <a:spcPct val="150000"/>
              </a:lnSpc>
              <a:buFont typeface="Arial" panose="020B0604020202020204" pitchFamily="34" charset="0"/>
              <a:buChar char="•"/>
              <a:defRPr/>
            </a:pPr>
            <a:r>
              <a:rPr lang="en-US" dirty="0"/>
              <a:t>4 hours of community service hours per month</a:t>
            </a:r>
          </a:p>
          <a:p>
            <a:pPr marL="757066" lvl="1" indent="-291179">
              <a:lnSpc>
                <a:spcPct val="150000"/>
              </a:lnSpc>
              <a:buFont typeface="Arial" panose="020B0604020202020204" pitchFamily="34" charset="0"/>
              <a:buChar char="•"/>
              <a:defRPr/>
            </a:pPr>
            <a:r>
              <a:rPr lang="en-US" dirty="0"/>
              <a:t>1 hour of community service per week</a:t>
            </a:r>
          </a:p>
          <a:p>
            <a:pPr>
              <a:defRPr/>
            </a:pPr>
            <a:endParaRPr lang="en-US" dirty="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fld id="{8E4769B4-DFF0-4BF0-B530-D111C00FFB0F}" type="slidenum">
              <a:rPr lang="en-US" altLang="en-US">
                <a:latin typeface="Times New Roman" panose="02020603050405020304" pitchFamily="18" charset="0"/>
              </a:rPr>
              <a:pPr/>
              <a:t>24</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138552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fld id="{8032D5A3-C597-4ADD-A608-A39220C6F5A5}" type="slidenum">
              <a:rPr lang="en-US" altLang="en-US">
                <a:latin typeface="Times New Roman" panose="02020603050405020304" pitchFamily="18" charset="0"/>
              </a:rPr>
              <a:pPr/>
              <a:t>25</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877711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DO WE WANT A SCREENSHOT OF THE DRAFT COMMUNITY SERVICE ORDER????</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fld id="{64C5F35F-5795-4AEF-9826-E05C76A4576D}" type="slidenum">
              <a:rPr lang="en-US" altLang="en-US">
                <a:latin typeface="Times New Roman" panose="02020603050405020304" pitchFamily="18" charset="0"/>
              </a:rPr>
              <a:pPr/>
              <a:t>26</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471259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69E2523-51D5-4314-8A5F-3B13EB075174}" type="slidenum">
              <a:rPr kumimoji="0" lang="en-US" altLang="en-US">
                <a:solidFill>
                  <a:srgbClr val="000000"/>
                </a:solidFill>
                <a:latin typeface="Times New Roman" panose="02020603050405020304" pitchFamily="18" charset="0"/>
              </a:rPr>
              <a:pPr>
                <a:spcBef>
                  <a:spcPct val="0"/>
                </a:spcBef>
              </a:pPr>
              <a:t>28</a:t>
            </a:fld>
            <a:endParaRPr kumimoji="0"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47763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4304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2852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2514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5475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69E2523-51D5-4314-8A5F-3B13EB075174}" type="slidenum">
              <a:rPr kumimoji="0" lang="en-US" altLang="en-US">
                <a:solidFill>
                  <a:srgbClr val="000000"/>
                </a:solidFill>
                <a:latin typeface="Times New Roman" panose="02020603050405020304" pitchFamily="18" charset="0"/>
              </a:rPr>
              <a:pPr>
                <a:spcBef>
                  <a:spcPct val="0"/>
                </a:spcBef>
              </a:pPr>
              <a:t>4</a:t>
            </a:fld>
            <a:endParaRPr kumimoji="0"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209243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8978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4733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5224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5583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874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1585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4494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1466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8895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2652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6450" cy="3462337"/>
          </a:xfrm>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DF3B532D-39C8-439C-B368-EC667C14F60E}" type="slidenum">
              <a:rPr lang="en-US" smtClean="0"/>
              <a:t>5</a:t>
            </a:fld>
            <a:endParaRPr lang="en-US" dirty="0"/>
          </a:p>
        </p:txBody>
      </p:sp>
    </p:spTree>
    <p:extLst>
      <p:ext uri="{BB962C8B-B14F-4D97-AF65-F5344CB8AC3E}">
        <p14:creationId xmlns:p14="http://schemas.microsoft.com/office/powerpoint/2010/main" val="3546640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50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2433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5618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9441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3105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3D171-012A-4366-834B-B51796FDC7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275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kumimoji="1" sz="1200">
                <a:solidFill>
                  <a:schemeClr val="tx1"/>
                </a:solidFill>
                <a:latin typeface="Arial" panose="020B0604020202020204" pitchFamily="34" charset="0"/>
              </a:defRPr>
            </a:lvl1pPr>
            <a:lvl2pPr marL="742950" indent="-285750" defTabSz="923925">
              <a:spcBef>
                <a:spcPct val="30000"/>
              </a:spcBef>
              <a:defRPr kumimoji="1" sz="1200">
                <a:solidFill>
                  <a:schemeClr val="tx1"/>
                </a:solidFill>
                <a:latin typeface="Arial" panose="020B0604020202020204" pitchFamily="34" charset="0"/>
              </a:defRPr>
            </a:lvl2pPr>
            <a:lvl3pPr marL="1143000" indent="-228600" defTabSz="923925">
              <a:spcBef>
                <a:spcPct val="30000"/>
              </a:spcBef>
              <a:defRPr kumimoji="1" sz="1200">
                <a:solidFill>
                  <a:schemeClr val="tx1"/>
                </a:solidFill>
                <a:latin typeface="Arial" panose="020B0604020202020204" pitchFamily="34" charset="0"/>
              </a:defRPr>
            </a:lvl3pPr>
            <a:lvl4pPr marL="1600200" indent="-228600" defTabSz="923925">
              <a:spcBef>
                <a:spcPct val="30000"/>
              </a:spcBef>
              <a:defRPr kumimoji="1" sz="1200">
                <a:solidFill>
                  <a:schemeClr val="tx1"/>
                </a:solidFill>
                <a:latin typeface="Arial" panose="020B0604020202020204" pitchFamily="34" charset="0"/>
              </a:defRPr>
            </a:lvl4pPr>
            <a:lvl5pPr marL="2057400" indent="-228600" defTabSz="923925">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marL="0" marR="0" lvl="0" indent="0" algn="r" defTabSz="923925" rtl="0" eaLnBrk="1" fontAlgn="auto" latinLnBrk="0" hangingPunct="0">
              <a:lnSpc>
                <a:spcPct val="100000"/>
              </a:lnSpc>
              <a:spcBef>
                <a:spcPct val="0"/>
              </a:spcBef>
              <a:spcAft>
                <a:spcPts val="0"/>
              </a:spcAft>
              <a:buClrTx/>
              <a:buSzTx/>
              <a:buFontTx/>
              <a:buNone/>
              <a:tabLst/>
              <a:defRPr/>
            </a:pPr>
            <a:fld id="{069E2523-51D5-4314-8A5F-3B13EB075174}" type="slidenum">
              <a:rPr kumimoji="0" lang="en-US" altLang="en-US" sz="1200" b="0" i="0" u="none" strike="noStrike" kern="0" cap="none" spc="0" normalizeH="0" baseline="0" noProof="0">
                <a:ln>
                  <a:noFill/>
                </a:ln>
                <a:solidFill>
                  <a:srgbClr val="000000"/>
                </a:solidFill>
                <a:effectLst/>
                <a:uLnTx/>
                <a:uFillTx/>
                <a:latin typeface="Times New Roman" panose="02020603050405020304" pitchFamily="18" charset="0"/>
                <a:ea typeface="+mn-ea"/>
                <a:cs typeface="+mn-cs"/>
                <a:sym typeface="Helvetica Light"/>
              </a:rPr>
              <a:pPr marL="0" marR="0" lvl="0" indent="0" algn="r" defTabSz="923925" rtl="0" eaLnBrk="1" fontAlgn="auto" latinLnBrk="0" hangingPunct="0">
                <a:lnSpc>
                  <a:spcPct val="100000"/>
                </a:lnSpc>
                <a:spcBef>
                  <a:spcPct val="0"/>
                </a:spcBef>
                <a:spcAft>
                  <a:spcPts val="0"/>
                </a:spcAft>
                <a:buClrTx/>
                <a:buSzTx/>
                <a:buFontTx/>
                <a:buNone/>
                <a:tabLst/>
                <a:defRPr/>
              </a:pPr>
              <a:t>78</a:t>
            </a:fld>
            <a:endParaRPr kumimoji="0" lang="en-US" altLang="en-US" sz="1200" b="0" i="0" u="none" strike="noStrike" kern="0" cap="none" spc="0" normalizeH="0" baseline="0" noProof="0">
              <a:ln>
                <a:noFill/>
              </a:ln>
              <a:solidFill>
                <a:srgbClr val="000000"/>
              </a:solidFill>
              <a:effectLst/>
              <a:uLnTx/>
              <a:uFillTx/>
              <a:latin typeface="Times New Roman" panose="02020603050405020304" pitchFamily="18" charset="0"/>
              <a:ea typeface="+mn-ea"/>
              <a:cs typeface="+mn-cs"/>
              <a:sym typeface="Helvetica Light"/>
            </a:endParaRPr>
          </a:p>
        </p:txBody>
      </p:sp>
    </p:spTree>
    <p:extLst>
      <p:ext uri="{BB962C8B-B14F-4D97-AF65-F5344CB8AC3E}">
        <p14:creationId xmlns:p14="http://schemas.microsoft.com/office/powerpoint/2010/main" val="3405979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Compare 2014 – 6,299 with 2016 -9,137</a:t>
            </a:r>
          </a:p>
          <a:p>
            <a:endParaRPr lang="en-US" dirty="0"/>
          </a:p>
        </p:txBody>
      </p:sp>
      <p:sp>
        <p:nvSpPr>
          <p:cNvPr id="4" name="Slide Number Placeholder 3"/>
          <p:cNvSpPr>
            <a:spLocks noGrp="1"/>
          </p:cNvSpPr>
          <p:nvPr>
            <p:ph type="sldNum" sz="quarter" idx="10"/>
          </p:nvPr>
        </p:nvSpPr>
        <p:spPr/>
        <p:txBody>
          <a:bodyPr/>
          <a:lstStyle/>
          <a:p>
            <a:pPr>
              <a:defRPr/>
            </a:pPr>
            <a:fld id="{C7164273-0368-4848-905E-2C2A51EA421A}" type="slidenum">
              <a:rPr lang="en-US" smtClean="0"/>
              <a:pPr>
                <a:defRPr/>
              </a:pPr>
              <a:t>9</a:t>
            </a:fld>
            <a:endParaRPr lang="en-US" dirty="0"/>
          </a:p>
        </p:txBody>
      </p:sp>
    </p:spTree>
    <p:extLst>
      <p:ext uri="{BB962C8B-B14F-4D97-AF65-F5344CB8AC3E}">
        <p14:creationId xmlns:p14="http://schemas.microsoft.com/office/powerpoint/2010/main" val="2377311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164273-0368-4848-905E-2C2A51EA421A}" type="slidenum">
              <a:rPr lang="en-US" smtClean="0"/>
              <a:pPr>
                <a:defRPr/>
              </a:pPr>
              <a:t>10</a:t>
            </a:fld>
            <a:endParaRPr lang="en-US" dirty="0"/>
          </a:p>
        </p:txBody>
      </p:sp>
    </p:spTree>
    <p:extLst>
      <p:ext uri="{BB962C8B-B14F-4D97-AF65-F5344CB8AC3E}">
        <p14:creationId xmlns:p14="http://schemas.microsoft.com/office/powerpoint/2010/main" val="249233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highlight>
                  <a:srgbClr val="FFFF00"/>
                </a:highlight>
                <a:ea typeface="Calibri"/>
                <a:cs typeface="Times New Roman"/>
              </a:rPr>
              <a:t>20%</a:t>
            </a:r>
            <a:r>
              <a:rPr lang="en-US" sz="1200" dirty="0">
                <a:highlight>
                  <a:srgbClr val="FFFF00"/>
                </a:highlight>
              </a:rPr>
              <a:t> </a:t>
            </a:r>
            <a:r>
              <a:rPr lang="en-US" sz="1200" dirty="0"/>
              <a:t>(219) cases successfully completed probation. No DL suspension or collection agency surcharge.</a:t>
            </a:r>
          </a:p>
          <a:p>
            <a:endParaRPr lang="en-US" dirty="0"/>
          </a:p>
        </p:txBody>
      </p:sp>
      <p:sp>
        <p:nvSpPr>
          <p:cNvPr id="4" name="Slide Number Placeholder 3"/>
          <p:cNvSpPr>
            <a:spLocks noGrp="1"/>
          </p:cNvSpPr>
          <p:nvPr>
            <p:ph type="sldNum" sz="quarter" idx="10"/>
          </p:nvPr>
        </p:nvSpPr>
        <p:spPr/>
        <p:txBody>
          <a:bodyPr/>
          <a:lstStyle/>
          <a:p>
            <a:pPr>
              <a:defRPr/>
            </a:pPr>
            <a:fld id="{C7164273-0368-4848-905E-2C2A51EA421A}" type="slidenum">
              <a:rPr lang="en-US" smtClean="0"/>
              <a:pPr>
                <a:defRPr/>
              </a:pPr>
              <a:t>12</a:t>
            </a:fld>
            <a:endParaRPr lang="en-US" dirty="0"/>
          </a:p>
        </p:txBody>
      </p:sp>
    </p:spTree>
    <p:extLst>
      <p:ext uri="{BB962C8B-B14F-4D97-AF65-F5344CB8AC3E}">
        <p14:creationId xmlns:p14="http://schemas.microsoft.com/office/powerpoint/2010/main" val="3491471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275" eaLnBrk="1" hangingPunct="1">
              <a:spcBef>
                <a:spcPct val="0"/>
              </a:spcBef>
            </a:pPr>
            <a:r>
              <a:rPr lang="en-US" altLang="en-US" dirty="0">
                <a:latin typeface="Arial" panose="020B0604020202020204" pitchFamily="34" charset="0"/>
              </a:rPr>
              <a:t>Collected $6,588.00 (14%).   (UPDATED 3/27)</a:t>
            </a:r>
            <a:endParaRPr lang="en-US" altLang="en-US" dirty="0">
              <a:solidFill>
                <a:srgbClr val="FF0000"/>
              </a:solidFill>
              <a:latin typeface="Arial" panose="020B0604020202020204" pitchFamily="34" charset="0"/>
            </a:endParaRPr>
          </a:p>
          <a:p>
            <a:pPr defTabSz="930275" eaLnBrk="1" hangingPunct="1">
              <a:spcBef>
                <a:spcPct val="0"/>
              </a:spcBef>
            </a:pPr>
            <a:r>
              <a:rPr lang="en-US" altLang="en-US" dirty="0">
                <a:solidFill>
                  <a:srgbClr val="FF0000"/>
                </a:solidFill>
                <a:latin typeface="Arial" panose="020B0604020202020204" pitchFamily="34" charset="0"/>
              </a:rPr>
              <a:t>Phone Calls.</a:t>
            </a:r>
          </a:p>
          <a:p>
            <a:pPr defTabSz="930275" eaLnBrk="1" hangingPunct="1">
              <a:spcBef>
                <a:spcPct val="0"/>
              </a:spcBef>
            </a:pPr>
            <a:r>
              <a:rPr lang="en-US" altLang="en-US" u="sng" dirty="0">
                <a:solidFill>
                  <a:srgbClr val="FF0000"/>
                </a:solidFill>
                <a:latin typeface="Arial" panose="020B0604020202020204" pitchFamily="34" charset="0"/>
              </a:rPr>
              <a:t>We work with the Probation Agency. </a:t>
            </a:r>
            <a:r>
              <a:rPr lang="en-US" altLang="en-US" dirty="0">
                <a:solidFill>
                  <a:srgbClr val="FF0000"/>
                </a:solidFill>
                <a:latin typeface="Arial" panose="020B0604020202020204" pitchFamily="34" charset="0"/>
              </a:rPr>
              <a:t>If defendant cannot be reached by phone, we will contact local probation as a reminder for the probationer to pay.</a:t>
            </a:r>
          </a:p>
          <a:p>
            <a:pPr defTabSz="930275"/>
            <a:r>
              <a:rPr lang="en-US" altLang="en-US" dirty="0">
                <a:latin typeface="Arial" panose="020B0604020202020204" pitchFamily="34" charset="0"/>
              </a:rPr>
              <a:t>We are seeing a few other judges begin to order defendants to establish payment plans while on probation.</a:t>
            </a:r>
          </a:p>
          <a:p>
            <a:pPr defTabSz="930275"/>
            <a:r>
              <a:rPr lang="en-US" altLang="en-US" dirty="0">
                <a:latin typeface="Arial" panose="020B0604020202020204" pitchFamily="34" charset="0"/>
              </a:rPr>
              <a:t>We will readdress this issue with the Admin Judge when more data has been compiled.</a:t>
            </a:r>
          </a:p>
          <a:p>
            <a:endParaRPr lang="en-US" dirty="0"/>
          </a:p>
        </p:txBody>
      </p:sp>
      <p:sp>
        <p:nvSpPr>
          <p:cNvPr id="4" name="Slide Number Placeholder 3"/>
          <p:cNvSpPr>
            <a:spLocks noGrp="1"/>
          </p:cNvSpPr>
          <p:nvPr>
            <p:ph type="sldNum" sz="quarter" idx="10"/>
          </p:nvPr>
        </p:nvSpPr>
        <p:spPr/>
        <p:txBody>
          <a:bodyPr/>
          <a:lstStyle/>
          <a:p>
            <a:pPr>
              <a:defRPr/>
            </a:pPr>
            <a:fld id="{C7164273-0368-4848-905E-2C2A51EA421A}" type="slidenum">
              <a:rPr lang="en-US" smtClean="0"/>
              <a:pPr>
                <a:defRPr/>
              </a:pPr>
              <a:t>14</a:t>
            </a:fld>
            <a:endParaRPr lang="en-US" dirty="0"/>
          </a:p>
        </p:txBody>
      </p:sp>
    </p:spTree>
    <p:extLst>
      <p:ext uri="{BB962C8B-B14F-4D97-AF65-F5344CB8AC3E}">
        <p14:creationId xmlns:p14="http://schemas.microsoft.com/office/powerpoint/2010/main" val="3963386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0275" eaLnBrk="1" hangingPunct="1">
              <a:spcBef>
                <a:spcPct val="0"/>
              </a:spcBef>
            </a:pPr>
            <a:r>
              <a:rPr lang="en-US" altLang="en-US" dirty="0">
                <a:latin typeface="Arial" panose="020B0604020202020204" pitchFamily="34" charset="0"/>
              </a:rPr>
              <a:t>In the past, it has been the practice of the Court to not assess minimum mandatory fines/costs.</a:t>
            </a:r>
          </a:p>
          <a:p>
            <a:pPr defTabSz="930275" eaLnBrk="1" hangingPunct="1">
              <a:spcBef>
                <a:spcPct val="0"/>
              </a:spcBef>
            </a:pPr>
            <a:r>
              <a:rPr lang="en-US" altLang="en-US" dirty="0">
                <a:latin typeface="Arial" panose="020B0604020202020204" pitchFamily="34" charset="0"/>
              </a:rPr>
              <a:t>Fines/costs on the first charge and not on others.</a:t>
            </a:r>
          </a:p>
          <a:p>
            <a:pPr defTabSz="930275" eaLnBrk="1" hangingPunct="1">
              <a:spcBef>
                <a:spcPct val="0"/>
              </a:spcBef>
            </a:pPr>
            <a:r>
              <a:rPr lang="en-US" altLang="en-US" dirty="0">
                <a:latin typeface="Arial" panose="020B0604020202020204" pitchFamily="34" charset="0"/>
              </a:rPr>
              <a:t>PBC had one of the highest amount of under-assessments in the state per the AC report.</a:t>
            </a:r>
          </a:p>
          <a:p>
            <a:pPr defTabSz="930275" eaLnBrk="1" hangingPunct="1">
              <a:spcBef>
                <a:spcPct val="0"/>
              </a:spcBef>
            </a:pPr>
            <a:endParaRPr lang="en-US" altLang="en-US" dirty="0">
              <a:latin typeface="Arial" panose="020B0604020202020204" pitchFamily="34" charset="0"/>
            </a:endParaRPr>
          </a:p>
          <a:p>
            <a:pPr defTabSz="930275" eaLnBrk="1" hangingPunct="1">
              <a:spcBef>
                <a:spcPct val="0"/>
              </a:spcBef>
            </a:pPr>
            <a:r>
              <a:rPr lang="en-US" altLang="en-US" dirty="0">
                <a:latin typeface="Arial" panose="020B0604020202020204" pitchFamily="34" charset="0"/>
              </a:rPr>
              <a:t>Implemented our In Court Processing System through our CMS vendor.</a:t>
            </a:r>
          </a:p>
          <a:p>
            <a:pPr defTabSz="930275" eaLnBrk="1" hangingPunct="1">
              <a:spcBef>
                <a:spcPct val="0"/>
              </a:spcBef>
            </a:pPr>
            <a:r>
              <a:rPr lang="en-US" altLang="en-US" dirty="0">
                <a:latin typeface="Arial" panose="020B0604020202020204" pitchFamily="34" charset="0"/>
              </a:rPr>
              <a:t>CMS enables Clerks to electronically assess all minimum/mandatory fines/costs per count as applicable.</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fld id="{31C222AC-D645-4FC7-B627-DAEF04BB9154}" type="slidenum">
              <a:rPr lang="en-US" altLang="en-US">
                <a:latin typeface="Times New Roman" panose="02020603050405020304" pitchFamily="18" charset="0"/>
              </a:rPr>
              <a:pPr/>
              <a:t>17</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192210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Open Mondays and Fridays 8:30 a.m. - 1:00 p.m.</a:t>
            </a:r>
          </a:p>
          <a:p>
            <a:endParaRPr lang="en-US" dirty="0"/>
          </a:p>
        </p:txBody>
      </p:sp>
      <p:sp>
        <p:nvSpPr>
          <p:cNvPr id="4" name="Slide Number Placeholder 3"/>
          <p:cNvSpPr>
            <a:spLocks noGrp="1"/>
          </p:cNvSpPr>
          <p:nvPr>
            <p:ph type="sldNum" sz="quarter" idx="10"/>
          </p:nvPr>
        </p:nvSpPr>
        <p:spPr/>
        <p:txBody>
          <a:bodyPr/>
          <a:lstStyle/>
          <a:p>
            <a:pPr>
              <a:defRPr/>
            </a:pPr>
            <a:fld id="{C7164273-0368-4848-905E-2C2A51EA421A}" type="slidenum">
              <a:rPr lang="en-US" smtClean="0"/>
              <a:pPr>
                <a:defRPr/>
              </a:pPr>
              <a:t>20</a:t>
            </a:fld>
            <a:endParaRPr lang="en-US" dirty="0"/>
          </a:p>
        </p:txBody>
      </p:sp>
    </p:spTree>
    <p:extLst>
      <p:ext uri="{BB962C8B-B14F-4D97-AF65-F5344CB8AC3E}">
        <p14:creationId xmlns:p14="http://schemas.microsoft.com/office/powerpoint/2010/main" val="32558578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457200" y="1295401"/>
            <a:ext cx="8229600" cy="1828800"/>
          </a:xfrm>
          <a:prstGeom prst="rect">
            <a:avLst/>
          </a:prstGeom>
        </p:spPr>
        <p:txBody>
          <a:bodyPr anchor="b">
            <a:noAutofit/>
          </a:bodyPr>
          <a:lstStyle>
            <a:lvl1pPr>
              <a:defRPr sz="6000">
                <a:solidFill>
                  <a:srgbClr val="090E74"/>
                </a:solidFill>
              </a:defRPr>
            </a:lvl1pPr>
          </a:lstStyle>
          <a:p>
            <a:r>
              <a:rPr lang="en-US" dirty="0"/>
              <a:t>Click to edit Master title style</a:t>
            </a:r>
            <a:endParaRPr dirty="0"/>
          </a:p>
        </p:txBody>
      </p:sp>
      <p:sp>
        <p:nvSpPr>
          <p:cNvPr id="12" name="Shape 12"/>
          <p:cNvSpPr>
            <a:spLocks noGrp="1"/>
          </p:cNvSpPr>
          <p:nvPr>
            <p:ph type="body" sz="quarter" idx="1"/>
          </p:nvPr>
        </p:nvSpPr>
        <p:spPr>
          <a:xfrm>
            <a:off x="457200" y="3283833"/>
            <a:ext cx="8229600" cy="2507367"/>
          </a:xfrm>
          <a:prstGeom prst="rect">
            <a:avLst/>
          </a:prstGeom>
        </p:spPr>
        <p:txBody>
          <a:bodyPr anchor="t"/>
          <a:lstStyle>
            <a:lvl1pPr marL="0" indent="0" algn="ctr">
              <a:spcBef>
                <a:spcPts val="0"/>
              </a:spcBef>
              <a:buSzTx/>
              <a:buNone/>
              <a:defRPr sz="2500">
                <a:solidFill>
                  <a:srgbClr val="090E74"/>
                </a:solidFill>
                <a:latin typeface="Calibri" panose="020F0502020204030204" pitchFamily="34" charset="0"/>
              </a:defRPr>
            </a:lvl1pPr>
            <a:lvl2pPr marL="0" indent="160729" algn="ctr">
              <a:spcBef>
                <a:spcPts val="0"/>
              </a:spcBef>
              <a:buSzTx/>
              <a:buNone/>
              <a:defRPr sz="2500">
                <a:solidFill>
                  <a:srgbClr val="090E74"/>
                </a:solidFill>
                <a:latin typeface="Calibri" panose="020F0502020204030204" pitchFamily="34" charset="0"/>
              </a:defRPr>
            </a:lvl2pPr>
            <a:lvl3pPr marL="0" indent="321457" algn="ctr">
              <a:spcBef>
                <a:spcPts val="0"/>
              </a:spcBef>
              <a:buSzTx/>
              <a:buNone/>
              <a:defRPr sz="2500">
                <a:solidFill>
                  <a:srgbClr val="090E74"/>
                </a:solidFill>
                <a:latin typeface="Calibri" panose="020F0502020204030204" pitchFamily="34" charset="0"/>
              </a:defRPr>
            </a:lvl3pPr>
            <a:lvl4pPr marL="0" indent="482186" algn="ctr">
              <a:spcBef>
                <a:spcPts val="0"/>
              </a:spcBef>
              <a:buSzTx/>
              <a:buNone/>
              <a:defRPr sz="2500">
                <a:solidFill>
                  <a:srgbClr val="090E74"/>
                </a:solidFill>
                <a:latin typeface="Calibri" panose="020F0502020204030204" pitchFamily="34" charset="0"/>
              </a:defRPr>
            </a:lvl4pPr>
            <a:lvl5pPr marL="0" indent="642915" algn="ctr">
              <a:spcBef>
                <a:spcPts val="0"/>
              </a:spcBef>
              <a:buSzTx/>
              <a:buNone/>
              <a:defRPr sz="2500">
                <a:solidFill>
                  <a:srgbClr val="090E74"/>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2403007232"/>
      </p:ext>
    </p:extLst>
  </p:cSld>
  <p:clrMapOvr>
    <a:masterClrMapping/>
  </p:clrMapOvr>
  <p:transition spd="med"/>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1"/>
            <a:ext cx="8229600" cy="4454525"/>
          </a:xfrm>
        </p:spPr>
        <p:txBody>
          <a:bodyPr/>
          <a:lstStyle>
            <a:lvl1pPr>
              <a:defRPr>
                <a:solidFill>
                  <a:srgbClr val="090E74"/>
                </a:solidFill>
              </a:defRPr>
            </a:lvl1pPr>
            <a:lvl2pPr>
              <a:defRPr>
                <a:solidFill>
                  <a:srgbClr val="090E74"/>
                </a:solidFill>
              </a:defRPr>
            </a:lvl2pPr>
            <a:lvl3pPr>
              <a:defRPr>
                <a:solidFill>
                  <a:srgbClr val="090E74"/>
                </a:solidFill>
              </a:defRPr>
            </a:lvl3pPr>
            <a:lvl4pPr>
              <a:defRPr>
                <a:solidFill>
                  <a:srgbClr val="090E74"/>
                </a:solidFill>
              </a:defRPr>
            </a:lvl4pPr>
            <a:lvl5pPr>
              <a:defRPr>
                <a:solidFill>
                  <a:srgbClr val="090E7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914681"/>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CDC0ACFA-76D1-4C6B-AFFD-C374AE2648A7}" type="datetimeFigureOut">
              <a:rPr lang="en-US" smtClean="0"/>
              <a:t>11/4/2017</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CA14438-C027-4E8B-838F-FF56CF48A615}"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402954373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CDC0ACFA-76D1-4C6B-AFFD-C374AE2648A7}" type="datetimeFigureOut">
              <a:rPr lang="en-US" smtClean="0"/>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7CA14438-C027-4E8B-838F-FF56CF48A615}"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3405666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CDC0ACFA-76D1-4C6B-AFFD-C374AE2648A7}" type="datetimeFigureOut">
              <a:rPr lang="en-US" smtClean="0"/>
              <a:t>11/4/2017</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CA14438-C027-4E8B-838F-FF56CF48A615}"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46317376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CDC0ACFA-76D1-4C6B-AFFD-C374AE2648A7}" type="datetimeFigureOut">
              <a:rPr lang="en-US" smtClean="0"/>
              <a:t>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A14438-C027-4E8B-838F-FF56CF48A615}"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2314809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CDC0ACFA-76D1-4C6B-AFFD-C374AE2648A7}" type="datetimeFigureOut">
              <a:rPr lang="en-US" smtClean="0"/>
              <a:t>11/4/2017</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7CA14438-C027-4E8B-838F-FF56CF48A615}"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36053562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DC0ACFA-76D1-4C6B-AFFD-C374AE2648A7}" type="datetimeFigureOut">
              <a:rPr lang="en-US" smtClean="0"/>
              <a:t>11/4/2017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7CA14438-C027-4E8B-838F-FF56CF48A615}" type="slidenum">
              <a:rPr lang="en-US" smtClean="0"/>
              <a:t>‹#›</a:t>
            </a:fld>
            <a:endParaRPr lang="en-US"/>
          </a:p>
        </p:txBody>
      </p:sp>
    </p:spTree>
    <p:extLst>
      <p:ext uri="{BB962C8B-B14F-4D97-AF65-F5344CB8AC3E}">
        <p14:creationId xmlns:p14="http://schemas.microsoft.com/office/powerpoint/2010/main" val="12396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CDC0ACFA-76D1-4C6B-AFFD-C374AE2648A7}" type="datetimeFigureOut">
              <a:rPr lang="en-US" smtClean="0"/>
              <a:t>11/4/2017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7CA14438-C027-4E8B-838F-FF56CF48A615}" type="slidenum">
              <a:rPr lang="en-US" smtClean="0"/>
              <a:t>‹#›</a:t>
            </a:fld>
            <a:endParaRPr lang="en-US"/>
          </a:p>
        </p:txBody>
      </p:sp>
    </p:spTree>
    <p:extLst>
      <p:ext uri="{BB962C8B-B14F-4D97-AF65-F5344CB8AC3E}">
        <p14:creationId xmlns:p14="http://schemas.microsoft.com/office/powerpoint/2010/main" val="2838564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7CA14438-C027-4E8B-838F-FF56CF48A615}"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CDC0ACFA-76D1-4C6B-AFFD-C374AE2648A7}" type="datetimeFigureOut">
              <a:rPr lang="en-US" smtClean="0"/>
              <a:t>11/4/2017</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extLst>
      <p:ext uri="{BB962C8B-B14F-4D97-AF65-F5344CB8AC3E}">
        <p14:creationId xmlns:p14="http://schemas.microsoft.com/office/powerpoint/2010/main" val="138808524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7CA14438-C027-4E8B-838F-FF56CF48A615}"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CDC0ACFA-76D1-4C6B-AFFD-C374AE2648A7}" type="datetimeFigureOut">
              <a:rPr lang="en-US" smtClean="0"/>
              <a:t>11/4/2017</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extLst>
      <p:ext uri="{BB962C8B-B14F-4D97-AF65-F5344CB8AC3E}">
        <p14:creationId xmlns:p14="http://schemas.microsoft.com/office/powerpoint/2010/main" val="3617787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8381D-735E-44EF-B536-93BC63FA54BD}"/>
              </a:ext>
            </a:extLst>
          </p:cNvPr>
          <p:cNvSpPr>
            <a:spLocks noGrp="1"/>
          </p:cNvSpPr>
          <p:nvPr>
            <p:ph type="title"/>
          </p:nvPr>
        </p:nvSpPr>
        <p:spPr>
          <a:xfrm>
            <a:off x="457200" y="299680"/>
            <a:ext cx="8229600" cy="831890"/>
          </a:xfrm>
        </p:spPr>
        <p:txBody>
          <a:bodyPr>
            <a:normAutofit/>
          </a:bodyPr>
          <a:lstStyle>
            <a:lvl1pPr>
              <a:defRPr sz="3600" b="0">
                <a:solidFill>
                  <a:schemeClr val="bg1"/>
                </a:solidFill>
                <a:latin typeface="Calibri" panose="020F0502020204030204" pitchFamily="34" charset="0"/>
              </a:defRPr>
            </a:lvl1pPr>
          </a:lstStyle>
          <a:p>
            <a:r>
              <a:rPr lang="en-US" dirty="0"/>
              <a:t>Click to edit Master title style</a:t>
            </a:r>
          </a:p>
        </p:txBody>
      </p:sp>
      <p:sp>
        <p:nvSpPr>
          <p:cNvPr id="3" name="Shape 75">
            <a:extLst>
              <a:ext uri="{FF2B5EF4-FFF2-40B4-BE49-F238E27FC236}">
                <a16:creationId xmlns:a16="http://schemas.microsoft.com/office/drawing/2014/main" id="{4EC06F66-CE8C-40D8-95DA-25EC3615EB9D}"/>
              </a:ext>
            </a:extLst>
          </p:cNvPr>
          <p:cNvSpPr>
            <a:spLocks noGrp="1"/>
          </p:cNvSpPr>
          <p:nvPr>
            <p:ph type="body" idx="1"/>
          </p:nvPr>
        </p:nvSpPr>
        <p:spPr>
          <a:xfrm>
            <a:off x="457200" y="1393031"/>
            <a:ext cx="8229600" cy="4393406"/>
          </a:xfrm>
          <a:prstGeom prst="rect">
            <a:avLst/>
          </a:prstGeom>
        </p:spPr>
        <p:txBody>
          <a:bodyPr/>
          <a:lstStyle>
            <a:lvl1pPr>
              <a:defRPr sz="2500">
                <a:solidFill>
                  <a:srgbClr val="090E74"/>
                </a:solidFill>
                <a:latin typeface="Calibri" panose="020F0502020204030204" pitchFamily="34" charset="0"/>
              </a:defRPr>
            </a:lvl1pPr>
            <a:lvl2pPr>
              <a:defRPr sz="2500">
                <a:solidFill>
                  <a:srgbClr val="090E74"/>
                </a:solidFill>
                <a:latin typeface="Calibri" panose="020F0502020204030204" pitchFamily="34" charset="0"/>
              </a:defRPr>
            </a:lvl2pPr>
            <a:lvl3pPr>
              <a:defRPr sz="2500">
                <a:solidFill>
                  <a:srgbClr val="090E74"/>
                </a:solidFill>
                <a:latin typeface="Calibri" panose="020F0502020204030204" pitchFamily="34" charset="0"/>
              </a:defRPr>
            </a:lvl3pPr>
            <a:lvl4pPr>
              <a:defRPr sz="2500">
                <a:solidFill>
                  <a:srgbClr val="090E74"/>
                </a:solidFill>
                <a:latin typeface="Calibri" panose="020F0502020204030204" pitchFamily="34" charset="0"/>
              </a:defRPr>
            </a:lvl4pPr>
            <a:lvl5pPr>
              <a:defRPr sz="2500">
                <a:solidFill>
                  <a:srgbClr val="090E74"/>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696346921"/>
      </p:ext>
    </p:extLst>
  </p:cSld>
  <p:clrMapOvr>
    <a:masterClrMapping/>
  </p:clrMapOvr>
  <p:transition spd="med"/>
  <p:hf hdr="0" ftr="0" dt="0"/>
  <p:extLst>
    <p:ext uri="{DCECCB84-F9BA-43D5-87BE-67443E8EF086}">
      <p15:sldGuideLst xmlns:p15="http://schemas.microsoft.com/office/powerpoint/2012/main">
        <p15:guide id="1" orient="horz" pos="2160" userDrawn="1">
          <p15:clr>
            <a:srgbClr val="FBAE40"/>
          </p15:clr>
        </p15:guide>
        <p15:guide id="2" pos="547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DC0ACFA-76D1-4C6B-AFFD-C374AE2648A7}" type="datetimeFigureOut">
              <a:rPr lang="en-US" smtClean="0"/>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A14438-C027-4E8B-838F-FF56CF48A615}" type="slidenum">
              <a:rPr lang="en-US" smtClean="0"/>
              <a:t>‹#›</a:t>
            </a:fld>
            <a:endParaRPr lang="en-US"/>
          </a:p>
        </p:txBody>
      </p:sp>
    </p:spTree>
    <p:extLst>
      <p:ext uri="{BB962C8B-B14F-4D97-AF65-F5344CB8AC3E}">
        <p14:creationId xmlns:p14="http://schemas.microsoft.com/office/powerpoint/2010/main" val="319540893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7CA14438-C027-4E8B-838F-FF56CF48A615}"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DC0ACFA-76D1-4C6B-AFFD-C374AE2648A7}" type="datetimeFigureOut">
              <a:rPr lang="en-US" smtClean="0"/>
              <a:t>11/4/2017</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35650157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amp;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758952" y="1285875"/>
            <a:ext cx="7689247" cy="1987937"/>
          </a:xfrm>
          <a:prstGeom prst="rect">
            <a:avLst/>
          </a:prstGeom>
        </p:spPr>
        <p:txBody>
          <a:bodyPr anchor="b"/>
          <a:lstStyle>
            <a:lvl1pPr>
              <a:defRPr>
                <a:solidFill>
                  <a:srgbClr val="090E74"/>
                </a:solidFill>
              </a:defRPr>
            </a:lvl1pPr>
          </a:lstStyle>
          <a:p>
            <a:r>
              <a:rPr lang="en-US" dirty="0"/>
              <a:t>Click to edit Master title style</a:t>
            </a:r>
            <a:endParaRPr dirty="0"/>
          </a:p>
        </p:txBody>
      </p:sp>
      <p:sp>
        <p:nvSpPr>
          <p:cNvPr id="12" name="Shape 12"/>
          <p:cNvSpPr>
            <a:spLocks noGrp="1"/>
          </p:cNvSpPr>
          <p:nvPr>
            <p:ph type="body" sz="quarter" idx="1"/>
          </p:nvPr>
        </p:nvSpPr>
        <p:spPr>
          <a:xfrm>
            <a:off x="749737" y="3273812"/>
            <a:ext cx="7698462" cy="2507367"/>
          </a:xfrm>
          <a:prstGeom prst="rect">
            <a:avLst/>
          </a:prstGeom>
        </p:spPr>
        <p:txBody>
          <a:bodyPr anchor="t"/>
          <a:lstStyle>
            <a:lvl1pPr marL="0" indent="0" algn="ctr">
              <a:spcBef>
                <a:spcPts val="0"/>
              </a:spcBef>
              <a:buSzTx/>
              <a:buNone/>
              <a:defRPr sz="2250">
                <a:solidFill>
                  <a:srgbClr val="090E74"/>
                </a:solidFill>
                <a:latin typeface="Calibri" panose="020F0502020204030204" pitchFamily="34" charset="0"/>
              </a:defRPr>
            </a:lvl1pPr>
            <a:lvl2pPr marL="0" indent="160729" algn="ctr">
              <a:spcBef>
                <a:spcPts val="0"/>
              </a:spcBef>
              <a:buSzTx/>
              <a:buNone/>
              <a:defRPr sz="2250">
                <a:solidFill>
                  <a:srgbClr val="090E74"/>
                </a:solidFill>
                <a:latin typeface="Calibri" panose="020F0502020204030204" pitchFamily="34" charset="0"/>
              </a:defRPr>
            </a:lvl2pPr>
            <a:lvl3pPr marL="0" indent="321457" algn="ctr">
              <a:spcBef>
                <a:spcPts val="0"/>
              </a:spcBef>
              <a:buSzTx/>
              <a:buNone/>
              <a:defRPr sz="2250">
                <a:solidFill>
                  <a:srgbClr val="090E74"/>
                </a:solidFill>
                <a:latin typeface="Calibri" panose="020F0502020204030204" pitchFamily="34" charset="0"/>
              </a:defRPr>
            </a:lvl3pPr>
            <a:lvl4pPr marL="0" indent="482186" algn="ctr">
              <a:spcBef>
                <a:spcPts val="0"/>
              </a:spcBef>
              <a:buSzTx/>
              <a:buNone/>
              <a:defRPr sz="2250">
                <a:solidFill>
                  <a:srgbClr val="090E74"/>
                </a:solidFill>
                <a:latin typeface="Calibri" panose="020F0502020204030204" pitchFamily="34" charset="0"/>
              </a:defRPr>
            </a:lvl4pPr>
            <a:lvl5pPr marL="0" indent="642915" algn="ctr">
              <a:spcBef>
                <a:spcPts val="0"/>
              </a:spcBef>
              <a:buSzTx/>
              <a:buNone/>
              <a:defRPr sz="2250">
                <a:solidFill>
                  <a:srgbClr val="090E74"/>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268924081"/>
      </p:ext>
    </p:extLst>
  </p:cSld>
  <p:clrMapOvr>
    <a:masterClrMapping/>
  </p:clrMapOvr>
  <p:transition spd="med"/>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2" name="Shape 102"/>
          <p:cNvSpPr>
            <a:spLocks noGrp="1"/>
          </p:cNvSpPr>
          <p:nvPr>
            <p:ph type="pic" idx="13"/>
          </p:nvPr>
        </p:nvSpPr>
        <p:spPr>
          <a:xfrm>
            <a:off x="411480" y="1285875"/>
            <a:ext cx="8345329" cy="4397693"/>
          </a:xfrm>
          <a:prstGeom prst="rect">
            <a:avLst/>
          </a:prstGeom>
        </p:spPr>
        <p:txBody>
          <a:bodyPr lIns="91439" tIns="45719" rIns="91439" bIns="45719" anchor="t">
            <a:noAutofit/>
          </a:bodyPr>
          <a:lstStyle/>
          <a:p>
            <a:r>
              <a:rPr lang="en-US"/>
              <a:t>Click icon to add picture</a:t>
            </a:r>
            <a:endParaRPr/>
          </a:p>
        </p:txBody>
      </p:sp>
    </p:spTree>
    <p:extLst>
      <p:ext uri="{BB962C8B-B14F-4D97-AF65-F5344CB8AC3E}">
        <p14:creationId xmlns:p14="http://schemas.microsoft.com/office/powerpoint/2010/main" val="3004022446"/>
      </p:ext>
    </p:extLst>
  </p:cSld>
  <p:clrMapOvr>
    <a:masterClrMapping/>
  </p:clrMapOvr>
  <p:transition spd="med"/>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750425"/>
      </p:ext>
    </p:extLst>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8381D-735E-44EF-B536-93BC63FA54BD}"/>
              </a:ext>
            </a:extLst>
          </p:cNvPr>
          <p:cNvSpPr>
            <a:spLocks noGrp="1"/>
          </p:cNvSpPr>
          <p:nvPr>
            <p:ph type="title"/>
          </p:nvPr>
        </p:nvSpPr>
        <p:spPr>
          <a:xfrm>
            <a:off x="411480" y="299680"/>
            <a:ext cx="8358188" cy="831890"/>
          </a:xfrm>
        </p:spPr>
        <p:txBody>
          <a:bodyPr>
            <a:normAutofit/>
          </a:bodyPr>
          <a:lstStyle>
            <a:lvl1pPr>
              <a:defRPr sz="3500" b="0">
                <a:solidFill>
                  <a:schemeClr val="bg1"/>
                </a:solidFill>
                <a:latin typeface="Calibri" panose="020F0502020204030204" pitchFamily="34" charset="0"/>
              </a:defRPr>
            </a:lvl1pPr>
          </a:lstStyle>
          <a:p>
            <a:r>
              <a:rPr lang="en-US" dirty="0"/>
              <a:t>Click to edit Master title style</a:t>
            </a:r>
          </a:p>
        </p:txBody>
      </p:sp>
      <p:sp>
        <p:nvSpPr>
          <p:cNvPr id="3" name="Shape 75">
            <a:extLst>
              <a:ext uri="{FF2B5EF4-FFF2-40B4-BE49-F238E27FC236}">
                <a16:creationId xmlns:a16="http://schemas.microsoft.com/office/drawing/2014/main" id="{4EC06F66-CE8C-40D8-95DA-25EC3615EB9D}"/>
              </a:ext>
            </a:extLst>
          </p:cNvPr>
          <p:cNvSpPr>
            <a:spLocks noGrp="1"/>
          </p:cNvSpPr>
          <p:nvPr>
            <p:ph type="body" idx="1"/>
          </p:nvPr>
        </p:nvSpPr>
        <p:spPr>
          <a:xfrm>
            <a:off x="411480" y="1393031"/>
            <a:ext cx="8358188" cy="4393406"/>
          </a:xfrm>
          <a:prstGeom prst="rect">
            <a:avLst/>
          </a:prstGeom>
        </p:spPr>
        <p:txBody>
          <a:bodyPr/>
          <a:lstStyle>
            <a:lvl1pPr>
              <a:defRPr sz="2531">
                <a:solidFill>
                  <a:srgbClr val="090E74"/>
                </a:solidFill>
                <a:latin typeface="Calibri" panose="020F0502020204030204" pitchFamily="34" charset="0"/>
              </a:defRPr>
            </a:lvl1pPr>
            <a:lvl2pPr>
              <a:defRPr sz="2531">
                <a:solidFill>
                  <a:srgbClr val="090E74"/>
                </a:solidFill>
                <a:latin typeface="Calibri" panose="020F0502020204030204" pitchFamily="34" charset="0"/>
              </a:defRPr>
            </a:lvl2pPr>
            <a:lvl3pPr>
              <a:defRPr sz="2531">
                <a:solidFill>
                  <a:srgbClr val="090E74"/>
                </a:solidFill>
                <a:latin typeface="Calibri" panose="020F0502020204030204" pitchFamily="34" charset="0"/>
              </a:defRPr>
            </a:lvl3pPr>
            <a:lvl4pPr>
              <a:defRPr sz="2531">
                <a:solidFill>
                  <a:srgbClr val="090E74"/>
                </a:solidFill>
                <a:latin typeface="Calibri" panose="020F0502020204030204" pitchFamily="34" charset="0"/>
              </a:defRPr>
            </a:lvl4pPr>
            <a:lvl5pPr>
              <a:defRPr sz="2531">
                <a:solidFill>
                  <a:srgbClr val="090E74"/>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802917544"/>
      </p:ext>
    </p:extLst>
  </p:cSld>
  <p:clrMapOvr>
    <a:masterClrMapping/>
  </p:clrMapOvr>
  <p:transition spd="med"/>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8381D-735E-44EF-B536-93BC63FA54BD}"/>
              </a:ext>
            </a:extLst>
          </p:cNvPr>
          <p:cNvSpPr>
            <a:spLocks noGrp="1"/>
          </p:cNvSpPr>
          <p:nvPr>
            <p:ph type="title" hasCustomPrompt="1"/>
          </p:nvPr>
        </p:nvSpPr>
        <p:spPr>
          <a:xfrm>
            <a:off x="411480" y="299680"/>
            <a:ext cx="8358188" cy="831890"/>
          </a:xfrm>
        </p:spPr>
        <p:txBody>
          <a:bodyPr>
            <a:noAutofit/>
          </a:bodyPr>
          <a:lstStyle>
            <a:lvl1pPr>
              <a:defRPr sz="3000" b="0">
                <a:solidFill>
                  <a:schemeClr val="bg1"/>
                </a:solidFill>
                <a:latin typeface="Calibri" panose="020F0502020204030204" pitchFamily="34" charset="0"/>
              </a:defRPr>
            </a:lvl1pPr>
          </a:lstStyle>
          <a:p>
            <a:r>
              <a:rPr lang="en-US" dirty="0"/>
              <a:t>Click to edit </a:t>
            </a:r>
            <a:br>
              <a:rPr lang="en-US" dirty="0"/>
            </a:br>
            <a:r>
              <a:rPr lang="en-US" dirty="0"/>
              <a:t>Master title style</a:t>
            </a:r>
          </a:p>
        </p:txBody>
      </p:sp>
      <p:sp>
        <p:nvSpPr>
          <p:cNvPr id="3" name="Shape 75">
            <a:extLst>
              <a:ext uri="{FF2B5EF4-FFF2-40B4-BE49-F238E27FC236}">
                <a16:creationId xmlns:a16="http://schemas.microsoft.com/office/drawing/2014/main" id="{4EC06F66-CE8C-40D8-95DA-25EC3615EB9D}"/>
              </a:ext>
            </a:extLst>
          </p:cNvPr>
          <p:cNvSpPr>
            <a:spLocks noGrp="1"/>
          </p:cNvSpPr>
          <p:nvPr>
            <p:ph type="body" idx="1"/>
          </p:nvPr>
        </p:nvSpPr>
        <p:spPr>
          <a:xfrm>
            <a:off x="411480" y="1393031"/>
            <a:ext cx="8358188" cy="4393406"/>
          </a:xfrm>
          <a:prstGeom prst="rect">
            <a:avLst/>
          </a:prstGeom>
        </p:spPr>
        <p:txBody>
          <a:bodyPr/>
          <a:lstStyle>
            <a:lvl1pPr>
              <a:defRPr sz="2531">
                <a:solidFill>
                  <a:srgbClr val="090E74"/>
                </a:solidFill>
                <a:latin typeface="Calibri" panose="020F0502020204030204" pitchFamily="34" charset="0"/>
              </a:defRPr>
            </a:lvl1pPr>
            <a:lvl2pPr>
              <a:defRPr sz="2531">
                <a:solidFill>
                  <a:srgbClr val="090E74"/>
                </a:solidFill>
                <a:latin typeface="Calibri" panose="020F0502020204030204" pitchFamily="34" charset="0"/>
              </a:defRPr>
            </a:lvl2pPr>
            <a:lvl3pPr>
              <a:defRPr sz="2531">
                <a:solidFill>
                  <a:srgbClr val="090E74"/>
                </a:solidFill>
                <a:latin typeface="Calibri" panose="020F0502020204030204" pitchFamily="34" charset="0"/>
              </a:defRPr>
            </a:lvl3pPr>
            <a:lvl4pPr>
              <a:defRPr sz="2531">
                <a:solidFill>
                  <a:srgbClr val="090E74"/>
                </a:solidFill>
                <a:latin typeface="Calibri" panose="020F0502020204030204" pitchFamily="34" charset="0"/>
              </a:defRPr>
            </a:lvl4pPr>
            <a:lvl5pPr>
              <a:defRPr sz="2531">
                <a:solidFill>
                  <a:srgbClr val="090E74"/>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459289825"/>
      </p:ext>
    </p:extLst>
  </p:cSld>
  <p:clrMapOvr>
    <a:masterClrMapping/>
  </p:clrMapOvr>
  <p:transition spd="med"/>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lvl1pPr>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295400"/>
            <a:ext cx="8229600" cy="4454525"/>
          </a:xfrm>
        </p:spPr>
        <p:txBody>
          <a:bodyPr/>
          <a:lstStyle>
            <a:lvl1pPr>
              <a:defRPr>
                <a:solidFill>
                  <a:srgbClr val="090E74"/>
                </a:solidFill>
              </a:defRPr>
            </a:lvl1pPr>
            <a:lvl2pPr>
              <a:defRPr>
                <a:solidFill>
                  <a:srgbClr val="090E74"/>
                </a:solidFill>
              </a:defRPr>
            </a:lvl2pPr>
            <a:lvl3pPr>
              <a:defRPr>
                <a:solidFill>
                  <a:srgbClr val="090E74"/>
                </a:solidFill>
              </a:defRPr>
            </a:lvl3pPr>
            <a:lvl4pPr>
              <a:defRPr>
                <a:solidFill>
                  <a:srgbClr val="090E74"/>
                </a:solidFill>
              </a:defRPr>
            </a:lvl4pPr>
            <a:lvl5pPr>
              <a:defRPr>
                <a:solidFill>
                  <a:srgbClr val="090E7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5168296"/>
      </p:ext>
    </p:extLst>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lvl1pPr>
              <a:defRPr sz="35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solidFill>
                  <a:srgbClr val="090E7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solidFill>
                  <a:srgbClr val="090E74"/>
                </a:solidFill>
              </a:defRPr>
            </a:lvl1pPr>
            <a:lvl2pPr>
              <a:defRPr sz="2000">
                <a:solidFill>
                  <a:srgbClr val="090E74"/>
                </a:solidFill>
              </a:defRPr>
            </a:lvl2pPr>
            <a:lvl3pPr>
              <a:defRPr sz="1800">
                <a:solidFill>
                  <a:srgbClr val="090E74"/>
                </a:solidFill>
              </a:defRPr>
            </a:lvl3pPr>
            <a:lvl4pPr>
              <a:defRPr sz="1600">
                <a:solidFill>
                  <a:srgbClr val="090E74"/>
                </a:solidFill>
              </a:defRPr>
            </a:lvl4pPr>
            <a:lvl5pPr>
              <a:defRPr sz="1600">
                <a:solidFill>
                  <a:srgbClr val="090E74"/>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solidFill>
                  <a:srgbClr val="090E7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solidFill>
                  <a:srgbClr val="090E74"/>
                </a:solidFill>
              </a:defRPr>
            </a:lvl1pPr>
            <a:lvl2pPr>
              <a:defRPr sz="2000">
                <a:solidFill>
                  <a:srgbClr val="090E74"/>
                </a:solidFill>
              </a:defRPr>
            </a:lvl2pPr>
            <a:lvl3pPr>
              <a:defRPr sz="1800">
                <a:solidFill>
                  <a:srgbClr val="090E74"/>
                </a:solidFill>
              </a:defRPr>
            </a:lvl3pPr>
            <a:lvl4pPr>
              <a:defRPr sz="1600">
                <a:solidFill>
                  <a:srgbClr val="090E74"/>
                </a:solidFill>
              </a:defRPr>
            </a:lvl4pPr>
            <a:lvl5pPr>
              <a:defRPr sz="1600">
                <a:solidFill>
                  <a:srgbClr val="090E74"/>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1347831"/>
      </p:ext>
    </p:extLst>
  </p:cSld>
  <p:clrMapOvr>
    <a:masterClrMapping/>
  </p:clrMapOvr>
  <p:transition>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5950862"/>
      </p:ext>
    </p:extLst>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8381D-735E-44EF-B536-93BC63FA54BD}"/>
              </a:ext>
            </a:extLst>
          </p:cNvPr>
          <p:cNvSpPr>
            <a:spLocks noGrp="1"/>
          </p:cNvSpPr>
          <p:nvPr>
            <p:ph type="title" hasCustomPrompt="1"/>
          </p:nvPr>
        </p:nvSpPr>
        <p:spPr>
          <a:xfrm>
            <a:off x="411480" y="299680"/>
            <a:ext cx="8358188" cy="831890"/>
          </a:xfrm>
        </p:spPr>
        <p:txBody>
          <a:bodyPr>
            <a:noAutofit/>
          </a:bodyPr>
          <a:lstStyle>
            <a:lvl1pPr>
              <a:defRPr sz="3000" b="0">
                <a:solidFill>
                  <a:schemeClr val="bg1"/>
                </a:solidFill>
                <a:latin typeface="Calibri" panose="020F0502020204030204" pitchFamily="34" charset="0"/>
              </a:defRPr>
            </a:lvl1pPr>
          </a:lstStyle>
          <a:p>
            <a:r>
              <a:rPr lang="en-US" dirty="0"/>
              <a:t>Click to edit </a:t>
            </a:r>
            <a:br>
              <a:rPr lang="en-US" dirty="0"/>
            </a:br>
            <a:r>
              <a:rPr lang="en-US" dirty="0"/>
              <a:t>Master title style</a:t>
            </a:r>
          </a:p>
        </p:txBody>
      </p:sp>
      <p:sp>
        <p:nvSpPr>
          <p:cNvPr id="3" name="Shape 75">
            <a:extLst>
              <a:ext uri="{FF2B5EF4-FFF2-40B4-BE49-F238E27FC236}">
                <a16:creationId xmlns:a16="http://schemas.microsoft.com/office/drawing/2014/main" id="{4EC06F66-CE8C-40D8-95DA-25EC3615EB9D}"/>
              </a:ext>
            </a:extLst>
          </p:cNvPr>
          <p:cNvSpPr>
            <a:spLocks noGrp="1"/>
          </p:cNvSpPr>
          <p:nvPr>
            <p:ph type="body" idx="1"/>
          </p:nvPr>
        </p:nvSpPr>
        <p:spPr>
          <a:xfrm>
            <a:off x="411480" y="1393031"/>
            <a:ext cx="8358188" cy="4393406"/>
          </a:xfrm>
          <a:prstGeom prst="rect">
            <a:avLst/>
          </a:prstGeom>
        </p:spPr>
        <p:txBody>
          <a:bodyPr/>
          <a:lstStyle>
            <a:lvl1pPr>
              <a:defRPr sz="2500">
                <a:solidFill>
                  <a:srgbClr val="090E74"/>
                </a:solidFill>
                <a:latin typeface="Calibri" panose="020F0502020204030204" pitchFamily="34" charset="0"/>
              </a:defRPr>
            </a:lvl1pPr>
            <a:lvl2pPr>
              <a:defRPr sz="2500">
                <a:solidFill>
                  <a:srgbClr val="090E74"/>
                </a:solidFill>
                <a:latin typeface="Calibri" panose="020F0502020204030204" pitchFamily="34" charset="0"/>
              </a:defRPr>
            </a:lvl2pPr>
            <a:lvl3pPr>
              <a:defRPr sz="2500">
                <a:solidFill>
                  <a:srgbClr val="090E74"/>
                </a:solidFill>
                <a:latin typeface="Calibri" panose="020F0502020204030204" pitchFamily="34" charset="0"/>
              </a:defRPr>
            </a:lvl3pPr>
            <a:lvl4pPr>
              <a:defRPr sz="2500">
                <a:solidFill>
                  <a:srgbClr val="090E74"/>
                </a:solidFill>
                <a:latin typeface="Calibri" panose="020F0502020204030204" pitchFamily="34" charset="0"/>
              </a:defRPr>
            </a:lvl4pPr>
            <a:lvl5pPr>
              <a:defRPr sz="2500">
                <a:solidFill>
                  <a:srgbClr val="090E74"/>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844546639"/>
      </p:ext>
    </p:extLst>
  </p:cSld>
  <p:clrMapOvr>
    <a:masterClrMapping/>
  </p:clrMapOvr>
  <p:transition spd="med"/>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758952" y="2193488"/>
            <a:ext cx="7689247" cy="1252657"/>
          </a:xfrm>
          <a:prstGeom prst="rect">
            <a:avLst/>
          </a:prstGeom>
        </p:spPr>
        <p:txBody>
          <a:bodyPr anchor="b"/>
          <a:lstStyle/>
          <a:p>
            <a:r>
              <a:rPr lang="en-US"/>
              <a:t>Click to edit Master title style</a:t>
            </a:r>
            <a:endParaRPr dirty="0"/>
          </a:p>
        </p:txBody>
      </p:sp>
      <p:sp>
        <p:nvSpPr>
          <p:cNvPr id="12" name="Shape 12"/>
          <p:cNvSpPr>
            <a:spLocks noGrp="1"/>
          </p:cNvSpPr>
          <p:nvPr>
            <p:ph type="body" sz="quarter" idx="1"/>
          </p:nvPr>
        </p:nvSpPr>
        <p:spPr>
          <a:xfrm>
            <a:off x="749737" y="3510528"/>
            <a:ext cx="7698462" cy="2507367"/>
          </a:xfrm>
          <a:prstGeom prst="rect">
            <a:avLst/>
          </a:prstGeom>
        </p:spPr>
        <p:txBody>
          <a:bodyPr anchor="t"/>
          <a:lstStyle>
            <a:lvl1pPr marL="0" indent="0" algn="ctr">
              <a:spcBef>
                <a:spcPts val="0"/>
              </a:spcBef>
              <a:buSzTx/>
              <a:buNone/>
              <a:defRPr sz="2250">
                <a:solidFill>
                  <a:srgbClr val="092C74"/>
                </a:solidFill>
                <a:latin typeface="Calibri" panose="020F0502020204030204" pitchFamily="34" charset="0"/>
              </a:defRPr>
            </a:lvl1pPr>
            <a:lvl2pPr marL="0" indent="160729" algn="ctr">
              <a:spcBef>
                <a:spcPts val="0"/>
              </a:spcBef>
              <a:buSzTx/>
              <a:buNone/>
              <a:defRPr sz="2250">
                <a:solidFill>
                  <a:srgbClr val="092C74"/>
                </a:solidFill>
                <a:latin typeface="Calibri" panose="020F0502020204030204" pitchFamily="34" charset="0"/>
              </a:defRPr>
            </a:lvl2pPr>
            <a:lvl3pPr marL="0" indent="321457" algn="ctr">
              <a:spcBef>
                <a:spcPts val="0"/>
              </a:spcBef>
              <a:buSzTx/>
              <a:buNone/>
              <a:defRPr sz="2250">
                <a:solidFill>
                  <a:srgbClr val="092C74"/>
                </a:solidFill>
                <a:latin typeface="Calibri" panose="020F0502020204030204" pitchFamily="34" charset="0"/>
              </a:defRPr>
            </a:lvl3pPr>
            <a:lvl4pPr marL="0" indent="482186" algn="ctr">
              <a:spcBef>
                <a:spcPts val="0"/>
              </a:spcBef>
              <a:buSzTx/>
              <a:buNone/>
              <a:defRPr sz="2250">
                <a:solidFill>
                  <a:srgbClr val="092C74"/>
                </a:solidFill>
                <a:latin typeface="Calibri" panose="020F0502020204030204" pitchFamily="34" charset="0"/>
              </a:defRPr>
            </a:lvl4pPr>
            <a:lvl5pPr marL="0" indent="642915" algn="ctr">
              <a:spcBef>
                <a:spcPts val="0"/>
              </a:spcBef>
              <a:buSzTx/>
              <a:buNone/>
              <a:defRPr sz="2250">
                <a:solidFill>
                  <a:srgbClr val="092C74"/>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79389405"/>
      </p:ext>
    </p:extLst>
  </p:cSld>
  <p:clrMapOvr>
    <a:masterClrMapping/>
  </p:clrMapOvr>
  <p:transition spd="med"/>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411480" y="1791652"/>
            <a:ext cx="8358188" cy="4521994"/>
          </a:xfrm>
          <a:prstGeom prst="rect">
            <a:avLst/>
          </a:prstGeom>
        </p:spPr>
        <p:txBody>
          <a:bodyPr/>
          <a:lstStyle>
            <a:lvl1pPr>
              <a:defRPr sz="2531">
                <a:solidFill>
                  <a:srgbClr val="092C74"/>
                </a:solidFill>
                <a:latin typeface="Calibri" panose="020F0502020204030204" pitchFamily="34" charset="0"/>
              </a:defRPr>
            </a:lvl1pPr>
            <a:lvl2pPr>
              <a:defRPr sz="2531">
                <a:solidFill>
                  <a:srgbClr val="092C74"/>
                </a:solidFill>
                <a:latin typeface="Calibri" panose="020F0502020204030204" pitchFamily="34" charset="0"/>
              </a:defRPr>
            </a:lvl2pPr>
            <a:lvl3pPr>
              <a:defRPr sz="2531">
                <a:solidFill>
                  <a:srgbClr val="092C74"/>
                </a:solidFill>
                <a:latin typeface="Calibri" panose="020F0502020204030204" pitchFamily="34" charset="0"/>
              </a:defRPr>
            </a:lvl3pPr>
            <a:lvl4pPr>
              <a:defRPr sz="2531">
                <a:solidFill>
                  <a:srgbClr val="092C74"/>
                </a:solidFill>
                <a:latin typeface="Calibri" panose="020F0502020204030204" pitchFamily="34" charset="0"/>
              </a:defRPr>
            </a:lvl4pPr>
            <a:lvl5pPr>
              <a:defRPr sz="2531">
                <a:solidFill>
                  <a:srgbClr val="092C74"/>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833784661"/>
      </p:ext>
    </p:extLst>
  </p:cSld>
  <p:clrMapOvr>
    <a:masterClrMapping/>
  </p:clrMapOvr>
  <p:transition spd="med"/>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411480" y="2031682"/>
            <a:ext cx="8345329" cy="4397693"/>
          </a:xfrm>
          <a:prstGeom prst="rect">
            <a:avLst/>
          </a:prstGeom>
        </p:spPr>
        <p:txBody>
          <a:bodyPr lIns="91439" tIns="45719" rIns="91439" bIns="45719" anchor="t">
            <a:noAutofit/>
          </a:bodyPr>
          <a:lstStyle/>
          <a:p>
            <a:r>
              <a:rPr lang="en-US"/>
              <a:t>Click icon to add picture</a:t>
            </a:r>
            <a:endParaRPr/>
          </a:p>
        </p:txBody>
      </p:sp>
    </p:spTree>
    <p:extLst>
      <p:ext uri="{BB962C8B-B14F-4D97-AF65-F5344CB8AC3E}">
        <p14:creationId xmlns:p14="http://schemas.microsoft.com/office/powerpoint/2010/main" val="3676186778"/>
      </p:ext>
    </p:extLst>
  </p:cSld>
  <p:clrMapOvr>
    <a:masterClrMapping/>
  </p:clrMapOvr>
  <p:transition spd="med"/>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511398"/>
      </p:ext>
    </p:extLst>
  </p:cSld>
  <p:clrMapOvr>
    <a:masterClrMapping/>
  </p:clrMapOvr>
  <p:transition>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lvl1pPr>
              <a:defRPr sz="35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295400"/>
            <a:ext cx="8229600" cy="4454525"/>
          </a:xfrm>
        </p:spPr>
        <p:txBody>
          <a:bodyPr/>
          <a:lstStyle>
            <a:lvl1pPr>
              <a:defRPr>
                <a:solidFill>
                  <a:srgbClr val="090E74"/>
                </a:solidFill>
              </a:defRPr>
            </a:lvl1pPr>
            <a:lvl2pPr>
              <a:defRPr>
                <a:solidFill>
                  <a:srgbClr val="090E74"/>
                </a:solidFill>
              </a:defRPr>
            </a:lvl2pPr>
            <a:lvl3pPr>
              <a:defRPr>
                <a:solidFill>
                  <a:srgbClr val="090E74"/>
                </a:solidFill>
              </a:defRPr>
            </a:lvl3pPr>
            <a:lvl4pPr>
              <a:defRPr>
                <a:solidFill>
                  <a:srgbClr val="090E74"/>
                </a:solidFill>
              </a:defRPr>
            </a:lvl4pPr>
            <a:lvl5pPr>
              <a:defRPr>
                <a:solidFill>
                  <a:srgbClr val="090E7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972093"/>
      </p:ext>
    </p:extLst>
  </p:cSld>
  <p:clrMapOvr>
    <a:masterClrMapping/>
  </p:clrMapOvr>
  <p:transition>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amp;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152400" y="1285875"/>
            <a:ext cx="8839200" cy="2143125"/>
          </a:xfrm>
          <a:prstGeom prst="rect">
            <a:avLst/>
          </a:prstGeom>
        </p:spPr>
        <p:txBody>
          <a:bodyPr anchor="t">
            <a:normAutofit/>
          </a:bodyPr>
          <a:lstStyle>
            <a:lvl1pPr>
              <a:defRPr sz="4500">
                <a:solidFill>
                  <a:srgbClr val="090E74"/>
                </a:solidFill>
              </a:defRPr>
            </a:lvl1pPr>
          </a:lstStyle>
          <a:p>
            <a:r>
              <a:rPr lang="en-US"/>
              <a:t>Click to edit Master title style</a:t>
            </a:r>
            <a:endParaRPr dirty="0"/>
          </a:p>
        </p:txBody>
      </p:sp>
      <p:sp>
        <p:nvSpPr>
          <p:cNvPr id="12" name="Shape 12"/>
          <p:cNvSpPr>
            <a:spLocks noGrp="1"/>
          </p:cNvSpPr>
          <p:nvPr>
            <p:ph type="body" sz="quarter" idx="1"/>
          </p:nvPr>
        </p:nvSpPr>
        <p:spPr>
          <a:xfrm>
            <a:off x="457200" y="3429000"/>
            <a:ext cx="8229600" cy="2352179"/>
          </a:xfrm>
          <a:prstGeom prst="rect">
            <a:avLst/>
          </a:prstGeom>
        </p:spPr>
        <p:txBody>
          <a:bodyPr anchor="t"/>
          <a:lstStyle>
            <a:lvl1pPr marL="0" indent="0" algn="ctr">
              <a:spcBef>
                <a:spcPts val="0"/>
              </a:spcBef>
              <a:buSzTx/>
              <a:buNone/>
              <a:defRPr sz="2250">
                <a:solidFill>
                  <a:srgbClr val="090E74"/>
                </a:solidFill>
                <a:latin typeface="Calibri" panose="020F0502020204030204" pitchFamily="34" charset="0"/>
              </a:defRPr>
            </a:lvl1pPr>
            <a:lvl2pPr marL="0" indent="160729" algn="ctr">
              <a:spcBef>
                <a:spcPts val="0"/>
              </a:spcBef>
              <a:buSzTx/>
              <a:buNone/>
              <a:defRPr sz="2250">
                <a:solidFill>
                  <a:srgbClr val="090E74"/>
                </a:solidFill>
                <a:latin typeface="Calibri" panose="020F0502020204030204" pitchFamily="34" charset="0"/>
              </a:defRPr>
            </a:lvl2pPr>
            <a:lvl3pPr marL="0" indent="321457" algn="ctr">
              <a:spcBef>
                <a:spcPts val="0"/>
              </a:spcBef>
              <a:buSzTx/>
              <a:buNone/>
              <a:defRPr sz="2250">
                <a:solidFill>
                  <a:srgbClr val="090E74"/>
                </a:solidFill>
                <a:latin typeface="Calibri" panose="020F0502020204030204" pitchFamily="34" charset="0"/>
              </a:defRPr>
            </a:lvl3pPr>
            <a:lvl4pPr marL="0" indent="482186" algn="ctr">
              <a:spcBef>
                <a:spcPts val="0"/>
              </a:spcBef>
              <a:buSzTx/>
              <a:buNone/>
              <a:defRPr sz="2250">
                <a:solidFill>
                  <a:srgbClr val="090E74"/>
                </a:solidFill>
                <a:latin typeface="Calibri" panose="020F0502020204030204" pitchFamily="34" charset="0"/>
              </a:defRPr>
            </a:lvl4pPr>
            <a:lvl5pPr marL="0" indent="642915" algn="ctr">
              <a:spcBef>
                <a:spcPts val="0"/>
              </a:spcBef>
              <a:buSzTx/>
              <a:buNone/>
              <a:defRPr sz="2250">
                <a:solidFill>
                  <a:srgbClr val="090E74"/>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462819673"/>
      </p:ext>
    </p:extLst>
  </p:cSld>
  <p:clrMapOvr>
    <a:masterClrMapping/>
  </p:clrMapOvr>
  <p:transition spd="med"/>
  <p:hf hdr="0" ftr="0" dt="0"/>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2" name="Shape 102"/>
          <p:cNvSpPr>
            <a:spLocks noGrp="1"/>
          </p:cNvSpPr>
          <p:nvPr>
            <p:ph type="pic" idx="13"/>
          </p:nvPr>
        </p:nvSpPr>
        <p:spPr>
          <a:xfrm>
            <a:off x="411480" y="1285875"/>
            <a:ext cx="8345329" cy="4397693"/>
          </a:xfrm>
          <a:prstGeom prst="rect">
            <a:avLst/>
          </a:prstGeom>
        </p:spPr>
        <p:txBody>
          <a:bodyPr lIns="91439" tIns="45719" rIns="91439" bIns="45719" anchor="t">
            <a:noAutofit/>
          </a:bodyPr>
          <a:lstStyle/>
          <a:p>
            <a:r>
              <a:rPr lang="en-US"/>
              <a:t>Click icon to add picture</a:t>
            </a:r>
            <a:endParaRPr/>
          </a:p>
        </p:txBody>
      </p:sp>
    </p:spTree>
    <p:extLst>
      <p:ext uri="{BB962C8B-B14F-4D97-AF65-F5344CB8AC3E}">
        <p14:creationId xmlns:p14="http://schemas.microsoft.com/office/powerpoint/2010/main" val="3543148057"/>
      </p:ext>
    </p:extLst>
  </p:cSld>
  <p:clrMapOvr>
    <a:masterClrMapping/>
  </p:clrMapOvr>
  <p:transition spd="med"/>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858789"/>
      </p:ext>
    </p:extLst>
  </p:cSld>
  <p:clrMapOvr>
    <a:masterClrMapping/>
  </p:clrMapOvr>
  <p:transition>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8381D-735E-44EF-B536-93BC63FA54BD}"/>
              </a:ext>
            </a:extLst>
          </p:cNvPr>
          <p:cNvSpPr>
            <a:spLocks noGrp="1"/>
          </p:cNvSpPr>
          <p:nvPr>
            <p:ph type="title"/>
          </p:nvPr>
        </p:nvSpPr>
        <p:spPr>
          <a:xfrm>
            <a:off x="411480" y="299680"/>
            <a:ext cx="8358188" cy="831890"/>
          </a:xfrm>
        </p:spPr>
        <p:txBody>
          <a:bodyPr>
            <a:normAutofit/>
          </a:bodyPr>
          <a:lstStyle>
            <a:lvl1pPr>
              <a:defRPr sz="3500" b="0">
                <a:solidFill>
                  <a:schemeClr val="bg1"/>
                </a:solidFill>
                <a:latin typeface="Calibri" panose="020F0502020204030204" pitchFamily="34" charset="0"/>
              </a:defRPr>
            </a:lvl1pPr>
          </a:lstStyle>
          <a:p>
            <a:r>
              <a:rPr lang="en-US"/>
              <a:t>Click to edit Master title style</a:t>
            </a:r>
            <a:endParaRPr lang="en-US" dirty="0"/>
          </a:p>
        </p:txBody>
      </p:sp>
      <p:sp>
        <p:nvSpPr>
          <p:cNvPr id="3" name="Shape 75">
            <a:extLst>
              <a:ext uri="{FF2B5EF4-FFF2-40B4-BE49-F238E27FC236}">
                <a16:creationId xmlns:a16="http://schemas.microsoft.com/office/drawing/2014/main" id="{4EC06F66-CE8C-40D8-95DA-25EC3615EB9D}"/>
              </a:ext>
            </a:extLst>
          </p:cNvPr>
          <p:cNvSpPr>
            <a:spLocks noGrp="1"/>
          </p:cNvSpPr>
          <p:nvPr>
            <p:ph type="body" idx="1"/>
          </p:nvPr>
        </p:nvSpPr>
        <p:spPr>
          <a:xfrm>
            <a:off x="411480" y="1393031"/>
            <a:ext cx="8358188" cy="4393406"/>
          </a:xfrm>
          <a:prstGeom prst="rect">
            <a:avLst/>
          </a:prstGeom>
        </p:spPr>
        <p:txBody>
          <a:bodyPr/>
          <a:lstStyle>
            <a:lvl1pPr>
              <a:defRPr sz="2531">
                <a:solidFill>
                  <a:srgbClr val="090E74"/>
                </a:solidFill>
                <a:latin typeface="Calibri" panose="020F0502020204030204" pitchFamily="34" charset="0"/>
              </a:defRPr>
            </a:lvl1pPr>
            <a:lvl2pPr>
              <a:defRPr sz="2531">
                <a:solidFill>
                  <a:srgbClr val="090E74"/>
                </a:solidFill>
                <a:latin typeface="Calibri" panose="020F0502020204030204" pitchFamily="34" charset="0"/>
              </a:defRPr>
            </a:lvl2pPr>
            <a:lvl3pPr>
              <a:defRPr sz="2531">
                <a:solidFill>
                  <a:srgbClr val="090E74"/>
                </a:solidFill>
                <a:latin typeface="Calibri" panose="020F0502020204030204" pitchFamily="34" charset="0"/>
              </a:defRPr>
            </a:lvl3pPr>
            <a:lvl4pPr>
              <a:defRPr sz="2531">
                <a:solidFill>
                  <a:srgbClr val="090E74"/>
                </a:solidFill>
                <a:latin typeface="Calibri" panose="020F0502020204030204" pitchFamily="34" charset="0"/>
              </a:defRPr>
            </a:lvl4pPr>
            <a:lvl5pPr>
              <a:defRPr sz="2531">
                <a:solidFill>
                  <a:srgbClr val="090E74"/>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175053349"/>
      </p:ext>
    </p:extLst>
  </p:cSld>
  <p:clrMapOvr>
    <a:masterClrMapping/>
  </p:clrMapOvr>
  <p:transition spd="med"/>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8381D-735E-44EF-B536-93BC63FA54BD}"/>
              </a:ext>
            </a:extLst>
          </p:cNvPr>
          <p:cNvSpPr>
            <a:spLocks noGrp="1"/>
          </p:cNvSpPr>
          <p:nvPr>
            <p:ph type="title"/>
          </p:nvPr>
        </p:nvSpPr>
        <p:spPr>
          <a:xfrm>
            <a:off x="411480" y="304800"/>
            <a:ext cx="8358188" cy="826770"/>
          </a:xfrm>
        </p:spPr>
        <p:txBody>
          <a:bodyPr>
            <a:noAutofit/>
          </a:bodyPr>
          <a:lstStyle>
            <a:lvl1pPr>
              <a:defRPr sz="3500" b="0">
                <a:solidFill>
                  <a:schemeClr val="bg1"/>
                </a:solidFill>
                <a:latin typeface="Calibri" panose="020F0502020204030204" pitchFamily="34" charset="0"/>
              </a:defRPr>
            </a:lvl1pPr>
          </a:lstStyle>
          <a:p>
            <a:r>
              <a:rPr lang="en-US"/>
              <a:t>Click to edit Master title style</a:t>
            </a:r>
            <a:endParaRPr lang="en-US" dirty="0"/>
          </a:p>
        </p:txBody>
      </p:sp>
      <p:sp>
        <p:nvSpPr>
          <p:cNvPr id="3" name="Shape 75">
            <a:extLst>
              <a:ext uri="{FF2B5EF4-FFF2-40B4-BE49-F238E27FC236}">
                <a16:creationId xmlns:a16="http://schemas.microsoft.com/office/drawing/2014/main" id="{4EC06F66-CE8C-40D8-95DA-25EC3615EB9D}"/>
              </a:ext>
            </a:extLst>
          </p:cNvPr>
          <p:cNvSpPr>
            <a:spLocks noGrp="1"/>
          </p:cNvSpPr>
          <p:nvPr>
            <p:ph type="body" idx="1"/>
          </p:nvPr>
        </p:nvSpPr>
        <p:spPr>
          <a:xfrm>
            <a:off x="411480" y="1393031"/>
            <a:ext cx="8358188" cy="4393406"/>
          </a:xfrm>
          <a:prstGeom prst="rect">
            <a:avLst/>
          </a:prstGeom>
        </p:spPr>
        <p:txBody>
          <a:bodyPr/>
          <a:lstStyle>
            <a:lvl1pPr>
              <a:defRPr sz="2531">
                <a:solidFill>
                  <a:srgbClr val="090E74"/>
                </a:solidFill>
                <a:latin typeface="Calibri" panose="020F0502020204030204" pitchFamily="34" charset="0"/>
              </a:defRPr>
            </a:lvl1pPr>
            <a:lvl2pPr>
              <a:defRPr sz="2531">
                <a:solidFill>
                  <a:srgbClr val="090E74"/>
                </a:solidFill>
                <a:latin typeface="Calibri" panose="020F0502020204030204" pitchFamily="34" charset="0"/>
              </a:defRPr>
            </a:lvl2pPr>
            <a:lvl3pPr>
              <a:defRPr sz="2531">
                <a:solidFill>
                  <a:srgbClr val="090E74"/>
                </a:solidFill>
                <a:latin typeface="Calibri" panose="020F0502020204030204" pitchFamily="34" charset="0"/>
              </a:defRPr>
            </a:lvl3pPr>
            <a:lvl4pPr>
              <a:defRPr sz="2531">
                <a:solidFill>
                  <a:srgbClr val="090E74"/>
                </a:solidFill>
                <a:latin typeface="Calibri" panose="020F0502020204030204" pitchFamily="34" charset="0"/>
              </a:defRPr>
            </a:lvl4pPr>
            <a:lvl5pPr>
              <a:defRPr sz="2531">
                <a:solidFill>
                  <a:srgbClr val="090E74"/>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768720128"/>
      </p:ext>
    </p:extLst>
  </p:cSld>
  <p:clrMapOvr>
    <a:masterClrMapping/>
  </p:clrMapOvr>
  <p:transition spd="med"/>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1" cy="838200"/>
          </a:xfrm>
        </p:spPr>
        <p:txBody>
          <a:bodyPr>
            <a:normAutofit/>
          </a:bodyPr>
          <a:lstStyle>
            <a:lvl1pPr>
              <a:defRPr sz="35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1" y="1350169"/>
            <a:ext cx="4040188" cy="639762"/>
          </a:xfrm>
        </p:spPr>
        <p:txBody>
          <a:bodyPr anchor="b"/>
          <a:lstStyle>
            <a:lvl1pPr marL="0" indent="0">
              <a:buNone/>
              <a:defRPr sz="2400" b="1">
                <a:solidFill>
                  <a:srgbClr val="090E7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57199" y="1989931"/>
            <a:ext cx="3975103" cy="3801269"/>
          </a:xfrm>
        </p:spPr>
        <p:txBody>
          <a:bodyPr/>
          <a:lstStyle>
            <a:lvl1pPr>
              <a:defRPr sz="2400">
                <a:solidFill>
                  <a:srgbClr val="090E74"/>
                </a:solidFill>
              </a:defRPr>
            </a:lvl1pPr>
            <a:lvl2pPr>
              <a:defRPr sz="2000">
                <a:solidFill>
                  <a:srgbClr val="090E74"/>
                </a:solidFill>
              </a:defRPr>
            </a:lvl2pPr>
            <a:lvl3pPr>
              <a:defRPr sz="1800">
                <a:solidFill>
                  <a:srgbClr val="090E74"/>
                </a:solidFill>
              </a:defRPr>
            </a:lvl3pPr>
            <a:lvl4pPr>
              <a:defRPr sz="1600">
                <a:solidFill>
                  <a:srgbClr val="090E74"/>
                </a:solidFill>
              </a:defRPr>
            </a:lvl4pPr>
            <a:lvl5pPr>
              <a:defRPr sz="1600">
                <a:solidFill>
                  <a:srgbClr val="090E74"/>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24400" y="1350169"/>
            <a:ext cx="3962401" cy="639762"/>
          </a:xfrm>
        </p:spPr>
        <p:txBody>
          <a:bodyPr anchor="b"/>
          <a:lstStyle>
            <a:lvl1pPr marL="0" indent="0">
              <a:buNone/>
              <a:defRPr sz="2400" b="1">
                <a:solidFill>
                  <a:srgbClr val="090E7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724400" y="1993106"/>
            <a:ext cx="3962401" cy="3798094"/>
          </a:xfrm>
        </p:spPr>
        <p:txBody>
          <a:bodyPr/>
          <a:lstStyle>
            <a:lvl1pPr>
              <a:defRPr sz="2400">
                <a:solidFill>
                  <a:srgbClr val="090E74"/>
                </a:solidFill>
              </a:defRPr>
            </a:lvl1pPr>
            <a:lvl2pPr>
              <a:defRPr sz="2000">
                <a:solidFill>
                  <a:srgbClr val="090E74"/>
                </a:solidFill>
              </a:defRPr>
            </a:lvl2pPr>
            <a:lvl3pPr>
              <a:defRPr sz="1800">
                <a:solidFill>
                  <a:srgbClr val="090E74"/>
                </a:solidFill>
              </a:defRPr>
            </a:lvl3pPr>
            <a:lvl4pPr>
              <a:defRPr sz="1600">
                <a:solidFill>
                  <a:srgbClr val="090E74"/>
                </a:solidFill>
              </a:defRPr>
            </a:lvl4pPr>
            <a:lvl5pPr>
              <a:defRPr sz="1600">
                <a:solidFill>
                  <a:srgbClr val="090E74"/>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462673"/>
      </p:ext>
    </p:extLst>
  </p:cSld>
  <p:clrMapOvr>
    <a:masterClrMapping/>
  </p:clrMapOvr>
  <p:transition>
    <p:wip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lvl1pPr>
              <a:defRPr sz="35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295400"/>
            <a:ext cx="8229600" cy="4454525"/>
          </a:xfrm>
        </p:spPr>
        <p:txBody>
          <a:bodyPr/>
          <a:lstStyle>
            <a:lvl1pPr>
              <a:defRPr>
                <a:solidFill>
                  <a:srgbClr val="090E74"/>
                </a:solidFill>
              </a:defRPr>
            </a:lvl1pPr>
            <a:lvl2pPr>
              <a:defRPr>
                <a:solidFill>
                  <a:srgbClr val="090E74"/>
                </a:solidFill>
              </a:defRPr>
            </a:lvl2pPr>
            <a:lvl3pPr>
              <a:defRPr>
                <a:solidFill>
                  <a:srgbClr val="090E74"/>
                </a:solidFill>
              </a:defRPr>
            </a:lvl3pPr>
            <a:lvl4pPr>
              <a:defRPr>
                <a:solidFill>
                  <a:srgbClr val="090E74"/>
                </a:solidFill>
              </a:defRPr>
            </a:lvl4pPr>
            <a:lvl5pPr>
              <a:defRPr>
                <a:solidFill>
                  <a:srgbClr val="090E7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2874211"/>
      </p:ext>
    </p:extLst>
  </p:cSld>
  <p:clrMapOvr>
    <a:masterClrMapping/>
  </p:clrMapOvr>
  <p:transition>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lvl1pPr>
              <a:defRPr sz="35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solidFill>
                  <a:srgbClr val="090E7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solidFill>
                  <a:srgbClr val="090E74"/>
                </a:solidFill>
              </a:defRPr>
            </a:lvl1pPr>
            <a:lvl2pPr>
              <a:defRPr sz="2000">
                <a:solidFill>
                  <a:srgbClr val="090E74"/>
                </a:solidFill>
              </a:defRPr>
            </a:lvl2pPr>
            <a:lvl3pPr>
              <a:defRPr sz="1800">
                <a:solidFill>
                  <a:srgbClr val="090E74"/>
                </a:solidFill>
              </a:defRPr>
            </a:lvl3pPr>
            <a:lvl4pPr>
              <a:defRPr sz="1600">
                <a:solidFill>
                  <a:srgbClr val="090E74"/>
                </a:solidFill>
              </a:defRPr>
            </a:lvl4pPr>
            <a:lvl5pPr>
              <a:defRPr sz="1600">
                <a:solidFill>
                  <a:srgbClr val="090E74"/>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solidFill>
                  <a:srgbClr val="090E7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solidFill>
                  <a:srgbClr val="090E74"/>
                </a:solidFill>
              </a:defRPr>
            </a:lvl1pPr>
            <a:lvl2pPr>
              <a:defRPr sz="2000">
                <a:solidFill>
                  <a:srgbClr val="090E74"/>
                </a:solidFill>
              </a:defRPr>
            </a:lvl2pPr>
            <a:lvl3pPr>
              <a:defRPr sz="1800">
                <a:solidFill>
                  <a:srgbClr val="090E74"/>
                </a:solidFill>
              </a:defRPr>
            </a:lvl3pPr>
            <a:lvl4pPr>
              <a:defRPr sz="1600">
                <a:solidFill>
                  <a:srgbClr val="090E74"/>
                </a:solidFill>
              </a:defRPr>
            </a:lvl4pPr>
            <a:lvl5pPr>
              <a:defRPr sz="1600">
                <a:solidFill>
                  <a:srgbClr val="090E74"/>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5299534"/>
      </p:ext>
    </p:extLst>
  </p:cSld>
  <p:clrMapOvr>
    <a:masterClrMapping/>
  </p:clrMapOvr>
  <p:transition>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9285115"/>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lvl1pPr>
              <a:defRPr sz="35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308100"/>
            <a:ext cx="4038600" cy="4530725"/>
          </a:xfrm>
        </p:spPr>
        <p:txBody>
          <a:bodyPr/>
          <a:lstStyle>
            <a:lvl1pPr>
              <a:defRPr sz="2800">
                <a:solidFill>
                  <a:srgbClr val="090E74"/>
                </a:solidFill>
                <a:latin typeface="Calibri" panose="020F0502020204030204" pitchFamily="34" charset="0"/>
              </a:defRPr>
            </a:lvl1pPr>
            <a:lvl2pPr>
              <a:defRPr sz="2400">
                <a:solidFill>
                  <a:srgbClr val="090E74"/>
                </a:solidFill>
                <a:latin typeface="Calibri" panose="020F0502020204030204" pitchFamily="34" charset="0"/>
              </a:defRPr>
            </a:lvl2pPr>
            <a:lvl3pPr>
              <a:defRPr sz="2000">
                <a:solidFill>
                  <a:srgbClr val="090E74"/>
                </a:solidFill>
                <a:latin typeface="Calibri" panose="020F0502020204030204" pitchFamily="34" charset="0"/>
              </a:defRPr>
            </a:lvl3pPr>
            <a:lvl4pPr>
              <a:defRPr sz="1800">
                <a:solidFill>
                  <a:srgbClr val="090E74"/>
                </a:solidFill>
                <a:latin typeface="Calibri" panose="020F0502020204030204" pitchFamily="34" charset="0"/>
              </a:defRPr>
            </a:lvl4pPr>
            <a:lvl5pPr>
              <a:defRPr sz="1800">
                <a:solidFill>
                  <a:srgbClr val="090E74"/>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95400"/>
            <a:ext cx="4038600" cy="4530725"/>
          </a:xfrm>
        </p:spPr>
        <p:txBody>
          <a:bodyPr/>
          <a:lstStyle>
            <a:lvl1pPr>
              <a:defRPr sz="2800">
                <a:solidFill>
                  <a:srgbClr val="090E74"/>
                </a:solidFill>
                <a:latin typeface="Calibri" panose="020F0502020204030204" pitchFamily="34" charset="0"/>
              </a:defRPr>
            </a:lvl1pPr>
            <a:lvl2pPr>
              <a:defRPr sz="2400">
                <a:solidFill>
                  <a:srgbClr val="090E74"/>
                </a:solidFill>
                <a:latin typeface="Calibri" panose="020F0502020204030204" pitchFamily="34" charset="0"/>
              </a:defRPr>
            </a:lvl2pPr>
            <a:lvl3pPr>
              <a:defRPr sz="2000">
                <a:solidFill>
                  <a:srgbClr val="090E74"/>
                </a:solidFill>
                <a:latin typeface="Calibri" panose="020F0502020204030204" pitchFamily="34" charset="0"/>
              </a:defRPr>
            </a:lvl3pPr>
            <a:lvl4pPr>
              <a:defRPr sz="1800">
                <a:solidFill>
                  <a:srgbClr val="090E74"/>
                </a:solidFill>
                <a:latin typeface="Calibri" panose="020F0502020204030204" pitchFamily="34" charset="0"/>
              </a:defRPr>
            </a:lvl4pPr>
            <a:lvl5pPr>
              <a:defRPr sz="1800">
                <a:solidFill>
                  <a:srgbClr val="090E74"/>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1654106"/>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lvl1pPr>
              <a:defRPr sz="35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371600"/>
            <a:ext cx="8305800" cy="4454525"/>
          </a:xfrm>
        </p:spPr>
        <p:txBody>
          <a:bodyPr/>
          <a:lstStyle>
            <a:lvl1pPr>
              <a:defRPr>
                <a:solidFill>
                  <a:srgbClr val="090E74"/>
                </a:solidFill>
                <a:latin typeface="Calibri" panose="020F0502020204030204" pitchFamily="34" charset="0"/>
              </a:defRPr>
            </a:lvl1pPr>
            <a:lvl2pPr>
              <a:defRPr>
                <a:solidFill>
                  <a:srgbClr val="090E74"/>
                </a:solidFill>
                <a:latin typeface="Calibri" panose="020F0502020204030204" pitchFamily="34" charset="0"/>
              </a:defRPr>
            </a:lvl2pPr>
            <a:lvl3pPr>
              <a:defRPr>
                <a:solidFill>
                  <a:srgbClr val="090E74"/>
                </a:solidFill>
                <a:latin typeface="Calibri" panose="020F0502020204030204" pitchFamily="34" charset="0"/>
              </a:defRPr>
            </a:lvl3pPr>
            <a:lvl4pPr>
              <a:defRPr>
                <a:solidFill>
                  <a:srgbClr val="090E74"/>
                </a:solidFill>
                <a:latin typeface="Calibri" panose="020F0502020204030204" pitchFamily="34" charset="0"/>
              </a:defRPr>
            </a:lvl4pPr>
            <a:lvl5pPr>
              <a:defRPr>
                <a:solidFill>
                  <a:srgbClr val="090E74"/>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6419946"/>
      </p:ext>
    </p:extLst>
  </p:cSld>
  <p:clrMapOvr>
    <a:masterClrMapping/>
  </p:clrMapOvr>
  <p:transition>
    <p:wipe/>
  </p:transition>
  <p:extLst>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585384"/>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2" name="Shape 102"/>
          <p:cNvSpPr>
            <a:spLocks noGrp="1"/>
          </p:cNvSpPr>
          <p:nvPr>
            <p:ph type="pic" idx="13"/>
          </p:nvPr>
        </p:nvSpPr>
        <p:spPr>
          <a:xfrm>
            <a:off x="457200" y="1295400"/>
            <a:ext cx="8299609" cy="4388168"/>
          </a:xfrm>
          <a:prstGeom prst="rect">
            <a:avLst/>
          </a:prstGeom>
        </p:spPr>
        <p:txBody>
          <a:bodyPr lIns="91439" tIns="45719" rIns="91439" bIns="45719" anchor="t">
            <a:noAutofit/>
          </a:bodyPr>
          <a:lstStyle/>
          <a:p>
            <a:r>
              <a:rPr lang="en-US"/>
              <a:t>Click icon to add picture</a:t>
            </a:r>
            <a:endParaRPr/>
          </a:p>
        </p:txBody>
      </p:sp>
      <p:sp>
        <p:nvSpPr>
          <p:cNvPr id="3" name="Title 1">
            <a:extLst>
              <a:ext uri="{FF2B5EF4-FFF2-40B4-BE49-F238E27FC236}">
                <a16:creationId xmlns:a16="http://schemas.microsoft.com/office/drawing/2014/main" id="{35F1B9C4-087A-4CA7-9CB2-63794A5BAEC7}"/>
              </a:ext>
            </a:extLst>
          </p:cNvPr>
          <p:cNvSpPr>
            <a:spLocks noGrp="1"/>
          </p:cNvSpPr>
          <p:nvPr>
            <p:ph type="title"/>
          </p:nvPr>
        </p:nvSpPr>
        <p:spPr>
          <a:xfrm>
            <a:off x="457200" y="304799"/>
            <a:ext cx="8229600" cy="838201"/>
          </a:xfrm>
        </p:spPr>
        <p:txBody>
          <a:bodyPr>
            <a:normAutofit/>
          </a:bodyPr>
          <a:lstStyle>
            <a:lvl1pPr>
              <a:defRPr sz="35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85388872"/>
      </p:ext>
    </p:extLst>
  </p:cSld>
  <p:clrMapOvr>
    <a:masterClrMapping/>
  </p:clrMapOvr>
  <p:transition spd="med"/>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chart">
  <p:cSld name="Title and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8229600" cy="838201"/>
          </a:xfrm>
        </p:spPr>
        <p:txBody>
          <a:bodyPr>
            <a:normAutofit/>
          </a:bodyPr>
          <a:lstStyle>
            <a:lvl1pPr>
              <a:defRPr sz="3500">
                <a:solidFill>
                  <a:schemeClr val="bg1"/>
                </a:solidFill>
              </a:defRPr>
            </a:lvl1pPr>
          </a:lstStyle>
          <a:p>
            <a:r>
              <a:rPr lang="en-US" dirty="0"/>
              <a:t>Click to edit Master title style</a:t>
            </a:r>
          </a:p>
        </p:txBody>
      </p:sp>
      <p:sp>
        <p:nvSpPr>
          <p:cNvPr id="3" name="Chart Placeholder 2"/>
          <p:cNvSpPr>
            <a:spLocks noGrp="1"/>
          </p:cNvSpPr>
          <p:nvPr>
            <p:ph type="chart" idx="1"/>
          </p:nvPr>
        </p:nvSpPr>
        <p:spPr>
          <a:xfrm>
            <a:off x="457200" y="1295400"/>
            <a:ext cx="8229600" cy="4530725"/>
          </a:xfrm>
        </p:spPr>
        <p:txBody>
          <a:bodyPr/>
          <a:lstStyle>
            <a:lvl1pPr>
              <a:defRPr>
                <a:effectLst/>
              </a:defRPr>
            </a:lvl1pPr>
          </a:lstStyle>
          <a:p>
            <a:pPr lvl="0"/>
            <a:r>
              <a:rPr lang="en-US" noProof="0" dirty="0"/>
              <a:t>Click icon to add chart</a:t>
            </a:r>
          </a:p>
        </p:txBody>
      </p:sp>
    </p:spTree>
    <p:extLst>
      <p:ext uri="{BB962C8B-B14F-4D97-AF65-F5344CB8AC3E}">
        <p14:creationId xmlns:p14="http://schemas.microsoft.com/office/powerpoint/2010/main" val="1973484283"/>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2.jp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2.jp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4.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2.jpg"/><Relationship Id="rId4" Type="http://schemas.openxmlformats.org/officeDocument/2006/relationships/slideLayout" Target="../slideLayouts/slideLayout38.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5262" y="2112764"/>
            <a:ext cx="7804547" cy="196346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Tree>
    <p:extLst>
      <p:ext uri="{BB962C8B-B14F-4D97-AF65-F5344CB8AC3E}">
        <p14:creationId xmlns:p14="http://schemas.microsoft.com/office/powerpoint/2010/main" val="4013791686"/>
      </p:ext>
    </p:extLst>
  </p:cSld>
  <p:clrMap bg1="lt1" tx1="dk1" bg2="lt2" tx2="dk2" accent1="accent1" accent2="accent2" accent3="accent3" accent4="accent4" accent5="accent5" accent6="accent6" hlink="hlink" folHlink="folHlink"/>
  <p:sldLayoutIdLst>
    <p:sldLayoutId id="2147484265" r:id="rId1"/>
    <p:sldLayoutId id="2147484268" r:id="rId2"/>
    <p:sldLayoutId id="2147484269" r:id="rId3"/>
    <p:sldLayoutId id="2147484270" r:id="rId4"/>
    <p:sldLayoutId id="2147484272" r:id="rId5"/>
    <p:sldLayoutId id="2147484273" r:id="rId6"/>
    <p:sldLayoutId id="2147484267" r:id="rId7"/>
    <p:sldLayoutId id="2147484266" r:id="rId8"/>
    <p:sldLayoutId id="2147484271" r:id="rId9"/>
    <p:sldLayoutId id="2147484275" r:id="rId10"/>
  </p:sldLayoutIdLst>
  <p:transition>
    <p:wipe/>
  </p:transition>
  <p:hf hdr="0" ftr="0" dt="0"/>
  <p:txStyles>
    <p:titleStyle>
      <a:lvl1pPr marL="0" marR="0" indent="0" algn="ctr" defTabSz="410751" rtl="0" eaLnBrk="1" latinLnBrk="0" hangingPunct="1">
        <a:lnSpc>
          <a:spcPct val="100000"/>
        </a:lnSpc>
        <a:spcBef>
          <a:spcPts val="0"/>
        </a:spcBef>
        <a:spcAft>
          <a:spcPts val="0"/>
        </a:spcAft>
        <a:buClrTx/>
        <a:buSzTx/>
        <a:buFontTx/>
        <a:buNone/>
        <a:tabLst/>
        <a:defRPr sz="6328" b="0" i="0" u="none" strike="noStrike" cap="none" spc="0" baseline="0">
          <a:ln>
            <a:noFill/>
          </a:ln>
          <a:solidFill>
            <a:srgbClr val="092C74"/>
          </a:solidFill>
          <a:uFillTx/>
          <a:latin typeface="Calibri" panose="020F0502020204030204" pitchFamily="34" charset="0"/>
          <a:ea typeface="+mn-ea"/>
          <a:cs typeface="+mn-cs"/>
          <a:sym typeface="Helvetica Light"/>
        </a:defRPr>
      </a:lvl1pPr>
      <a:lvl2pPr marL="0" marR="0" indent="160729"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2pPr>
      <a:lvl3pPr marL="0" marR="0" indent="321457"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3pPr>
      <a:lvl4pPr marL="0" marR="0" indent="482186"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4pPr>
      <a:lvl5pPr marL="0" marR="0" indent="642915"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5pPr>
      <a:lvl6pPr marL="0" marR="0" indent="803643"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6pPr>
      <a:lvl7pPr marL="0" marR="0" indent="964372"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CDC0ACFA-76D1-4C6B-AFFD-C374AE2648A7}" type="datetimeFigureOut">
              <a:rPr lang="en-US" smtClean="0"/>
              <a:t>11/4/2017</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7CA14438-C027-4E8B-838F-FF56CF48A615}"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012460522"/>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5262" y="2112764"/>
            <a:ext cx="7804547" cy="196346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a:t>Title Text</a:t>
            </a:r>
          </a:p>
        </p:txBody>
      </p:sp>
    </p:spTree>
    <p:extLst>
      <p:ext uri="{BB962C8B-B14F-4D97-AF65-F5344CB8AC3E}">
        <p14:creationId xmlns:p14="http://schemas.microsoft.com/office/powerpoint/2010/main" val="277130161"/>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319" r:id="rId8"/>
  </p:sldLayoutIdLst>
  <p:transition>
    <p:wipe/>
  </p:transition>
  <p:hf hdr="0" ftr="0" dt="0"/>
  <p:txStyles>
    <p:titleStyle>
      <a:lvl1pPr marL="0" marR="0" indent="0" algn="ctr" defTabSz="410751" rtl="0" eaLnBrk="1" latinLnBrk="0" hangingPunct="1">
        <a:lnSpc>
          <a:spcPct val="100000"/>
        </a:lnSpc>
        <a:spcBef>
          <a:spcPts val="0"/>
        </a:spcBef>
        <a:spcAft>
          <a:spcPts val="0"/>
        </a:spcAft>
        <a:buClrTx/>
        <a:buSzTx/>
        <a:buFontTx/>
        <a:buNone/>
        <a:tabLst/>
        <a:defRPr sz="6328" b="0" i="0" u="none" strike="noStrike" cap="none" spc="0" baseline="0">
          <a:ln>
            <a:noFill/>
          </a:ln>
          <a:solidFill>
            <a:srgbClr val="090E74"/>
          </a:solidFill>
          <a:uFillTx/>
          <a:latin typeface="Calibri" panose="020F0502020204030204" pitchFamily="34" charset="0"/>
          <a:ea typeface="+mn-ea"/>
          <a:cs typeface="+mn-cs"/>
          <a:sym typeface="Helvetica Light"/>
        </a:defRPr>
      </a:lvl1pPr>
      <a:lvl2pPr marL="0" marR="0" indent="160729"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2pPr>
      <a:lvl3pPr marL="0" marR="0" indent="321457"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3pPr>
      <a:lvl4pPr marL="0" marR="0" indent="482186"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4pPr>
      <a:lvl5pPr marL="0" marR="0" indent="642915"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5pPr>
      <a:lvl6pPr marL="0" marR="0" indent="803643"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6pPr>
      <a:lvl7pPr marL="0" marR="0" indent="964372"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5262" y="2112764"/>
            <a:ext cx="7804547" cy="196346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a:t>Title Text</a:t>
            </a:r>
          </a:p>
        </p:txBody>
      </p:sp>
    </p:spTree>
    <p:extLst>
      <p:ext uri="{BB962C8B-B14F-4D97-AF65-F5344CB8AC3E}">
        <p14:creationId xmlns:p14="http://schemas.microsoft.com/office/powerpoint/2010/main" val="495968190"/>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9" r:id="rId5"/>
  </p:sldLayoutIdLst>
  <p:transition>
    <p:wipe/>
  </p:transition>
  <p:hf hdr="0" ftr="0" dt="0"/>
  <p:txStyles>
    <p:titleStyle>
      <a:lvl1pPr marL="0" marR="0" indent="0" algn="ctr" defTabSz="410751" rtl="0" eaLnBrk="1" latinLnBrk="0" hangingPunct="1">
        <a:lnSpc>
          <a:spcPct val="100000"/>
        </a:lnSpc>
        <a:spcBef>
          <a:spcPts val="0"/>
        </a:spcBef>
        <a:spcAft>
          <a:spcPts val="0"/>
        </a:spcAft>
        <a:buClrTx/>
        <a:buSzTx/>
        <a:buFontTx/>
        <a:buNone/>
        <a:tabLst/>
        <a:defRPr sz="6328" b="0" i="0" u="none" strike="noStrike" cap="none" spc="0" baseline="0">
          <a:ln>
            <a:noFill/>
          </a:ln>
          <a:solidFill>
            <a:srgbClr val="092C74"/>
          </a:solidFill>
          <a:uFillTx/>
          <a:latin typeface="Calibri" panose="020F0502020204030204" pitchFamily="34" charset="0"/>
          <a:ea typeface="+mn-ea"/>
          <a:cs typeface="+mn-cs"/>
          <a:sym typeface="Helvetica Light"/>
        </a:defRPr>
      </a:lvl1pPr>
      <a:lvl2pPr marL="0" marR="0" indent="160729"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2pPr>
      <a:lvl3pPr marL="0" marR="0" indent="321457"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3pPr>
      <a:lvl4pPr marL="0" marR="0" indent="482186"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4pPr>
      <a:lvl5pPr marL="0" marR="0" indent="642915"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5pPr>
      <a:lvl6pPr marL="0" marR="0" indent="803643"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6pPr>
      <a:lvl7pPr marL="0" marR="0" indent="964372"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1752600"/>
            <a:ext cx="8229600" cy="196346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Tree>
    <p:extLst>
      <p:ext uri="{BB962C8B-B14F-4D97-AF65-F5344CB8AC3E}">
        <p14:creationId xmlns:p14="http://schemas.microsoft.com/office/powerpoint/2010/main" val="924698784"/>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Lst>
  <p:transition>
    <p:wipe/>
  </p:transition>
  <p:hf hdr="0" ftr="0" dt="0"/>
  <p:txStyles>
    <p:titleStyle>
      <a:lvl1pPr marL="0" marR="0" indent="0" algn="ctr" defTabSz="410751" rtl="0" eaLnBrk="1" latinLnBrk="0" hangingPunct="1">
        <a:lnSpc>
          <a:spcPct val="100000"/>
        </a:lnSpc>
        <a:spcBef>
          <a:spcPts val="0"/>
        </a:spcBef>
        <a:spcAft>
          <a:spcPts val="0"/>
        </a:spcAft>
        <a:buClrTx/>
        <a:buSzTx/>
        <a:buFontTx/>
        <a:buNone/>
        <a:tabLst/>
        <a:defRPr sz="6328" b="0" i="0" u="none" strike="noStrike" cap="none" spc="0" baseline="0">
          <a:ln>
            <a:noFill/>
          </a:ln>
          <a:solidFill>
            <a:srgbClr val="090E74"/>
          </a:solidFill>
          <a:uFillTx/>
          <a:latin typeface="Calibri" panose="020F0502020204030204" pitchFamily="34" charset="0"/>
          <a:ea typeface="+mn-ea"/>
          <a:cs typeface="+mn-cs"/>
          <a:sym typeface="Helvetica Light"/>
        </a:defRPr>
      </a:lvl1pPr>
      <a:lvl2pPr marL="0" marR="0" indent="160729"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2pPr>
      <a:lvl3pPr marL="0" marR="0" indent="321457"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3pPr>
      <a:lvl4pPr marL="0" marR="0" indent="482186"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4pPr>
      <a:lvl5pPr marL="0" marR="0" indent="642915"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5pPr>
      <a:lvl6pPr marL="0" marR="0" indent="803643"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6pPr>
      <a:lvl7pPr marL="0" marR="0" indent="964372"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10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video" Target="https://www.youtube.com/embed/XAYhNHhxN0A" TargetMode="Externa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8.xml"/><Relationship Id="rId5" Type="http://schemas.openxmlformats.org/officeDocument/2006/relationships/image" Target="../media/image29.pn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g"/><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3" Type="http://schemas.openxmlformats.org/officeDocument/2006/relationships/hyperlink" Target="mailto:lyle-bulman@polk-county.net" TargetMode="External"/><Relationship Id="rId2" Type="http://schemas.openxmlformats.org/officeDocument/2006/relationships/hyperlink" Target="mailto:kristiwagstaff@polk-county.net" TargetMode="Externa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6.jpg"/><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31107-5BE2-43B6-9C79-22170021AFAE}"/>
              </a:ext>
            </a:extLst>
          </p:cNvPr>
          <p:cNvSpPr>
            <a:spLocks noGrp="1"/>
          </p:cNvSpPr>
          <p:nvPr>
            <p:ph type="title"/>
          </p:nvPr>
        </p:nvSpPr>
        <p:spPr>
          <a:xfrm>
            <a:off x="914400" y="2514600"/>
            <a:ext cx="7315200" cy="1828800"/>
          </a:xfrm>
          <a:noFill/>
        </p:spPr>
        <p:txBody>
          <a:bodyPr anchor="ctr"/>
          <a:lstStyle/>
          <a:p>
            <a:r>
              <a:rPr lang="en-US" sz="4000" dirty="0"/>
              <a:t>Mission Possible:</a:t>
            </a:r>
            <a:br>
              <a:rPr lang="en-US" sz="4000" dirty="0"/>
            </a:br>
            <a:r>
              <a:rPr lang="en-US" sz="4000" dirty="0"/>
              <a:t>Optimizing Compliance Tools</a:t>
            </a:r>
          </a:p>
        </p:txBody>
      </p:sp>
    </p:spTree>
    <p:extLst>
      <p:ext uri="{BB962C8B-B14F-4D97-AF65-F5344CB8AC3E}">
        <p14:creationId xmlns:p14="http://schemas.microsoft.com/office/powerpoint/2010/main" val="248362180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Payment Plan Aging Analysis</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71714" y="1617785"/>
            <a:ext cx="8229600" cy="36224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8297642"/>
      </p:ext>
    </p:extLst>
  </p:cSld>
  <p:clrMapOvr>
    <a:masterClrMapping/>
  </p:clrMapOvr>
  <p:transition>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Process to Prepare for Payments</a:t>
            </a:r>
          </a:p>
        </p:txBody>
      </p:sp>
      <p:sp>
        <p:nvSpPr>
          <p:cNvPr id="3" name="Content Placeholder 2"/>
          <p:cNvSpPr>
            <a:spLocks noGrp="1"/>
          </p:cNvSpPr>
          <p:nvPr>
            <p:ph idx="1"/>
          </p:nvPr>
        </p:nvSpPr>
        <p:spPr>
          <a:xfrm>
            <a:off x="457200" y="1295400"/>
            <a:ext cx="8077200" cy="4454525"/>
          </a:xfrm>
        </p:spPr>
        <p:txBody>
          <a:bodyPr/>
          <a:lstStyle/>
          <a:p>
            <a:r>
              <a:rPr lang="en-US" dirty="0"/>
              <a:t>Data is reviewed. File is submitted to Finance to be sent to bank.</a:t>
            </a:r>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2057400"/>
            <a:ext cx="5257800" cy="3471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8090590"/>
      </p:ext>
    </p:extLst>
  </p:cSld>
  <p:clrMapOvr>
    <a:masterClrMapping/>
  </p:clrMapOvr>
  <p:transition>
    <p:wip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Are Payments Receipted</a:t>
            </a:r>
          </a:p>
        </p:txBody>
      </p:sp>
      <p:sp>
        <p:nvSpPr>
          <p:cNvPr id="3" name="Content Placeholder 2"/>
          <p:cNvSpPr>
            <a:spLocks noGrp="1"/>
          </p:cNvSpPr>
          <p:nvPr>
            <p:ph idx="1"/>
          </p:nvPr>
        </p:nvSpPr>
        <p:spPr>
          <a:xfrm>
            <a:off x="457200" y="1295400"/>
            <a:ext cx="8077200" cy="4454525"/>
          </a:xfrm>
        </p:spPr>
        <p:txBody>
          <a:bodyPr/>
          <a:lstStyle/>
          <a:p>
            <a:r>
              <a:rPr lang="en-US" dirty="0"/>
              <a:t>Payments are loaded into court management system, reviewed and processed</a:t>
            </a:r>
          </a:p>
          <a:p>
            <a:pPr marL="0" indent="0">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362200"/>
            <a:ext cx="66294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986567"/>
      </p:ext>
    </p:extLst>
  </p:cSld>
  <p:clrMapOvr>
    <a:masterClrMapping/>
  </p:clrMapOvr>
  <p:transition>
    <p:wip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1"/>
            <a:ext cx="8229600" cy="838200"/>
          </a:xfrm>
        </p:spPr>
        <p:txBody>
          <a:bodyPr anchor="ctr">
            <a:normAutofit/>
          </a:bodyPr>
          <a:lstStyle/>
          <a:p>
            <a:r>
              <a:rPr lang="en-US" sz="3500" dirty="0">
                <a:solidFill>
                  <a:schemeClr val="bg1"/>
                </a:solidFill>
              </a:rPr>
              <a:t>Questions?</a:t>
            </a:r>
          </a:p>
        </p:txBody>
      </p:sp>
      <p:sp>
        <p:nvSpPr>
          <p:cNvPr id="4" name="Subtitle 3"/>
          <p:cNvSpPr>
            <a:spLocks noGrp="1"/>
          </p:cNvSpPr>
          <p:nvPr>
            <p:ph type="body" sz="quarter" idx="1"/>
          </p:nvPr>
        </p:nvSpPr>
        <p:spPr>
          <a:xfrm>
            <a:off x="914400" y="2514599"/>
            <a:ext cx="7315200" cy="1828801"/>
          </a:xfrm>
        </p:spPr>
        <p:txBody>
          <a:bodyPr/>
          <a:lstStyle/>
          <a:p>
            <a:r>
              <a:rPr lang="en-US" dirty="0"/>
              <a:t>Stephanie Belden</a:t>
            </a:r>
          </a:p>
          <a:p>
            <a:r>
              <a:rPr lang="en-US" dirty="0">
                <a:solidFill>
                  <a:srgbClr val="002060"/>
                </a:solidFill>
              </a:rPr>
              <a:t>sbelden@clerk.citrus.fl.us</a:t>
            </a:r>
          </a:p>
          <a:p>
            <a:r>
              <a:rPr lang="en-US" dirty="0"/>
              <a:t>352-341-7081</a:t>
            </a:r>
          </a:p>
        </p:txBody>
      </p:sp>
    </p:spTree>
    <p:extLst>
      <p:ext uri="{BB962C8B-B14F-4D97-AF65-F5344CB8AC3E}">
        <p14:creationId xmlns:p14="http://schemas.microsoft.com/office/powerpoint/2010/main" val="214446269"/>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31107-5BE2-43B6-9C79-22170021AFAE}"/>
              </a:ext>
            </a:extLst>
          </p:cNvPr>
          <p:cNvSpPr>
            <a:spLocks noGrp="1"/>
          </p:cNvSpPr>
          <p:nvPr>
            <p:ph type="title"/>
          </p:nvPr>
        </p:nvSpPr>
        <p:spPr>
          <a:xfrm>
            <a:off x="914400" y="2514600"/>
            <a:ext cx="7315200" cy="1828800"/>
          </a:xfrm>
          <a:noFill/>
        </p:spPr>
        <p:txBody>
          <a:bodyPr anchor="ctr"/>
          <a:lstStyle/>
          <a:p>
            <a:r>
              <a:rPr lang="en-US" sz="4000" dirty="0"/>
              <a:t>Mission Possible:</a:t>
            </a:r>
            <a:br>
              <a:rPr lang="en-US" sz="4000" dirty="0"/>
            </a:br>
            <a:r>
              <a:rPr lang="en-US" sz="4000" dirty="0"/>
              <a:t>Optimizing Compliance Tools</a:t>
            </a:r>
          </a:p>
        </p:txBody>
      </p:sp>
    </p:spTree>
    <p:extLst>
      <p:ext uri="{BB962C8B-B14F-4D97-AF65-F5344CB8AC3E}">
        <p14:creationId xmlns:p14="http://schemas.microsoft.com/office/powerpoint/2010/main" val="169825784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Court Collections Issues</a:t>
            </a:r>
          </a:p>
        </p:txBody>
      </p:sp>
      <p:sp>
        <p:nvSpPr>
          <p:cNvPr id="5" name="Text Placeholder 5"/>
          <p:cNvSpPr txBox="1">
            <a:spLocks/>
          </p:cNvSpPr>
          <p:nvPr/>
        </p:nvSpPr>
        <p:spPr bwMode="auto">
          <a:xfrm>
            <a:off x="457200" y="1447800"/>
            <a:ext cx="2763146" cy="5762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3366"/>
              </a:buClr>
              <a:buSzPct val="75000"/>
              <a:buFont typeface="Wingdings" pitchFamily="2" charset="2"/>
              <a:buChar char="Ø"/>
              <a:defRPr sz="28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003366"/>
              </a:buClr>
              <a:buSzPct val="75000"/>
              <a:buFont typeface="Wingdings" pitchFamily="2" charset="2"/>
              <a:buChar char="Ø"/>
              <a:defRPr sz="2400">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003366"/>
              </a:buClr>
              <a:buSzPct val="75000"/>
              <a:buFont typeface="Wingdings" pitchFamily="2" charset="2"/>
              <a:buChar char="Ø"/>
              <a:defRPr sz="2000">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9pPr>
          </a:lstStyle>
          <a:p>
            <a:pPr marL="0" indent="0" algn="ctr">
              <a:buNone/>
            </a:pPr>
            <a:r>
              <a:rPr lang="en-US" kern="0" dirty="0"/>
              <a:t>Prior Issues</a:t>
            </a:r>
          </a:p>
        </p:txBody>
      </p:sp>
      <p:sp>
        <p:nvSpPr>
          <p:cNvPr id="6" name="Content Placeholder 2"/>
          <p:cNvSpPr txBox="1">
            <a:spLocks/>
          </p:cNvSpPr>
          <p:nvPr/>
        </p:nvSpPr>
        <p:spPr>
          <a:xfrm>
            <a:off x="228600" y="1929843"/>
            <a:ext cx="3962308" cy="1473958"/>
          </a:xfrm>
          <a:prstGeom prst="rect">
            <a:avLst/>
          </a:prstGeom>
        </p:spPr>
        <p:txBody>
          <a:bodyPr>
            <a:normAutofit/>
          </a:bodyPr>
          <a:lstStyle>
            <a:lvl1pPr marL="342900" indent="-342900" algn="l" rtl="0" eaLnBrk="0" fontAlgn="base" hangingPunct="0">
              <a:spcBef>
                <a:spcPct val="20000"/>
              </a:spcBef>
              <a:spcAft>
                <a:spcPct val="0"/>
              </a:spcAft>
              <a:buClr>
                <a:srgbClr val="003366"/>
              </a:buClr>
              <a:buSzPct val="75000"/>
              <a:buFont typeface="Wingdings" pitchFamily="2" charset="2"/>
              <a:buChar char="Ø"/>
              <a:defRPr sz="28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003366"/>
              </a:buClr>
              <a:buSzPct val="75000"/>
              <a:buFont typeface="Wingdings" pitchFamily="2" charset="2"/>
              <a:buChar char="Ø"/>
              <a:defRPr sz="2400">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003366"/>
              </a:buClr>
              <a:buSzPct val="75000"/>
              <a:buFont typeface="Wingdings" pitchFamily="2" charset="2"/>
              <a:buChar char="Ø"/>
              <a:defRPr sz="2000">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9pPr>
          </a:lstStyle>
          <a:p>
            <a:pPr marL="0" indent="0">
              <a:lnSpc>
                <a:spcPct val="110000"/>
              </a:lnSpc>
              <a:buFont typeface="Wingdings" pitchFamily="2" charset="2"/>
              <a:buNone/>
            </a:pPr>
            <a:r>
              <a:rPr lang="en-US" sz="1700" kern="0" dirty="0"/>
              <a:t>1. Motions to modify cost order.</a:t>
            </a:r>
          </a:p>
          <a:p>
            <a:pPr marL="0" indent="0">
              <a:lnSpc>
                <a:spcPct val="110000"/>
              </a:lnSpc>
              <a:buFont typeface="Wingdings" pitchFamily="2" charset="2"/>
              <a:buNone/>
            </a:pPr>
            <a:endParaRPr lang="en-US" sz="1200" kern="0" dirty="0"/>
          </a:p>
          <a:p>
            <a:pPr marL="0" indent="0">
              <a:lnSpc>
                <a:spcPct val="110000"/>
              </a:lnSpc>
              <a:buFont typeface="Wingdings" pitchFamily="2" charset="2"/>
              <a:buNone/>
            </a:pPr>
            <a:r>
              <a:rPr lang="en-US" sz="1700" kern="0" dirty="0"/>
              <a:t>2. Court not ordering payment plans.</a:t>
            </a:r>
          </a:p>
          <a:p>
            <a:pPr>
              <a:lnSpc>
                <a:spcPct val="110000"/>
              </a:lnSpc>
            </a:pPr>
            <a:endParaRPr lang="en-US" sz="1700" kern="0" dirty="0"/>
          </a:p>
        </p:txBody>
      </p:sp>
      <p:sp>
        <p:nvSpPr>
          <p:cNvPr id="7" name="Text Placeholder 6"/>
          <p:cNvSpPr txBox="1">
            <a:spLocks/>
          </p:cNvSpPr>
          <p:nvPr/>
        </p:nvSpPr>
        <p:spPr>
          <a:xfrm>
            <a:off x="4949032" y="1447800"/>
            <a:ext cx="3238609" cy="576262"/>
          </a:xfrm>
          <a:prstGeom prst="rect">
            <a:avLst/>
          </a:prstGeom>
        </p:spPr>
        <p:txBody>
          <a:bodyPr/>
          <a:lstStyle>
            <a:lvl1pPr marL="342900" indent="-342900" algn="l" rtl="0" eaLnBrk="0" fontAlgn="base" hangingPunct="0">
              <a:spcBef>
                <a:spcPct val="20000"/>
              </a:spcBef>
              <a:spcAft>
                <a:spcPct val="0"/>
              </a:spcAft>
              <a:buClr>
                <a:srgbClr val="003366"/>
              </a:buClr>
              <a:buSzPct val="75000"/>
              <a:buFont typeface="Wingdings" pitchFamily="2" charset="2"/>
              <a:buChar char="Ø"/>
              <a:defRPr sz="28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003366"/>
              </a:buClr>
              <a:buSzPct val="75000"/>
              <a:buFont typeface="Wingdings" pitchFamily="2" charset="2"/>
              <a:buChar char="Ø"/>
              <a:defRPr sz="2400">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003366"/>
              </a:buClr>
              <a:buSzPct val="75000"/>
              <a:buFont typeface="Wingdings" pitchFamily="2" charset="2"/>
              <a:buChar char="Ø"/>
              <a:defRPr sz="2000">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9pPr>
          </a:lstStyle>
          <a:p>
            <a:pPr marL="0" indent="0" algn="ctr">
              <a:buNone/>
            </a:pPr>
            <a:r>
              <a:rPr lang="en-US" kern="0" dirty="0"/>
              <a:t>Actions Taken</a:t>
            </a:r>
          </a:p>
        </p:txBody>
      </p:sp>
      <p:sp>
        <p:nvSpPr>
          <p:cNvPr id="8" name="Content Placeholder 7"/>
          <p:cNvSpPr txBox="1">
            <a:spLocks/>
          </p:cNvSpPr>
          <p:nvPr/>
        </p:nvSpPr>
        <p:spPr>
          <a:xfrm>
            <a:off x="4275206" y="1905000"/>
            <a:ext cx="4716394" cy="2440497"/>
          </a:xfrm>
          <a:prstGeom prst="rect">
            <a:avLst/>
          </a:prstGeom>
        </p:spPr>
        <p:txBody>
          <a:bodyPr>
            <a:normAutofit/>
          </a:bodyPr>
          <a:lstStyle>
            <a:lvl1pPr marL="342900" indent="-342900" algn="l" rtl="0" eaLnBrk="0" fontAlgn="base" hangingPunct="0">
              <a:spcBef>
                <a:spcPct val="20000"/>
              </a:spcBef>
              <a:spcAft>
                <a:spcPct val="0"/>
              </a:spcAft>
              <a:buClr>
                <a:srgbClr val="003366"/>
              </a:buClr>
              <a:buSzPct val="75000"/>
              <a:buFont typeface="Wingdings" pitchFamily="2" charset="2"/>
              <a:buChar char="Ø"/>
              <a:defRPr sz="28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003366"/>
              </a:buClr>
              <a:buSzPct val="75000"/>
              <a:buFont typeface="Wingdings" pitchFamily="2" charset="2"/>
              <a:buChar char="Ø"/>
              <a:defRPr sz="2400">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003366"/>
              </a:buClr>
              <a:buSzPct val="75000"/>
              <a:buFont typeface="Wingdings" pitchFamily="2" charset="2"/>
              <a:buChar char="Ø"/>
              <a:defRPr sz="2000">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9pPr>
          </a:lstStyle>
          <a:p>
            <a:pPr marL="0" indent="0">
              <a:lnSpc>
                <a:spcPct val="120000"/>
              </a:lnSpc>
              <a:buFont typeface="Wingdings" pitchFamily="2" charset="2"/>
              <a:buNone/>
            </a:pPr>
            <a:r>
              <a:rPr lang="en-US" sz="1700" kern="0" dirty="0"/>
              <a:t>1. Worked with judiciary to develop order requiring defendant to establish payment plan.</a:t>
            </a:r>
          </a:p>
          <a:p>
            <a:pPr marL="0" indent="0">
              <a:lnSpc>
                <a:spcPct val="120000"/>
              </a:lnSpc>
              <a:buFont typeface="Wingdings" pitchFamily="2" charset="2"/>
              <a:buNone/>
            </a:pPr>
            <a:r>
              <a:rPr lang="en-US" sz="1700" kern="0" dirty="0"/>
              <a:t>2. Met with all Criminal Judges to demonstrate benefits of a payment plan vs. no payment plan. Discussed the correlation between successful completion of payment plans and DL suspensions.</a:t>
            </a:r>
          </a:p>
          <a:p>
            <a:pPr>
              <a:lnSpc>
                <a:spcPct val="120000"/>
              </a:lnSpc>
            </a:pPr>
            <a:endParaRPr lang="en-US" sz="2500" kern="0" dirty="0"/>
          </a:p>
          <a:p>
            <a:endParaRPr lang="en-US" kern="0" dirty="0"/>
          </a:p>
        </p:txBody>
      </p:sp>
      <p:sp>
        <p:nvSpPr>
          <p:cNvPr id="9" name="Rectangle 8"/>
          <p:cNvSpPr/>
          <p:nvPr/>
        </p:nvSpPr>
        <p:spPr>
          <a:xfrm>
            <a:off x="229314" y="3962400"/>
            <a:ext cx="3948857" cy="955646"/>
          </a:xfrm>
          <a:prstGeom prst="rect">
            <a:avLst/>
          </a:prstGeom>
        </p:spPr>
        <p:txBody>
          <a:bodyPr wrap="square">
            <a:spAutoFit/>
          </a:bodyPr>
          <a:lstStyle/>
          <a:p>
            <a:pPr lvl="0" algn="l">
              <a:lnSpc>
                <a:spcPct val="110000"/>
              </a:lnSpc>
              <a:spcBef>
                <a:spcPts val="1000"/>
              </a:spcBef>
              <a:buClr>
                <a:srgbClr val="90C226"/>
              </a:buClr>
              <a:buSzPct val="80000"/>
            </a:pPr>
            <a:r>
              <a:rPr lang="en-US" sz="1700" dirty="0">
                <a:solidFill>
                  <a:srgbClr val="090E74"/>
                </a:solidFill>
                <a:latin typeface="+mn-lt"/>
              </a:rPr>
              <a:t>3. Defendants who violate probation for failure to pay have assessment reduced to judgment.</a:t>
            </a:r>
          </a:p>
        </p:txBody>
      </p:sp>
      <p:sp>
        <p:nvSpPr>
          <p:cNvPr id="10" name="Rectangle 9"/>
          <p:cNvSpPr/>
          <p:nvPr/>
        </p:nvSpPr>
        <p:spPr>
          <a:xfrm>
            <a:off x="4267199" y="3886200"/>
            <a:ext cx="4602277" cy="1034129"/>
          </a:xfrm>
          <a:prstGeom prst="rect">
            <a:avLst/>
          </a:prstGeom>
        </p:spPr>
        <p:txBody>
          <a:bodyPr wrap="square">
            <a:spAutoFit/>
          </a:bodyPr>
          <a:lstStyle/>
          <a:p>
            <a:pPr lvl="0" algn="l">
              <a:lnSpc>
                <a:spcPct val="120000"/>
              </a:lnSpc>
              <a:spcBef>
                <a:spcPts val="1000"/>
              </a:spcBef>
              <a:buClr>
                <a:srgbClr val="90C226"/>
              </a:buClr>
              <a:buSzPct val="80000"/>
            </a:pPr>
            <a:r>
              <a:rPr lang="en-US" sz="1700" dirty="0">
                <a:solidFill>
                  <a:srgbClr val="090E74"/>
                </a:solidFill>
                <a:latin typeface="+mn-lt"/>
              </a:rPr>
              <a:t>3. Met with County Criminal Judges to explain unintended consequences of reducing assessment to judgment. </a:t>
            </a:r>
          </a:p>
        </p:txBody>
      </p:sp>
    </p:spTree>
    <p:extLst>
      <p:ext uri="{BB962C8B-B14F-4D97-AF65-F5344CB8AC3E}">
        <p14:creationId xmlns:p14="http://schemas.microsoft.com/office/powerpoint/2010/main" val="34296657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Misdemeanor </a:t>
            </a:r>
            <a:br>
              <a:rPr lang="en-US" sz="3000" dirty="0"/>
            </a:br>
            <a:r>
              <a:rPr lang="en-US" sz="3000" dirty="0"/>
              <a:t>Probation Collection Issues</a:t>
            </a:r>
          </a:p>
        </p:txBody>
      </p:sp>
      <p:graphicFrame>
        <p:nvGraphicFramePr>
          <p:cNvPr id="3" name="Table 2"/>
          <p:cNvGraphicFramePr>
            <a:graphicFrameLocks noGrp="1"/>
          </p:cNvGraphicFramePr>
          <p:nvPr>
            <p:extLst>
              <p:ext uri="{D42A27DB-BD31-4B8C-83A1-F6EECF244321}">
                <p14:modId xmlns:p14="http://schemas.microsoft.com/office/powerpoint/2010/main" val="2127114416"/>
              </p:ext>
            </p:extLst>
          </p:nvPr>
        </p:nvGraphicFramePr>
        <p:xfrm>
          <a:off x="1143000" y="1447800"/>
          <a:ext cx="6858000" cy="2666999"/>
        </p:xfrm>
        <a:graphic>
          <a:graphicData uri="http://schemas.openxmlformats.org/drawingml/2006/table">
            <a:tbl>
              <a:tblPr firstRow="1" bandRow="1">
                <a:tableStyleId>{93296810-A885-4BE3-A3E7-6D5BEEA58F35}</a:tableStyleId>
              </a:tblPr>
              <a:tblGrid>
                <a:gridCol w="4389295">
                  <a:extLst>
                    <a:ext uri="{9D8B030D-6E8A-4147-A177-3AD203B41FA5}">
                      <a16:colId xmlns:a16="http://schemas.microsoft.com/office/drawing/2014/main" val="20000"/>
                    </a:ext>
                  </a:extLst>
                </a:gridCol>
                <a:gridCol w="1037470">
                  <a:extLst>
                    <a:ext uri="{9D8B030D-6E8A-4147-A177-3AD203B41FA5}">
                      <a16:colId xmlns:a16="http://schemas.microsoft.com/office/drawing/2014/main" val="20001"/>
                    </a:ext>
                  </a:extLst>
                </a:gridCol>
                <a:gridCol w="1431235">
                  <a:extLst>
                    <a:ext uri="{9D8B030D-6E8A-4147-A177-3AD203B41FA5}">
                      <a16:colId xmlns:a16="http://schemas.microsoft.com/office/drawing/2014/main" val="20002"/>
                    </a:ext>
                  </a:extLst>
                </a:gridCol>
              </a:tblGrid>
              <a:tr h="574516">
                <a:tc>
                  <a:txBody>
                    <a:bodyPr/>
                    <a:lstStyle/>
                    <a:p>
                      <a:pPr algn="ctr"/>
                      <a:endParaRPr lang="en-US" sz="1000" b="0" dirty="0"/>
                    </a:p>
                    <a:p>
                      <a:pPr algn="ctr"/>
                      <a:r>
                        <a:rPr lang="en-US" sz="2000" b="0" dirty="0"/>
                        <a:t>CY 2013 - 2014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b="0" dirty="0"/>
                        <a:t># of cases</a:t>
                      </a:r>
                    </a:p>
                  </a:txBody>
                  <a:tcPr>
                    <a:lnT w="12700" cap="flat" cmpd="sng" algn="ctr">
                      <a:solidFill>
                        <a:schemeClr val="tx1"/>
                      </a:solidFill>
                      <a:prstDash val="solid"/>
                      <a:round/>
                      <a:headEnd type="none" w="med" len="med"/>
                      <a:tailEnd type="none" w="med" len="med"/>
                    </a:lnT>
                  </a:tcPr>
                </a:tc>
                <a:tc>
                  <a:txBody>
                    <a:bodyPr/>
                    <a:lstStyle/>
                    <a:p>
                      <a:pPr algn="ctr"/>
                      <a:endParaRPr lang="en-US" sz="1000" b="0" dirty="0"/>
                    </a:p>
                    <a:p>
                      <a:pPr algn="ctr"/>
                      <a:r>
                        <a:rPr lang="en-US" b="0" dirty="0"/>
                        <a:t>Percentage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506518">
                <a:tc>
                  <a:txBody>
                    <a:bodyPr/>
                    <a:lstStyle/>
                    <a:p>
                      <a:r>
                        <a:rPr lang="en-US" dirty="0"/>
                        <a:t>Probation</a:t>
                      </a:r>
                      <a:r>
                        <a:rPr lang="en-US" baseline="0" dirty="0"/>
                        <a:t> cases with outstanding fees</a:t>
                      </a:r>
                      <a:endParaRPr lang="en-US" dirty="0"/>
                    </a:p>
                  </a:txBody>
                  <a:tcPr>
                    <a:lnL w="12700" cap="flat" cmpd="sng" algn="ctr">
                      <a:solidFill>
                        <a:schemeClr val="tx1"/>
                      </a:solidFill>
                      <a:prstDash val="solid"/>
                      <a:round/>
                      <a:headEnd type="none" w="med" len="med"/>
                      <a:tailEnd type="none" w="med" len="med"/>
                    </a:lnL>
                  </a:tcPr>
                </a:tc>
                <a:tc>
                  <a:txBody>
                    <a:bodyPr/>
                    <a:lstStyle/>
                    <a:p>
                      <a:pPr algn="ctr"/>
                      <a:r>
                        <a:rPr lang="en-US" dirty="0"/>
                        <a:t>1089</a:t>
                      </a:r>
                    </a:p>
                  </a:txBody>
                  <a:tcPr/>
                </a:tc>
                <a:tc>
                  <a:txBody>
                    <a:bodyPr/>
                    <a:lstStyle/>
                    <a:p>
                      <a:pPr algn="ctr"/>
                      <a:r>
                        <a:rPr lang="en-US" dirty="0"/>
                        <a:t>-</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765228">
                <a:tc>
                  <a:txBody>
                    <a:bodyPr/>
                    <a:lstStyle/>
                    <a:p>
                      <a:endParaRPr lang="en-US" sz="1200" b="1" dirty="0">
                        <a:solidFill>
                          <a:schemeClr val="accent5">
                            <a:lumMod val="50000"/>
                          </a:schemeClr>
                        </a:solidFill>
                      </a:endParaRPr>
                    </a:p>
                    <a:p>
                      <a:r>
                        <a:rPr lang="en-US" b="1" dirty="0">
                          <a:solidFill>
                            <a:schemeClr val="accent5">
                              <a:lumMod val="50000"/>
                            </a:schemeClr>
                          </a:solidFill>
                        </a:rPr>
                        <a:t>Successfully completed probation</a:t>
                      </a:r>
                    </a:p>
                  </a:txBody>
                  <a:tcPr>
                    <a:lnL w="12700" cap="flat" cmpd="sng" algn="ctr">
                      <a:solidFill>
                        <a:schemeClr val="tx1"/>
                      </a:solidFill>
                      <a:prstDash val="solid"/>
                      <a:round/>
                      <a:headEnd type="none" w="med" len="med"/>
                      <a:tailEnd type="none" w="med" len="med"/>
                    </a:lnL>
                  </a:tcPr>
                </a:tc>
                <a:tc>
                  <a:txBody>
                    <a:bodyPr/>
                    <a:lstStyle/>
                    <a:p>
                      <a:pPr algn="ctr"/>
                      <a:endParaRPr lang="en-US" sz="1100" b="1" dirty="0">
                        <a:solidFill>
                          <a:schemeClr val="accent5">
                            <a:lumMod val="50000"/>
                          </a:schemeClr>
                        </a:solidFill>
                      </a:endParaRPr>
                    </a:p>
                    <a:p>
                      <a:pPr algn="ctr"/>
                      <a:r>
                        <a:rPr lang="en-US" sz="2000" b="1" dirty="0">
                          <a:solidFill>
                            <a:schemeClr val="accent5">
                              <a:lumMod val="50000"/>
                            </a:schemeClr>
                          </a:solidFill>
                        </a:rPr>
                        <a:t>219</a:t>
                      </a:r>
                    </a:p>
                  </a:txBody>
                  <a:tcPr/>
                </a:tc>
                <a:tc>
                  <a:txBody>
                    <a:bodyPr/>
                    <a:lstStyle/>
                    <a:p>
                      <a:pPr algn="ctr"/>
                      <a:endParaRPr lang="en-US" sz="1100" b="1" dirty="0">
                        <a:solidFill>
                          <a:schemeClr val="accent5">
                            <a:lumMod val="50000"/>
                          </a:schemeClr>
                        </a:solidFill>
                      </a:endParaRPr>
                    </a:p>
                    <a:p>
                      <a:pPr algn="ctr"/>
                      <a:r>
                        <a:rPr lang="en-US" sz="2000" b="1" dirty="0">
                          <a:solidFill>
                            <a:schemeClr val="accent5">
                              <a:lumMod val="50000"/>
                            </a:schemeClr>
                          </a:solidFill>
                        </a:rPr>
                        <a:t>20%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8207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Issued</a:t>
                      </a:r>
                      <a:r>
                        <a:rPr lang="en-US" baseline="0" dirty="0">
                          <a:solidFill>
                            <a:srgbClr val="FF0000"/>
                          </a:solidFill>
                        </a:rPr>
                        <a:t> violation of probation for failure to pay and driver license/collection agency</a:t>
                      </a:r>
                      <a:endParaRPr lang="en-US" dirty="0">
                        <a:solidFill>
                          <a:srgbClr val="FF0000"/>
                        </a:solidFill>
                      </a:endParaRPr>
                    </a:p>
                    <a:p>
                      <a:endParaRPr lang="en-US" dirty="0">
                        <a:solidFill>
                          <a:srgbClr val="FF0000"/>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sz="1100" dirty="0">
                        <a:solidFill>
                          <a:srgbClr val="FF0000"/>
                        </a:solidFill>
                      </a:endParaRPr>
                    </a:p>
                    <a:p>
                      <a:pPr algn="ctr"/>
                      <a:r>
                        <a:rPr lang="en-US" sz="2000" dirty="0">
                          <a:solidFill>
                            <a:srgbClr val="FF0000"/>
                          </a:solidFill>
                        </a:rPr>
                        <a:t>870</a:t>
                      </a:r>
                    </a:p>
                  </a:txBody>
                  <a:tcPr>
                    <a:lnB w="12700" cap="flat" cmpd="sng" algn="ctr">
                      <a:solidFill>
                        <a:schemeClr val="tx1"/>
                      </a:solidFill>
                      <a:prstDash val="solid"/>
                      <a:round/>
                      <a:headEnd type="none" w="med" len="med"/>
                      <a:tailEnd type="none" w="med" len="med"/>
                    </a:lnB>
                  </a:tcPr>
                </a:tc>
                <a:tc>
                  <a:txBody>
                    <a:bodyPr/>
                    <a:lstStyle/>
                    <a:p>
                      <a:pPr algn="ctr"/>
                      <a:endParaRPr lang="en-US" sz="1100" dirty="0">
                        <a:solidFill>
                          <a:srgbClr val="FF0000"/>
                        </a:solidFill>
                      </a:endParaRPr>
                    </a:p>
                    <a:p>
                      <a:pPr algn="ctr"/>
                      <a:r>
                        <a:rPr lang="en-US" sz="2000" dirty="0">
                          <a:solidFill>
                            <a:srgbClr val="FF0000"/>
                          </a:solidFill>
                        </a:rPr>
                        <a:t>80%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3886200"/>
            <a:ext cx="2590800" cy="1727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9782066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Palm Beach Post </a:t>
            </a:r>
            <a:br>
              <a:rPr lang="en-US" sz="3000" dirty="0"/>
            </a:br>
            <a:r>
              <a:rPr lang="en-US" sz="3000" dirty="0"/>
              <a:t>September 17, 2015</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93537" y="1447800"/>
            <a:ext cx="7756926"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374791"/>
      </p:ext>
    </p:extLst>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Payment Plan vs. No Payment Plan</a:t>
            </a:r>
            <a:br>
              <a:rPr lang="en-US" sz="3000" dirty="0"/>
            </a:br>
            <a:r>
              <a:rPr lang="en-US" sz="3000" dirty="0"/>
              <a:t>Probation</a:t>
            </a:r>
          </a:p>
        </p:txBody>
      </p:sp>
      <p:graphicFrame>
        <p:nvGraphicFramePr>
          <p:cNvPr id="4" name="Table 3"/>
          <p:cNvGraphicFramePr>
            <a:graphicFrameLocks noGrp="1"/>
          </p:cNvGraphicFramePr>
          <p:nvPr>
            <p:extLst>
              <p:ext uri="{D42A27DB-BD31-4B8C-83A1-F6EECF244321}">
                <p14:modId xmlns:p14="http://schemas.microsoft.com/office/powerpoint/2010/main" val="4138129792"/>
              </p:ext>
            </p:extLst>
          </p:nvPr>
        </p:nvGraphicFramePr>
        <p:xfrm>
          <a:off x="533400" y="3048000"/>
          <a:ext cx="3962400" cy="2369185"/>
        </p:xfrm>
        <a:graphic>
          <a:graphicData uri="http://schemas.openxmlformats.org/drawingml/2006/table">
            <a:tbl>
              <a:tblPr firstRow="1" bandRow="1">
                <a:tableStyleId>{93296810-A885-4BE3-A3E7-6D5BEEA58F35}</a:tableStyleId>
              </a:tblPr>
              <a:tblGrid>
                <a:gridCol w="1507706">
                  <a:extLst>
                    <a:ext uri="{9D8B030D-6E8A-4147-A177-3AD203B41FA5}">
                      <a16:colId xmlns:a16="http://schemas.microsoft.com/office/drawing/2014/main" val="20000"/>
                    </a:ext>
                  </a:extLst>
                </a:gridCol>
                <a:gridCol w="1059132">
                  <a:extLst>
                    <a:ext uri="{9D8B030D-6E8A-4147-A177-3AD203B41FA5}">
                      <a16:colId xmlns:a16="http://schemas.microsoft.com/office/drawing/2014/main" val="20001"/>
                    </a:ext>
                  </a:extLst>
                </a:gridCol>
                <a:gridCol w="1395562">
                  <a:extLst>
                    <a:ext uri="{9D8B030D-6E8A-4147-A177-3AD203B41FA5}">
                      <a16:colId xmlns:a16="http://schemas.microsoft.com/office/drawing/2014/main" val="20002"/>
                    </a:ext>
                  </a:extLst>
                </a:gridCol>
              </a:tblGrid>
              <a:tr h="416560">
                <a:tc gridSpan="3">
                  <a:txBody>
                    <a:bodyPr/>
                    <a:lstStyle/>
                    <a:p>
                      <a:pPr marL="0" marR="0" algn="ctr">
                        <a:spcBef>
                          <a:spcPts val="0"/>
                        </a:spcBef>
                        <a:spcAft>
                          <a:spcPts val="0"/>
                        </a:spcAft>
                      </a:pPr>
                      <a:r>
                        <a:rPr lang="en-US" sz="2000" kern="1200" dirty="0">
                          <a:effectLst/>
                        </a:rPr>
                        <a:t>Payment Plan</a:t>
                      </a:r>
                      <a:endParaRPr lang="en-US" sz="11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0040">
                <a:tc gridSpan="2">
                  <a:txBody>
                    <a:bodyPr/>
                    <a:lstStyle/>
                    <a:p>
                      <a:pPr marL="0" marR="0" algn="r">
                        <a:spcBef>
                          <a:spcPts val="0"/>
                        </a:spcBef>
                        <a:spcAft>
                          <a:spcPts val="0"/>
                        </a:spcAft>
                      </a:pPr>
                      <a:r>
                        <a:rPr lang="en-US" sz="1400" kern="1200" dirty="0">
                          <a:effectLst/>
                        </a:rPr>
                        <a:t># of cases    </a:t>
                      </a:r>
                      <a:endParaRPr lang="en-US" sz="11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algn="ctr">
                        <a:spcBef>
                          <a:spcPts val="0"/>
                        </a:spcBef>
                        <a:spcAft>
                          <a:spcPts val="0"/>
                        </a:spcAft>
                      </a:pPr>
                      <a:r>
                        <a:rPr lang="en-US" sz="1400" kern="1200">
                          <a:effectLst/>
                        </a:rPr>
                        <a:t>percentage</a:t>
                      </a:r>
                      <a:endParaRPr lang="en-US" sz="1100">
                        <a:effectLst/>
                        <a:latin typeface="Calibri"/>
                        <a:ea typeface="Calibri"/>
                        <a:cs typeface="Times New Roman"/>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20040">
                <a:tc>
                  <a:txBody>
                    <a:bodyPr/>
                    <a:lstStyle/>
                    <a:p>
                      <a:pPr marL="0" marR="0" algn="r">
                        <a:spcBef>
                          <a:spcPts val="0"/>
                        </a:spcBef>
                        <a:spcAft>
                          <a:spcPts val="0"/>
                        </a:spcAft>
                      </a:pPr>
                      <a:r>
                        <a:rPr lang="en-US" sz="1400" kern="1200">
                          <a:effectLst/>
                        </a:rPr>
                        <a:t>Total</a:t>
                      </a:r>
                      <a:endParaRPr lang="en-US" sz="110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400" dirty="0">
                          <a:effectLst/>
                          <a:latin typeface="Calibri"/>
                          <a:ea typeface="Calibri"/>
                          <a:cs typeface="Times New Roman"/>
                        </a:rPr>
                        <a:t>354</a:t>
                      </a:r>
                    </a:p>
                  </a:txBody>
                  <a:tcPr/>
                </a:tc>
                <a:tc>
                  <a:txBody>
                    <a:bodyPr/>
                    <a:lstStyle/>
                    <a:p>
                      <a:pPr marL="0" marR="0" algn="ctr">
                        <a:spcBef>
                          <a:spcPts val="0"/>
                        </a:spcBef>
                        <a:spcAft>
                          <a:spcPts val="0"/>
                        </a:spcAft>
                      </a:pPr>
                      <a:r>
                        <a:rPr lang="en-US" sz="1400" kern="1200" dirty="0">
                          <a:effectLst/>
                        </a:rPr>
                        <a:t>13%</a:t>
                      </a:r>
                      <a:endParaRPr lang="en-US" sz="1100" dirty="0">
                        <a:effectLst/>
                        <a:latin typeface="Calibri"/>
                        <a:ea typeface="Calibri"/>
                        <a:cs typeface="Times New Roman"/>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672465">
                <a:tc>
                  <a:txBody>
                    <a:bodyPr/>
                    <a:lstStyle/>
                    <a:p>
                      <a:pPr marL="0" marR="0" algn="r">
                        <a:spcBef>
                          <a:spcPts val="0"/>
                        </a:spcBef>
                        <a:spcAft>
                          <a:spcPts val="0"/>
                        </a:spcAft>
                      </a:pPr>
                      <a:r>
                        <a:rPr lang="en-US" sz="1200" b="1" kern="1200" dirty="0">
                          <a:solidFill>
                            <a:schemeClr val="accent5">
                              <a:lumMod val="50000"/>
                            </a:schemeClr>
                          </a:solidFill>
                          <a:effectLst/>
                        </a:rPr>
                        <a:t>Payment plan completed or making payments</a:t>
                      </a:r>
                      <a:endParaRPr lang="en-US" sz="1100" b="1" dirty="0">
                        <a:solidFill>
                          <a:schemeClr val="accent5">
                            <a:lumMod val="50000"/>
                          </a:schemeClr>
                        </a:solidFill>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endParaRPr lang="en-US" sz="1400" b="1" kern="1200" dirty="0">
                        <a:solidFill>
                          <a:schemeClr val="accent5">
                            <a:lumMod val="50000"/>
                          </a:schemeClr>
                        </a:solidFill>
                        <a:effectLst/>
                      </a:endParaRPr>
                    </a:p>
                    <a:p>
                      <a:pPr marL="0" marR="0" algn="ctr">
                        <a:spcBef>
                          <a:spcPts val="0"/>
                        </a:spcBef>
                        <a:spcAft>
                          <a:spcPts val="0"/>
                        </a:spcAft>
                      </a:pPr>
                      <a:r>
                        <a:rPr lang="en-US" sz="1400" b="1" dirty="0">
                          <a:solidFill>
                            <a:schemeClr val="accent5">
                              <a:lumMod val="50000"/>
                            </a:schemeClr>
                          </a:solidFill>
                          <a:effectLst/>
                          <a:latin typeface="Calibri"/>
                          <a:ea typeface="Calibri"/>
                          <a:cs typeface="Times New Roman"/>
                        </a:rPr>
                        <a:t>280</a:t>
                      </a:r>
                    </a:p>
                  </a:txBody>
                  <a:tcPr/>
                </a:tc>
                <a:tc>
                  <a:txBody>
                    <a:bodyPr/>
                    <a:lstStyle/>
                    <a:p>
                      <a:pPr marL="0" marR="0" algn="ctr">
                        <a:spcBef>
                          <a:spcPts val="0"/>
                        </a:spcBef>
                        <a:spcAft>
                          <a:spcPts val="0"/>
                        </a:spcAft>
                      </a:pPr>
                      <a:endParaRPr lang="en-US" sz="1400" b="1" kern="1200" dirty="0">
                        <a:solidFill>
                          <a:schemeClr val="accent5">
                            <a:lumMod val="50000"/>
                          </a:schemeClr>
                        </a:solidFill>
                        <a:effectLst/>
                      </a:endParaRPr>
                    </a:p>
                    <a:p>
                      <a:pPr marL="0" marR="0" algn="ctr">
                        <a:spcBef>
                          <a:spcPts val="0"/>
                        </a:spcBef>
                        <a:spcAft>
                          <a:spcPts val="0"/>
                        </a:spcAft>
                      </a:pPr>
                      <a:r>
                        <a:rPr lang="en-US" sz="1400" b="1" kern="1200" dirty="0">
                          <a:solidFill>
                            <a:schemeClr val="accent5">
                              <a:lumMod val="50000"/>
                            </a:schemeClr>
                          </a:solidFill>
                          <a:effectLst/>
                        </a:rPr>
                        <a:t>79% Success</a:t>
                      </a:r>
                      <a:endParaRPr lang="en-US" sz="1400" b="1" dirty="0">
                        <a:solidFill>
                          <a:schemeClr val="accent5">
                            <a:lumMod val="50000"/>
                          </a:schemeClr>
                        </a:solidFill>
                        <a:effectLst/>
                        <a:latin typeface="Calibri"/>
                        <a:ea typeface="Calibri"/>
                        <a:cs typeface="Times New Roman"/>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80695">
                <a:tc>
                  <a:txBody>
                    <a:bodyPr/>
                    <a:lstStyle/>
                    <a:p>
                      <a:pPr marL="0" marR="0" algn="r">
                        <a:spcBef>
                          <a:spcPts val="0"/>
                        </a:spcBef>
                        <a:spcAft>
                          <a:spcPts val="0"/>
                        </a:spcAft>
                      </a:pPr>
                      <a:r>
                        <a:rPr lang="en-US" sz="1200" kern="1200" dirty="0">
                          <a:solidFill>
                            <a:srgbClr val="FF0000"/>
                          </a:solidFill>
                          <a:effectLst/>
                        </a:rPr>
                        <a:t>Failed to establish or make payment on payment plan</a:t>
                      </a:r>
                      <a:endParaRPr lang="en-US" sz="1100" dirty="0">
                        <a:solidFill>
                          <a:srgbClr val="FF0000"/>
                        </a:solidFill>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000" kern="1200" dirty="0">
                        <a:solidFill>
                          <a:srgbClr val="FF0000"/>
                        </a:solidFill>
                        <a:effectLst/>
                      </a:endParaRPr>
                    </a:p>
                    <a:p>
                      <a:pPr marL="0" marR="0" algn="ctr">
                        <a:spcBef>
                          <a:spcPts val="0"/>
                        </a:spcBef>
                        <a:spcAft>
                          <a:spcPts val="0"/>
                        </a:spcAft>
                      </a:pPr>
                      <a:r>
                        <a:rPr lang="en-US" sz="1400" dirty="0">
                          <a:solidFill>
                            <a:srgbClr val="FF0000"/>
                          </a:solidFill>
                          <a:effectLst/>
                          <a:latin typeface="Calibri"/>
                          <a:ea typeface="Calibri"/>
                          <a:cs typeface="Times New Roman"/>
                        </a:rPr>
                        <a:t>74</a:t>
                      </a:r>
                    </a:p>
                  </a:txBody>
                  <a:tcP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000" kern="1200" dirty="0">
                        <a:solidFill>
                          <a:srgbClr val="FF0000"/>
                        </a:solidFill>
                        <a:effectLst/>
                      </a:endParaRPr>
                    </a:p>
                    <a:p>
                      <a:pPr marL="0" marR="0" algn="ctr">
                        <a:spcBef>
                          <a:spcPts val="0"/>
                        </a:spcBef>
                        <a:spcAft>
                          <a:spcPts val="0"/>
                        </a:spcAft>
                      </a:pPr>
                      <a:r>
                        <a:rPr lang="en-US" sz="1400" kern="1200" dirty="0">
                          <a:solidFill>
                            <a:srgbClr val="FF0000"/>
                          </a:solidFill>
                          <a:effectLst/>
                        </a:rPr>
                        <a:t>21% </a:t>
                      </a:r>
                      <a:endParaRPr lang="en-US" sz="1400" dirty="0">
                        <a:solidFill>
                          <a:srgbClr val="FF0000"/>
                        </a:solidFill>
                        <a:effectLst/>
                        <a:latin typeface="Calibri"/>
                        <a:ea typeface="Calibri"/>
                        <a:cs typeface="Times New Roman"/>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85423233"/>
              </p:ext>
            </p:extLst>
          </p:nvPr>
        </p:nvGraphicFramePr>
        <p:xfrm>
          <a:off x="4648200" y="3048000"/>
          <a:ext cx="4267200" cy="2362200"/>
        </p:xfrm>
        <a:graphic>
          <a:graphicData uri="http://schemas.openxmlformats.org/drawingml/2006/table">
            <a:tbl>
              <a:tblPr firstRow="1" bandRow="1">
                <a:tableStyleId>{93296810-A885-4BE3-A3E7-6D5BEEA58F35}</a:tableStyleId>
              </a:tblPr>
              <a:tblGrid>
                <a:gridCol w="1623683">
                  <a:extLst>
                    <a:ext uri="{9D8B030D-6E8A-4147-A177-3AD203B41FA5}">
                      <a16:colId xmlns:a16="http://schemas.microsoft.com/office/drawing/2014/main" val="20000"/>
                    </a:ext>
                  </a:extLst>
                </a:gridCol>
                <a:gridCol w="1140604">
                  <a:extLst>
                    <a:ext uri="{9D8B030D-6E8A-4147-A177-3AD203B41FA5}">
                      <a16:colId xmlns:a16="http://schemas.microsoft.com/office/drawing/2014/main" val="20001"/>
                    </a:ext>
                  </a:extLst>
                </a:gridCol>
                <a:gridCol w="1502913">
                  <a:extLst>
                    <a:ext uri="{9D8B030D-6E8A-4147-A177-3AD203B41FA5}">
                      <a16:colId xmlns:a16="http://schemas.microsoft.com/office/drawing/2014/main" val="20002"/>
                    </a:ext>
                  </a:extLst>
                </a:gridCol>
              </a:tblGrid>
              <a:tr h="445288">
                <a:tc gridSpan="3">
                  <a:txBody>
                    <a:bodyPr/>
                    <a:lstStyle/>
                    <a:p>
                      <a:pPr marL="0" marR="0" algn="ctr">
                        <a:spcBef>
                          <a:spcPts val="0"/>
                        </a:spcBef>
                        <a:spcAft>
                          <a:spcPts val="0"/>
                        </a:spcAft>
                      </a:pPr>
                      <a:r>
                        <a:rPr lang="en-US" sz="2000" kern="1200" dirty="0">
                          <a:effectLst/>
                        </a:rPr>
                        <a:t>No Payment Plan</a:t>
                      </a:r>
                      <a:endParaRPr lang="en-US" sz="11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2112">
                <a:tc gridSpan="2">
                  <a:txBody>
                    <a:bodyPr/>
                    <a:lstStyle/>
                    <a:p>
                      <a:pPr marL="0" marR="0" algn="r">
                        <a:spcBef>
                          <a:spcPts val="0"/>
                        </a:spcBef>
                        <a:spcAft>
                          <a:spcPts val="0"/>
                        </a:spcAft>
                      </a:pPr>
                      <a:r>
                        <a:rPr lang="en-US" sz="1400" kern="1200" dirty="0">
                          <a:effectLst/>
                        </a:rPr>
                        <a:t># of cases    </a:t>
                      </a:r>
                      <a:endParaRPr lang="en-US" sz="11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algn="ctr">
                        <a:spcBef>
                          <a:spcPts val="0"/>
                        </a:spcBef>
                        <a:spcAft>
                          <a:spcPts val="0"/>
                        </a:spcAft>
                      </a:pPr>
                      <a:r>
                        <a:rPr lang="en-US" sz="1400" kern="1200">
                          <a:effectLst/>
                        </a:rPr>
                        <a:t>percentage</a:t>
                      </a:r>
                      <a:endParaRPr lang="en-US" sz="1100">
                        <a:effectLst/>
                        <a:latin typeface="Calibri"/>
                        <a:ea typeface="Calibri"/>
                        <a:cs typeface="Times New Roman"/>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2112">
                <a:tc>
                  <a:txBody>
                    <a:bodyPr/>
                    <a:lstStyle/>
                    <a:p>
                      <a:pPr marL="0" marR="0" algn="r">
                        <a:spcBef>
                          <a:spcPts val="0"/>
                        </a:spcBef>
                        <a:spcAft>
                          <a:spcPts val="0"/>
                        </a:spcAft>
                      </a:pPr>
                      <a:r>
                        <a:rPr lang="en-US" sz="1400" kern="1200">
                          <a:effectLst/>
                        </a:rPr>
                        <a:t>Total</a:t>
                      </a:r>
                      <a:endParaRPr lang="en-US" sz="110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400" kern="1200">
                          <a:effectLst/>
                        </a:rPr>
                        <a:t>2418</a:t>
                      </a:r>
                      <a:endParaRPr lang="en-US" sz="1100">
                        <a:effectLst/>
                        <a:latin typeface="Calibri"/>
                        <a:ea typeface="Calibri"/>
                        <a:cs typeface="Times New Roman"/>
                      </a:endParaRPr>
                    </a:p>
                  </a:txBody>
                  <a:tcPr/>
                </a:tc>
                <a:tc>
                  <a:txBody>
                    <a:bodyPr/>
                    <a:lstStyle/>
                    <a:p>
                      <a:pPr marL="0" marR="0" algn="ctr">
                        <a:spcBef>
                          <a:spcPts val="0"/>
                        </a:spcBef>
                        <a:spcAft>
                          <a:spcPts val="0"/>
                        </a:spcAft>
                      </a:pPr>
                      <a:r>
                        <a:rPr lang="en-US" sz="1400" kern="1200">
                          <a:effectLst/>
                        </a:rPr>
                        <a:t>87%</a:t>
                      </a:r>
                      <a:endParaRPr lang="en-US" sz="1100">
                        <a:effectLst/>
                        <a:latin typeface="Calibri"/>
                        <a:ea typeface="Calibri"/>
                        <a:cs typeface="Times New Roman"/>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718842">
                <a:tc>
                  <a:txBody>
                    <a:bodyPr/>
                    <a:lstStyle/>
                    <a:p>
                      <a:pPr marL="0" marR="0" algn="r">
                        <a:spcBef>
                          <a:spcPts val="0"/>
                        </a:spcBef>
                        <a:spcAft>
                          <a:spcPts val="0"/>
                        </a:spcAft>
                      </a:pPr>
                      <a:r>
                        <a:rPr lang="en-US" sz="1200" b="1" kern="1200" dirty="0">
                          <a:solidFill>
                            <a:schemeClr val="accent5">
                              <a:lumMod val="50000"/>
                            </a:schemeClr>
                          </a:solidFill>
                          <a:effectLst/>
                        </a:rPr>
                        <a:t>Payment plan completed or making payments</a:t>
                      </a:r>
                      <a:endParaRPr lang="en-US" sz="1100" b="1" dirty="0">
                        <a:solidFill>
                          <a:schemeClr val="accent5">
                            <a:lumMod val="50000"/>
                          </a:schemeClr>
                        </a:solidFill>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endParaRPr lang="en-US" sz="1100" b="1" kern="1200" dirty="0">
                        <a:solidFill>
                          <a:schemeClr val="accent5">
                            <a:lumMod val="50000"/>
                          </a:schemeClr>
                        </a:solidFill>
                        <a:effectLst/>
                      </a:endParaRPr>
                    </a:p>
                    <a:p>
                      <a:pPr marL="0" marR="0" algn="ctr">
                        <a:spcBef>
                          <a:spcPts val="0"/>
                        </a:spcBef>
                        <a:spcAft>
                          <a:spcPts val="0"/>
                        </a:spcAft>
                      </a:pPr>
                      <a:r>
                        <a:rPr lang="en-US" sz="1400" b="1" kern="1200" dirty="0">
                          <a:solidFill>
                            <a:schemeClr val="accent5">
                              <a:lumMod val="50000"/>
                            </a:schemeClr>
                          </a:solidFill>
                          <a:effectLst/>
                        </a:rPr>
                        <a:t>940</a:t>
                      </a:r>
                      <a:endParaRPr lang="en-US" sz="1100" b="1" dirty="0">
                        <a:solidFill>
                          <a:schemeClr val="accent5">
                            <a:lumMod val="50000"/>
                          </a:schemeClr>
                        </a:solidFill>
                        <a:effectLst/>
                        <a:latin typeface="Calibri"/>
                        <a:ea typeface="Calibri"/>
                        <a:cs typeface="Times New Roman"/>
                      </a:endParaRPr>
                    </a:p>
                  </a:txBody>
                  <a:tcPr/>
                </a:tc>
                <a:tc>
                  <a:txBody>
                    <a:bodyPr/>
                    <a:lstStyle/>
                    <a:p>
                      <a:pPr marL="0" marR="0" algn="ctr">
                        <a:spcBef>
                          <a:spcPts val="0"/>
                        </a:spcBef>
                        <a:spcAft>
                          <a:spcPts val="0"/>
                        </a:spcAft>
                      </a:pPr>
                      <a:endParaRPr lang="en-US" sz="1100" b="1" kern="1200" dirty="0">
                        <a:solidFill>
                          <a:schemeClr val="accent5">
                            <a:lumMod val="50000"/>
                          </a:schemeClr>
                        </a:solidFill>
                        <a:effectLst/>
                      </a:endParaRPr>
                    </a:p>
                    <a:p>
                      <a:pPr marL="0" marR="0" algn="ctr">
                        <a:spcBef>
                          <a:spcPts val="0"/>
                        </a:spcBef>
                        <a:spcAft>
                          <a:spcPts val="0"/>
                        </a:spcAft>
                      </a:pPr>
                      <a:r>
                        <a:rPr lang="en-US" sz="1400" b="1" kern="1200" dirty="0">
                          <a:solidFill>
                            <a:schemeClr val="accent5">
                              <a:lumMod val="50000"/>
                            </a:schemeClr>
                          </a:solidFill>
                          <a:effectLst/>
                        </a:rPr>
                        <a:t>39% Success</a:t>
                      </a:r>
                      <a:endParaRPr lang="en-US" sz="1100" b="1" dirty="0">
                        <a:solidFill>
                          <a:schemeClr val="accent5">
                            <a:lumMod val="50000"/>
                          </a:schemeClr>
                        </a:solidFill>
                        <a:effectLst/>
                        <a:latin typeface="Calibri"/>
                        <a:ea typeface="Calibri"/>
                        <a:cs typeface="Times New Roman"/>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513846">
                <a:tc>
                  <a:txBody>
                    <a:bodyPr/>
                    <a:lstStyle/>
                    <a:p>
                      <a:pPr marL="0" marR="0" algn="r">
                        <a:spcBef>
                          <a:spcPts val="0"/>
                        </a:spcBef>
                        <a:spcAft>
                          <a:spcPts val="0"/>
                        </a:spcAft>
                      </a:pPr>
                      <a:r>
                        <a:rPr lang="en-US" sz="1200" kern="1200" dirty="0">
                          <a:solidFill>
                            <a:srgbClr val="FF0000"/>
                          </a:solidFill>
                          <a:effectLst/>
                        </a:rPr>
                        <a:t>No payment</a:t>
                      </a:r>
                      <a:endParaRPr lang="en-US" sz="1100" dirty="0">
                        <a:solidFill>
                          <a:srgbClr val="FF0000"/>
                        </a:solidFill>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kern="1200" dirty="0">
                          <a:solidFill>
                            <a:srgbClr val="FF0000"/>
                          </a:solidFill>
                          <a:effectLst/>
                        </a:rPr>
                        <a:t>1478</a:t>
                      </a:r>
                      <a:endParaRPr lang="en-US" sz="1100" dirty="0">
                        <a:solidFill>
                          <a:srgbClr val="FF0000"/>
                        </a:solidFill>
                        <a:effectLst/>
                        <a:latin typeface="Calibri"/>
                        <a:ea typeface="Calibri"/>
                        <a:cs typeface="Times New Roman"/>
                      </a:endParaRPr>
                    </a:p>
                  </a:txBody>
                  <a:tcP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kern="1200" dirty="0">
                          <a:solidFill>
                            <a:srgbClr val="FF0000"/>
                          </a:solidFill>
                          <a:effectLst/>
                        </a:rPr>
                        <a:t>61% </a:t>
                      </a:r>
                      <a:endParaRPr lang="en-US" sz="1100" dirty="0">
                        <a:solidFill>
                          <a:srgbClr val="FF0000"/>
                        </a:solidFill>
                        <a:effectLst/>
                        <a:latin typeface="Calibri"/>
                        <a:ea typeface="Calibri"/>
                        <a:cs typeface="Times New Roman"/>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5"/>
          <p:cNvSpPr txBox="1"/>
          <p:nvPr/>
        </p:nvSpPr>
        <p:spPr>
          <a:xfrm>
            <a:off x="914400" y="1356836"/>
            <a:ext cx="7315200" cy="1477328"/>
          </a:xfrm>
          <a:prstGeom prst="rect">
            <a:avLst/>
          </a:prstGeom>
          <a:noFill/>
        </p:spPr>
        <p:txBody>
          <a:bodyPr wrap="square" rtlCol="0">
            <a:spAutoFit/>
          </a:bodyPr>
          <a:lstStyle/>
          <a:p>
            <a:pPr marL="285750" indent="-285750" algn="l">
              <a:lnSpc>
                <a:spcPct val="150000"/>
              </a:lnSpc>
              <a:buFont typeface="Wingdings" panose="05000000000000000000" pitchFamily="2" charset="2"/>
              <a:buChar char="Ø"/>
            </a:pPr>
            <a:r>
              <a:rPr lang="en-US" sz="3000" dirty="0">
                <a:solidFill>
                  <a:srgbClr val="090E74"/>
                </a:solidFill>
                <a:latin typeface="Calibri" panose="020F0502020204030204" pitchFamily="34" charset="0"/>
              </a:rPr>
              <a:t> Implemented October 2015</a:t>
            </a:r>
          </a:p>
          <a:p>
            <a:pPr marL="285750" indent="-285750" algn="l">
              <a:lnSpc>
                <a:spcPct val="150000"/>
              </a:lnSpc>
              <a:buFont typeface="Wingdings" panose="05000000000000000000" pitchFamily="2" charset="2"/>
              <a:buChar char="Ø"/>
            </a:pPr>
            <a:r>
              <a:rPr lang="en-US" sz="3000" dirty="0">
                <a:solidFill>
                  <a:srgbClr val="090E74"/>
                </a:solidFill>
                <a:latin typeface="Calibri" panose="020F0502020204030204" pitchFamily="34" charset="0"/>
              </a:rPr>
              <a:t> FY October 2015 – Current: 2,772 cases</a:t>
            </a:r>
          </a:p>
        </p:txBody>
      </p:sp>
    </p:spTree>
    <p:extLst>
      <p:ext uri="{BB962C8B-B14F-4D97-AF65-F5344CB8AC3E}">
        <p14:creationId xmlns:p14="http://schemas.microsoft.com/office/powerpoint/2010/main" val="4046271292"/>
      </p:ext>
    </p:extLst>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Court Collections Issues</a:t>
            </a:r>
          </a:p>
        </p:txBody>
      </p:sp>
      <p:sp>
        <p:nvSpPr>
          <p:cNvPr id="4" name="Text Placeholder 5"/>
          <p:cNvSpPr txBox="1">
            <a:spLocks/>
          </p:cNvSpPr>
          <p:nvPr/>
        </p:nvSpPr>
        <p:spPr bwMode="auto">
          <a:xfrm>
            <a:off x="156609" y="1273858"/>
            <a:ext cx="4185623" cy="5762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3366"/>
              </a:buClr>
              <a:buSzPct val="75000"/>
              <a:buFont typeface="Wingdings" pitchFamily="2" charset="2"/>
              <a:buChar char="Ø"/>
              <a:defRPr sz="28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003366"/>
              </a:buClr>
              <a:buSzPct val="75000"/>
              <a:buFont typeface="Wingdings" pitchFamily="2" charset="2"/>
              <a:buChar char="Ø"/>
              <a:defRPr sz="2400">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003366"/>
              </a:buClr>
              <a:buSzPct val="75000"/>
              <a:buFont typeface="Wingdings" pitchFamily="2" charset="2"/>
              <a:buChar char="Ø"/>
              <a:defRPr sz="2000">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9pPr>
          </a:lstStyle>
          <a:p>
            <a:pPr marL="0" indent="0" algn="ctr">
              <a:buNone/>
            </a:pPr>
            <a:r>
              <a:rPr lang="en-US" kern="0" dirty="0"/>
              <a:t>Prior Issues</a:t>
            </a:r>
          </a:p>
        </p:txBody>
      </p:sp>
      <p:sp>
        <p:nvSpPr>
          <p:cNvPr id="5" name="Content Placeholder 2"/>
          <p:cNvSpPr txBox="1">
            <a:spLocks/>
          </p:cNvSpPr>
          <p:nvPr/>
        </p:nvSpPr>
        <p:spPr>
          <a:xfrm>
            <a:off x="457200" y="1853643"/>
            <a:ext cx="3962400" cy="1473958"/>
          </a:xfrm>
          <a:prstGeom prst="rect">
            <a:avLst/>
          </a:prstGeom>
        </p:spPr>
        <p:txBody>
          <a:bodyPr>
            <a:normAutofit/>
          </a:bodyPr>
          <a:lstStyle>
            <a:lvl1pPr marL="342900" indent="-342900" algn="l" rtl="0" eaLnBrk="0" fontAlgn="base" hangingPunct="0">
              <a:spcBef>
                <a:spcPct val="20000"/>
              </a:spcBef>
              <a:spcAft>
                <a:spcPct val="0"/>
              </a:spcAft>
              <a:buClr>
                <a:srgbClr val="003366"/>
              </a:buClr>
              <a:buSzPct val="75000"/>
              <a:buFont typeface="Wingdings" pitchFamily="2" charset="2"/>
              <a:buChar char="Ø"/>
              <a:defRPr sz="28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003366"/>
              </a:buClr>
              <a:buSzPct val="75000"/>
              <a:buFont typeface="Wingdings" pitchFamily="2" charset="2"/>
              <a:buChar char="Ø"/>
              <a:defRPr sz="2400">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003366"/>
              </a:buClr>
              <a:buSzPct val="75000"/>
              <a:buFont typeface="Wingdings" pitchFamily="2" charset="2"/>
              <a:buChar char="Ø"/>
              <a:defRPr sz="2000">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9pPr>
          </a:lstStyle>
          <a:p>
            <a:pPr marL="0" indent="0">
              <a:lnSpc>
                <a:spcPct val="110000"/>
              </a:lnSpc>
              <a:buFont typeface="Wingdings" pitchFamily="2" charset="2"/>
              <a:buNone/>
            </a:pPr>
            <a:r>
              <a:rPr lang="en-US" sz="1700" kern="0" dirty="0"/>
              <a:t>1. Motions to modify cost order.</a:t>
            </a:r>
          </a:p>
          <a:p>
            <a:pPr marL="0" indent="0">
              <a:lnSpc>
                <a:spcPct val="110000"/>
              </a:lnSpc>
              <a:buFont typeface="Wingdings" pitchFamily="2" charset="2"/>
              <a:buNone/>
            </a:pPr>
            <a:endParaRPr lang="en-US" sz="1200" kern="0" dirty="0"/>
          </a:p>
          <a:p>
            <a:pPr marL="0" indent="0">
              <a:lnSpc>
                <a:spcPct val="110000"/>
              </a:lnSpc>
              <a:buFont typeface="Wingdings" pitchFamily="2" charset="2"/>
              <a:buNone/>
            </a:pPr>
            <a:r>
              <a:rPr lang="en-US" sz="1700" kern="0" dirty="0"/>
              <a:t>2. Court not ordering payment plans.</a:t>
            </a:r>
          </a:p>
          <a:p>
            <a:pPr>
              <a:lnSpc>
                <a:spcPct val="110000"/>
              </a:lnSpc>
            </a:pPr>
            <a:endParaRPr lang="en-US" sz="1700" kern="0" dirty="0"/>
          </a:p>
        </p:txBody>
      </p:sp>
      <p:sp>
        <p:nvSpPr>
          <p:cNvPr id="6" name="Text Placeholder 6"/>
          <p:cNvSpPr txBox="1">
            <a:spLocks/>
          </p:cNvSpPr>
          <p:nvPr/>
        </p:nvSpPr>
        <p:spPr>
          <a:xfrm>
            <a:off x="4586514" y="1273858"/>
            <a:ext cx="4185618" cy="576262"/>
          </a:xfrm>
          <a:prstGeom prst="rect">
            <a:avLst/>
          </a:prstGeom>
        </p:spPr>
        <p:txBody>
          <a:bodyPr/>
          <a:lstStyle>
            <a:lvl1pPr marL="342900" indent="-342900" algn="l" rtl="0" eaLnBrk="0" fontAlgn="base" hangingPunct="0">
              <a:spcBef>
                <a:spcPct val="20000"/>
              </a:spcBef>
              <a:spcAft>
                <a:spcPct val="0"/>
              </a:spcAft>
              <a:buClr>
                <a:srgbClr val="003366"/>
              </a:buClr>
              <a:buSzPct val="75000"/>
              <a:buFont typeface="Wingdings" pitchFamily="2" charset="2"/>
              <a:buChar char="Ø"/>
              <a:defRPr sz="28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003366"/>
              </a:buClr>
              <a:buSzPct val="75000"/>
              <a:buFont typeface="Wingdings" pitchFamily="2" charset="2"/>
              <a:buChar char="Ø"/>
              <a:defRPr sz="2400">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003366"/>
              </a:buClr>
              <a:buSzPct val="75000"/>
              <a:buFont typeface="Wingdings" pitchFamily="2" charset="2"/>
              <a:buChar char="Ø"/>
              <a:defRPr sz="2000">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9pPr>
          </a:lstStyle>
          <a:p>
            <a:pPr marL="0" indent="0" algn="ctr">
              <a:buNone/>
            </a:pPr>
            <a:r>
              <a:rPr lang="en-US" kern="0" dirty="0"/>
              <a:t>Actions Taken</a:t>
            </a:r>
          </a:p>
        </p:txBody>
      </p:sp>
      <p:sp>
        <p:nvSpPr>
          <p:cNvPr id="7" name="Content Placeholder 7"/>
          <p:cNvSpPr txBox="1">
            <a:spLocks/>
          </p:cNvSpPr>
          <p:nvPr/>
        </p:nvSpPr>
        <p:spPr>
          <a:xfrm>
            <a:off x="4572000" y="1676400"/>
            <a:ext cx="4487898" cy="2440497"/>
          </a:xfrm>
          <a:prstGeom prst="rect">
            <a:avLst/>
          </a:prstGeom>
        </p:spPr>
        <p:txBody>
          <a:bodyPr>
            <a:normAutofit/>
          </a:bodyPr>
          <a:lstStyle>
            <a:lvl1pPr marL="342900" indent="-342900" algn="l" rtl="0" eaLnBrk="0" fontAlgn="base" hangingPunct="0">
              <a:spcBef>
                <a:spcPct val="20000"/>
              </a:spcBef>
              <a:spcAft>
                <a:spcPct val="0"/>
              </a:spcAft>
              <a:buClr>
                <a:srgbClr val="003366"/>
              </a:buClr>
              <a:buSzPct val="75000"/>
              <a:buFont typeface="Wingdings" pitchFamily="2" charset="2"/>
              <a:buChar char="Ø"/>
              <a:defRPr sz="28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003366"/>
              </a:buClr>
              <a:buSzPct val="75000"/>
              <a:buFont typeface="Wingdings" pitchFamily="2" charset="2"/>
              <a:buChar char="Ø"/>
              <a:defRPr sz="2400">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003366"/>
              </a:buClr>
              <a:buSzPct val="75000"/>
              <a:buFont typeface="Wingdings" pitchFamily="2" charset="2"/>
              <a:buChar char="Ø"/>
              <a:defRPr sz="2000">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9pPr>
          </a:lstStyle>
          <a:p>
            <a:pPr marL="0" indent="0">
              <a:lnSpc>
                <a:spcPct val="120000"/>
              </a:lnSpc>
              <a:buFont typeface="Wingdings" pitchFamily="2" charset="2"/>
              <a:buNone/>
            </a:pPr>
            <a:r>
              <a:rPr lang="en-US" sz="1700" kern="0" dirty="0"/>
              <a:t>1. Worked with judiciary to develop order requiring defendant to establish payment plan.</a:t>
            </a:r>
          </a:p>
          <a:p>
            <a:pPr marL="0" indent="0">
              <a:lnSpc>
                <a:spcPct val="120000"/>
              </a:lnSpc>
              <a:buFont typeface="Wingdings" pitchFamily="2" charset="2"/>
              <a:buNone/>
            </a:pPr>
            <a:r>
              <a:rPr lang="en-US" sz="1700" kern="0" dirty="0"/>
              <a:t>2. Met with all Criminal Judges to demonstrate benefits of a payment plan vs. no payment plan. Discussed the correlation between successful completion of payment plans and DL suspensions.</a:t>
            </a:r>
          </a:p>
          <a:p>
            <a:pPr>
              <a:lnSpc>
                <a:spcPct val="120000"/>
              </a:lnSpc>
            </a:pPr>
            <a:endParaRPr lang="en-US" sz="2500" kern="0" dirty="0"/>
          </a:p>
          <a:p>
            <a:endParaRPr lang="en-US" kern="0" dirty="0"/>
          </a:p>
        </p:txBody>
      </p:sp>
      <p:sp>
        <p:nvSpPr>
          <p:cNvPr id="8" name="Rectangle 7"/>
          <p:cNvSpPr/>
          <p:nvPr/>
        </p:nvSpPr>
        <p:spPr>
          <a:xfrm>
            <a:off x="354945" y="4038600"/>
            <a:ext cx="4217055" cy="955646"/>
          </a:xfrm>
          <a:prstGeom prst="rect">
            <a:avLst/>
          </a:prstGeom>
        </p:spPr>
        <p:txBody>
          <a:bodyPr wrap="square">
            <a:spAutoFit/>
          </a:bodyPr>
          <a:lstStyle/>
          <a:p>
            <a:pPr lvl="0" algn="l">
              <a:lnSpc>
                <a:spcPct val="110000"/>
              </a:lnSpc>
              <a:spcBef>
                <a:spcPts val="1000"/>
              </a:spcBef>
              <a:buClr>
                <a:srgbClr val="90C226"/>
              </a:buClr>
              <a:buSzPct val="80000"/>
            </a:pPr>
            <a:r>
              <a:rPr lang="en-US" sz="1700" dirty="0">
                <a:solidFill>
                  <a:srgbClr val="090E74"/>
                </a:solidFill>
                <a:latin typeface="+mn-lt"/>
              </a:rPr>
              <a:t>3. Defendants who violate probation for failure to pay have assessment reduced to judgment.</a:t>
            </a:r>
          </a:p>
        </p:txBody>
      </p:sp>
      <p:sp>
        <p:nvSpPr>
          <p:cNvPr id="9" name="Rectangle 8"/>
          <p:cNvSpPr/>
          <p:nvPr/>
        </p:nvSpPr>
        <p:spPr>
          <a:xfrm>
            <a:off x="4572000" y="3962400"/>
            <a:ext cx="4515136" cy="1034129"/>
          </a:xfrm>
          <a:prstGeom prst="rect">
            <a:avLst/>
          </a:prstGeom>
        </p:spPr>
        <p:txBody>
          <a:bodyPr wrap="square">
            <a:spAutoFit/>
          </a:bodyPr>
          <a:lstStyle/>
          <a:p>
            <a:pPr lvl="0" algn="l">
              <a:lnSpc>
                <a:spcPct val="120000"/>
              </a:lnSpc>
              <a:spcBef>
                <a:spcPts val="1000"/>
              </a:spcBef>
              <a:buClr>
                <a:srgbClr val="90C226"/>
              </a:buClr>
              <a:buSzPct val="80000"/>
            </a:pPr>
            <a:r>
              <a:rPr lang="en-US" sz="1700" dirty="0">
                <a:solidFill>
                  <a:srgbClr val="090E74"/>
                </a:solidFill>
                <a:latin typeface="+mn-lt"/>
              </a:rPr>
              <a:t>3. Met with County Criminal Judges to explain unintended consequences of reducing assessment to judgment. </a:t>
            </a:r>
          </a:p>
        </p:txBody>
      </p:sp>
      <p:sp>
        <p:nvSpPr>
          <p:cNvPr id="10" name="Rectangle 9"/>
          <p:cNvSpPr/>
          <p:nvPr/>
        </p:nvSpPr>
        <p:spPr>
          <a:xfrm>
            <a:off x="420712" y="4953000"/>
            <a:ext cx="3694088" cy="380104"/>
          </a:xfrm>
          <a:prstGeom prst="rect">
            <a:avLst/>
          </a:prstGeom>
        </p:spPr>
        <p:txBody>
          <a:bodyPr wrap="none">
            <a:spAutoFit/>
          </a:bodyPr>
          <a:lstStyle/>
          <a:p>
            <a:pPr lvl="0" algn="l">
              <a:lnSpc>
                <a:spcPct val="110000"/>
              </a:lnSpc>
              <a:spcBef>
                <a:spcPts val="1000"/>
              </a:spcBef>
              <a:buClr>
                <a:srgbClr val="90C226"/>
              </a:buClr>
              <a:buSzPct val="80000"/>
            </a:pPr>
            <a:r>
              <a:rPr lang="en-US" sz="1700" dirty="0">
                <a:solidFill>
                  <a:srgbClr val="090E74"/>
                </a:solidFill>
                <a:latin typeface="+mn-lt"/>
              </a:rPr>
              <a:t>4. Incorrect Assessment of Fines/Costs. </a:t>
            </a:r>
          </a:p>
        </p:txBody>
      </p:sp>
      <p:sp>
        <p:nvSpPr>
          <p:cNvPr id="11" name="Rectangle 10"/>
          <p:cNvSpPr/>
          <p:nvPr/>
        </p:nvSpPr>
        <p:spPr>
          <a:xfrm>
            <a:off x="4572000" y="4876800"/>
            <a:ext cx="4021541" cy="1034129"/>
          </a:xfrm>
          <a:prstGeom prst="rect">
            <a:avLst/>
          </a:prstGeom>
        </p:spPr>
        <p:txBody>
          <a:bodyPr wrap="square">
            <a:spAutoFit/>
          </a:bodyPr>
          <a:lstStyle/>
          <a:p>
            <a:pPr lvl="0" algn="l">
              <a:lnSpc>
                <a:spcPct val="120000"/>
              </a:lnSpc>
              <a:spcBef>
                <a:spcPts val="1000"/>
              </a:spcBef>
              <a:buClr>
                <a:srgbClr val="90C226"/>
              </a:buClr>
              <a:buSzPct val="80000"/>
            </a:pPr>
            <a:r>
              <a:rPr lang="en-US" sz="1700" dirty="0">
                <a:solidFill>
                  <a:srgbClr val="090E74"/>
                </a:solidFill>
                <a:latin typeface="+mn-lt"/>
              </a:rPr>
              <a:t>4. Clerks assumed the responsibility of preparing cost orders in January 2015. Automated through CMS.</a:t>
            </a:r>
          </a:p>
        </p:txBody>
      </p:sp>
    </p:spTree>
    <p:extLst>
      <p:ext uri="{BB962C8B-B14F-4D97-AF65-F5344CB8AC3E}">
        <p14:creationId xmlns:p14="http://schemas.microsoft.com/office/powerpoint/2010/main" val="70602919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Assessment Collection Report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54952865"/>
              </p:ext>
            </p:extLst>
          </p:nvPr>
        </p:nvGraphicFramePr>
        <p:xfrm>
          <a:off x="533401" y="1447800"/>
          <a:ext cx="8077199" cy="2733040"/>
        </p:xfrm>
        <a:graphic>
          <a:graphicData uri="http://schemas.openxmlformats.org/drawingml/2006/table">
            <a:tbl>
              <a:tblPr firstRow="1" bandRow="1">
                <a:tableStyleId>{93296810-A885-4BE3-A3E7-6D5BEEA58F35}</a:tableStyleId>
              </a:tblPr>
              <a:tblGrid>
                <a:gridCol w="3428999">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r>
                        <a:rPr lang="en-US" sz="1400" dirty="0"/>
                        <a:t>Fines, Court</a:t>
                      </a:r>
                      <a:r>
                        <a:rPr lang="en-US" sz="1400" baseline="0" dirty="0"/>
                        <a:t> Costs and Other Mandatory Penalties – Mandatory and Discretionary Amounts</a:t>
                      </a:r>
                      <a:endParaRPr lang="en-US" sz="1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endParaRPr lang="en-US" dirty="0"/>
                    </a:p>
                    <a:p>
                      <a:pPr algn="ctr"/>
                      <a:r>
                        <a:rPr lang="en-US" dirty="0"/>
                        <a:t>FY 2014</a:t>
                      </a:r>
                    </a:p>
                  </a:txBody>
                  <a:tcPr>
                    <a:lnT w="12700" cap="flat" cmpd="sng" algn="ctr">
                      <a:solidFill>
                        <a:schemeClr val="tx1"/>
                      </a:solidFill>
                      <a:prstDash val="solid"/>
                      <a:round/>
                      <a:headEnd type="none" w="med" len="med"/>
                      <a:tailEnd type="none" w="med" len="med"/>
                    </a:lnT>
                  </a:tcPr>
                </a:tc>
                <a:tc>
                  <a:txBody>
                    <a:bodyPr/>
                    <a:lstStyle/>
                    <a:p>
                      <a:pPr algn="ctr"/>
                      <a:endParaRPr lang="en-US" dirty="0"/>
                    </a:p>
                    <a:p>
                      <a:pPr algn="ctr"/>
                      <a:r>
                        <a:rPr lang="en-US" dirty="0"/>
                        <a:t>FY 2015</a:t>
                      </a:r>
                    </a:p>
                  </a:txBody>
                  <a:tcPr>
                    <a:lnT w="12700" cap="flat" cmpd="sng" algn="ctr">
                      <a:solidFill>
                        <a:schemeClr val="tx1"/>
                      </a:solidFill>
                      <a:prstDash val="solid"/>
                      <a:round/>
                      <a:headEnd type="none" w="med" len="med"/>
                      <a:tailEnd type="none" w="med" len="med"/>
                    </a:lnT>
                  </a:tcPr>
                </a:tc>
                <a:tc>
                  <a:txBody>
                    <a:bodyPr/>
                    <a:lstStyle/>
                    <a:p>
                      <a:pPr algn="ctr"/>
                      <a:endParaRPr lang="en-US" dirty="0"/>
                    </a:p>
                    <a:p>
                      <a:pPr algn="ctr"/>
                      <a:r>
                        <a:rPr lang="en-US" dirty="0"/>
                        <a:t>FY 2016</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70840">
                <a:tc>
                  <a:txBody>
                    <a:bodyPr/>
                    <a:lstStyle/>
                    <a:p>
                      <a:r>
                        <a:rPr lang="en-US" sz="1400" dirty="0"/>
                        <a:t>Amount under-assessed</a:t>
                      </a:r>
                      <a:r>
                        <a:rPr lang="en-US" sz="1400" baseline="0" dirty="0"/>
                        <a:t> if any</a:t>
                      </a:r>
                      <a:endParaRPr lang="en-US" sz="1400" dirty="0"/>
                    </a:p>
                  </a:txBody>
                  <a:tcPr>
                    <a:lnL w="12700" cap="flat" cmpd="sng" algn="ctr">
                      <a:solidFill>
                        <a:schemeClr val="tx1"/>
                      </a:solidFill>
                      <a:prstDash val="solid"/>
                      <a:round/>
                      <a:headEnd type="none" w="med" len="med"/>
                      <a:tailEnd type="none" w="med" len="med"/>
                    </a:lnL>
                  </a:tcPr>
                </a:tc>
                <a:tc>
                  <a:txBody>
                    <a:bodyPr/>
                    <a:lstStyle/>
                    <a:p>
                      <a:pPr algn="r"/>
                      <a:r>
                        <a:rPr lang="en-US" sz="1600" dirty="0"/>
                        <a:t>$ 1,806,633.15</a:t>
                      </a:r>
                    </a:p>
                  </a:txBody>
                  <a:tcPr/>
                </a:tc>
                <a:tc>
                  <a:txBody>
                    <a:bodyPr/>
                    <a:lstStyle/>
                    <a:p>
                      <a:pPr algn="r"/>
                      <a:r>
                        <a:rPr lang="en-US" sz="1600" dirty="0"/>
                        <a:t>$ 765,707.20</a:t>
                      </a:r>
                    </a:p>
                  </a:txBody>
                  <a:tcPr/>
                </a:tc>
                <a:tc>
                  <a:txBody>
                    <a:bodyPr/>
                    <a:lstStyle/>
                    <a:p>
                      <a:pPr algn="r"/>
                      <a:r>
                        <a:rPr lang="en-US" sz="1600" dirty="0"/>
                        <a:t>$ 292,566.86</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r>
                        <a:rPr lang="en-US" sz="1400" dirty="0"/>
                        <a:t>Amount</a:t>
                      </a:r>
                      <a:r>
                        <a:rPr lang="en-US" sz="1400" baseline="0" dirty="0"/>
                        <a:t> Collectible</a:t>
                      </a:r>
                      <a:endParaRPr lang="en-US" sz="1400" dirty="0"/>
                    </a:p>
                  </a:txBody>
                  <a:tcPr>
                    <a:lnL w="12700" cap="flat" cmpd="sng" algn="ctr">
                      <a:solidFill>
                        <a:schemeClr val="tx1"/>
                      </a:solidFill>
                      <a:prstDash val="solid"/>
                      <a:round/>
                      <a:headEnd type="none" w="med" len="med"/>
                      <a:tailEnd type="none" w="med" len="med"/>
                    </a:lnL>
                  </a:tcPr>
                </a:tc>
                <a:tc>
                  <a:txBody>
                    <a:bodyPr/>
                    <a:lstStyle/>
                    <a:p>
                      <a:pPr algn="r"/>
                      <a:r>
                        <a:rPr lang="en-US" sz="1600" dirty="0"/>
                        <a:t>$ 7,703,011.82</a:t>
                      </a:r>
                    </a:p>
                  </a:txBody>
                  <a:tcPr/>
                </a:tc>
                <a:tc>
                  <a:txBody>
                    <a:bodyPr/>
                    <a:lstStyle/>
                    <a:p>
                      <a:pPr algn="r"/>
                      <a:r>
                        <a:rPr lang="en-US" sz="1600" dirty="0"/>
                        <a:t>$</a:t>
                      </a:r>
                      <a:r>
                        <a:rPr lang="en-US" sz="1600" baseline="0" dirty="0"/>
                        <a:t> 7,764,364.94</a:t>
                      </a:r>
                      <a:endParaRPr lang="en-US" sz="1600" dirty="0"/>
                    </a:p>
                  </a:txBody>
                  <a:tcPr/>
                </a:tc>
                <a:tc>
                  <a:txBody>
                    <a:bodyPr/>
                    <a:lstStyle/>
                    <a:p>
                      <a:pPr algn="r"/>
                      <a:r>
                        <a:rPr lang="en-US" sz="1600" dirty="0"/>
                        <a:t>$ 35,640,248.99</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en-US" sz="1400" dirty="0"/>
                        <a:t>Percentage</a:t>
                      </a:r>
                      <a:r>
                        <a:rPr lang="en-US" sz="1400" baseline="0" dirty="0"/>
                        <a:t> of under assessments compared to amount to be assessed</a:t>
                      </a:r>
                      <a:endParaRPr lang="en-US" sz="1400" dirty="0"/>
                    </a:p>
                  </a:txBody>
                  <a:tcPr>
                    <a:lnL w="12700" cap="flat" cmpd="sng" algn="ctr">
                      <a:solidFill>
                        <a:schemeClr val="tx1"/>
                      </a:solidFill>
                      <a:prstDash val="solid"/>
                      <a:round/>
                      <a:headEnd type="none" w="med" len="med"/>
                      <a:tailEnd type="none" w="med" len="med"/>
                    </a:lnL>
                  </a:tcPr>
                </a:tc>
                <a:tc>
                  <a:txBody>
                    <a:bodyPr/>
                    <a:lstStyle/>
                    <a:p>
                      <a:pPr algn="r"/>
                      <a:endParaRPr lang="en-US" sz="700" dirty="0"/>
                    </a:p>
                    <a:p>
                      <a:pPr algn="r"/>
                      <a:r>
                        <a:rPr lang="en-US" sz="1600" dirty="0"/>
                        <a:t>17.86%</a:t>
                      </a:r>
                    </a:p>
                  </a:txBody>
                  <a:tcPr/>
                </a:tc>
                <a:tc>
                  <a:txBody>
                    <a:bodyPr/>
                    <a:lstStyle/>
                    <a:p>
                      <a:pPr algn="r"/>
                      <a:endParaRPr lang="en-US" sz="700" dirty="0"/>
                    </a:p>
                    <a:p>
                      <a:pPr algn="r"/>
                      <a:r>
                        <a:rPr lang="en-US" sz="1600" dirty="0"/>
                        <a:t>8.73%</a:t>
                      </a:r>
                    </a:p>
                  </a:txBody>
                  <a:tcPr/>
                </a:tc>
                <a:tc>
                  <a:txBody>
                    <a:bodyPr/>
                    <a:lstStyle/>
                    <a:p>
                      <a:pPr algn="r"/>
                      <a:endParaRPr lang="en-US" sz="700" dirty="0"/>
                    </a:p>
                    <a:p>
                      <a:pPr algn="r"/>
                      <a:r>
                        <a:rPr lang="en-US" sz="1600" dirty="0"/>
                        <a:t>.76%</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US" sz="1400" dirty="0"/>
                        <a:t>Total Collections</a:t>
                      </a:r>
                    </a:p>
                  </a:txBody>
                  <a:tcPr>
                    <a:lnL w="12700" cap="flat" cmpd="sng" algn="ctr">
                      <a:solidFill>
                        <a:schemeClr val="tx1"/>
                      </a:solidFill>
                      <a:prstDash val="solid"/>
                      <a:round/>
                      <a:headEnd type="none" w="med" len="med"/>
                      <a:tailEnd type="none" w="med" len="med"/>
                    </a:lnL>
                  </a:tcPr>
                </a:tc>
                <a:tc>
                  <a:txBody>
                    <a:bodyPr/>
                    <a:lstStyle/>
                    <a:p>
                      <a:pPr algn="r"/>
                      <a:r>
                        <a:rPr lang="en-US" sz="1600" dirty="0"/>
                        <a:t>$ 2,038,937.72</a:t>
                      </a:r>
                    </a:p>
                  </a:txBody>
                  <a:tcPr/>
                </a:tc>
                <a:tc>
                  <a:txBody>
                    <a:bodyPr/>
                    <a:lstStyle/>
                    <a:p>
                      <a:pPr algn="r"/>
                      <a:r>
                        <a:rPr lang="en-US" sz="1600" dirty="0"/>
                        <a:t>$ 3,173,266.35</a:t>
                      </a:r>
                    </a:p>
                  </a:txBody>
                  <a:tcPr/>
                </a:tc>
                <a:tc>
                  <a:txBody>
                    <a:bodyPr/>
                    <a:lstStyle/>
                    <a:p>
                      <a:pPr algn="r"/>
                      <a:r>
                        <a:rPr lang="en-US" sz="1600" dirty="0"/>
                        <a:t>$ 2,684,544.32</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en-US" sz="1400" dirty="0"/>
                        <a:t>Collection</a:t>
                      </a:r>
                      <a:r>
                        <a:rPr lang="en-US" sz="1400" baseline="0" dirty="0"/>
                        <a:t> Rate</a:t>
                      </a:r>
                      <a:endParaRPr lang="en-US" sz="14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sz="1600" dirty="0"/>
                        <a:t>25.13%</a:t>
                      </a:r>
                    </a:p>
                  </a:txBody>
                  <a:tcPr>
                    <a:lnB w="12700" cap="flat" cmpd="sng" algn="ctr">
                      <a:solidFill>
                        <a:schemeClr val="tx1"/>
                      </a:solidFill>
                      <a:prstDash val="solid"/>
                      <a:round/>
                      <a:headEnd type="none" w="med" len="med"/>
                      <a:tailEnd type="none" w="med" len="med"/>
                    </a:lnB>
                  </a:tcPr>
                </a:tc>
                <a:tc>
                  <a:txBody>
                    <a:bodyPr/>
                    <a:lstStyle/>
                    <a:p>
                      <a:pPr algn="r"/>
                      <a:r>
                        <a:rPr lang="en-US" sz="1600" dirty="0"/>
                        <a:t>34.82%</a:t>
                      </a:r>
                    </a:p>
                  </a:txBody>
                  <a:tcPr>
                    <a:lnB w="12700" cap="flat" cmpd="sng" algn="ctr">
                      <a:solidFill>
                        <a:schemeClr val="tx1"/>
                      </a:solidFill>
                      <a:prstDash val="solid"/>
                      <a:round/>
                      <a:headEnd type="none" w="med" len="med"/>
                      <a:tailEnd type="none" w="med" len="med"/>
                    </a:lnB>
                  </a:tcPr>
                </a:tc>
                <a:tc>
                  <a:txBody>
                    <a:bodyPr/>
                    <a:lstStyle/>
                    <a:p>
                      <a:pPr algn="r"/>
                      <a:r>
                        <a:rPr lang="en-US" sz="1600" dirty="0"/>
                        <a:t>7.22%</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4180840"/>
            <a:ext cx="1610933" cy="1447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642622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576" y="304801"/>
            <a:ext cx="7870824" cy="762000"/>
          </a:xfrm>
        </p:spPr>
        <p:txBody>
          <a:bodyPr>
            <a:normAutofit/>
          </a:bodyPr>
          <a:lstStyle/>
          <a:p>
            <a:pPr>
              <a:defRPr/>
            </a:pPr>
            <a:r>
              <a:rPr lang="en-US" dirty="0"/>
              <a:t>Court Collections Issues</a:t>
            </a:r>
          </a:p>
        </p:txBody>
      </p:sp>
      <p:sp>
        <p:nvSpPr>
          <p:cNvPr id="4" name="Text Placeholder 3"/>
          <p:cNvSpPr>
            <a:spLocks noGrp="1"/>
          </p:cNvSpPr>
          <p:nvPr>
            <p:ph type="body" idx="1"/>
          </p:nvPr>
        </p:nvSpPr>
        <p:spPr>
          <a:xfrm>
            <a:off x="457200" y="1277941"/>
            <a:ext cx="3908423" cy="469899"/>
          </a:xfrm>
        </p:spPr>
        <p:txBody>
          <a:bodyPr/>
          <a:lstStyle/>
          <a:p>
            <a:pPr algn="ctr"/>
            <a:r>
              <a:rPr lang="en-US" dirty="0"/>
              <a:t>Prior Issues</a:t>
            </a:r>
          </a:p>
        </p:txBody>
      </p:sp>
      <p:sp>
        <p:nvSpPr>
          <p:cNvPr id="3" name="Content Placeholder 2"/>
          <p:cNvSpPr>
            <a:spLocks noGrp="1"/>
          </p:cNvSpPr>
          <p:nvPr>
            <p:ph sz="half" idx="2"/>
          </p:nvPr>
        </p:nvSpPr>
        <p:spPr>
          <a:xfrm>
            <a:off x="663576" y="1981200"/>
            <a:ext cx="3908424" cy="3944939"/>
          </a:xfrm>
          <a:noFill/>
        </p:spPr>
        <p:txBody>
          <a:bodyPr>
            <a:normAutofit/>
          </a:bodyPr>
          <a:lstStyle/>
          <a:p>
            <a:pPr marL="0" indent="0">
              <a:spcBef>
                <a:spcPts val="0"/>
              </a:spcBef>
              <a:buNone/>
              <a:defRPr/>
            </a:pPr>
            <a:r>
              <a:rPr lang="en-US" sz="1500" dirty="0">
                <a:latin typeface="Calibri" panose="020F0502020204030204" pitchFamily="34" charset="0"/>
              </a:rPr>
              <a:t>1. Motions to modify cost order.</a:t>
            </a:r>
          </a:p>
          <a:p>
            <a:pPr marL="0" indent="0">
              <a:spcBef>
                <a:spcPts val="0"/>
              </a:spcBef>
              <a:buNone/>
              <a:defRPr/>
            </a:pPr>
            <a:endParaRPr lang="en-US" sz="1500" dirty="0">
              <a:latin typeface="Calibri" panose="020F0502020204030204" pitchFamily="34" charset="0"/>
            </a:endParaRPr>
          </a:p>
          <a:p>
            <a:pPr marL="0" indent="0">
              <a:spcBef>
                <a:spcPts val="0"/>
              </a:spcBef>
              <a:buNone/>
              <a:defRPr/>
            </a:pPr>
            <a:endParaRPr lang="en-US" sz="1500" dirty="0">
              <a:latin typeface="Calibri" panose="020F0502020204030204" pitchFamily="34" charset="0"/>
            </a:endParaRPr>
          </a:p>
          <a:p>
            <a:pPr marL="0" indent="0">
              <a:spcBef>
                <a:spcPts val="0"/>
              </a:spcBef>
              <a:buNone/>
              <a:defRPr/>
            </a:pPr>
            <a:r>
              <a:rPr lang="en-US" sz="1500" dirty="0">
                <a:latin typeface="Calibri" panose="020F0502020204030204" pitchFamily="34" charset="0"/>
              </a:rPr>
              <a:t>2. Court not ordering payment plans.</a:t>
            </a:r>
          </a:p>
          <a:p>
            <a:pPr marL="0" indent="0">
              <a:spcBef>
                <a:spcPts val="0"/>
              </a:spcBef>
              <a:buNone/>
              <a:defRPr/>
            </a:pPr>
            <a:endParaRPr lang="en-US" sz="1500" dirty="0">
              <a:latin typeface="Calibri" panose="020F0502020204030204" pitchFamily="34" charset="0"/>
            </a:endParaRPr>
          </a:p>
          <a:p>
            <a:pPr marL="0" indent="0">
              <a:spcBef>
                <a:spcPts val="0"/>
              </a:spcBef>
              <a:buNone/>
              <a:defRPr/>
            </a:pPr>
            <a:endParaRPr lang="en-US" sz="1500" dirty="0">
              <a:latin typeface="Calibri" panose="020F0502020204030204" pitchFamily="34" charset="0"/>
            </a:endParaRPr>
          </a:p>
          <a:p>
            <a:pPr marL="0" indent="0">
              <a:spcBef>
                <a:spcPts val="0"/>
              </a:spcBef>
              <a:buNone/>
              <a:defRPr/>
            </a:pPr>
            <a:r>
              <a:rPr lang="en-US" altLang="en-US" sz="1500" dirty="0">
                <a:latin typeface="Calibri" panose="020F0502020204030204" pitchFamily="34" charset="0"/>
              </a:rPr>
              <a:t>3. Defendants who violate probation for failure to pay have assessment reduced to judgment.</a:t>
            </a:r>
          </a:p>
          <a:p>
            <a:pPr marL="0" indent="0">
              <a:spcBef>
                <a:spcPts val="0"/>
              </a:spcBef>
              <a:buNone/>
              <a:defRPr/>
            </a:pPr>
            <a:endParaRPr lang="en-US" altLang="en-US" sz="1500" dirty="0">
              <a:latin typeface="Calibri" panose="020F0502020204030204" pitchFamily="34" charset="0"/>
            </a:endParaRPr>
          </a:p>
          <a:p>
            <a:pPr marL="0" indent="0">
              <a:spcBef>
                <a:spcPts val="0"/>
              </a:spcBef>
              <a:buNone/>
              <a:defRPr/>
            </a:pPr>
            <a:r>
              <a:rPr lang="en-US" altLang="en-US" sz="1500" dirty="0">
                <a:latin typeface="Calibri" panose="020F0502020204030204" pitchFamily="34" charset="0"/>
              </a:rPr>
              <a:t>4. Incorrect Assessment of Fines/Costs </a:t>
            </a:r>
          </a:p>
          <a:p>
            <a:pPr marL="0" indent="0">
              <a:spcBef>
                <a:spcPts val="0"/>
              </a:spcBef>
              <a:buNone/>
              <a:defRPr/>
            </a:pPr>
            <a:endParaRPr lang="en-US" altLang="en-US" sz="1500" dirty="0">
              <a:latin typeface="Calibri" panose="020F0502020204030204" pitchFamily="34" charset="0"/>
            </a:endParaRPr>
          </a:p>
          <a:p>
            <a:pPr marL="0" indent="0">
              <a:spcBef>
                <a:spcPts val="0"/>
              </a:spcBef>
              <a:buNone/>
              <a:defRPr/>
            </a:pPr>
            <a:endParaRPr lang="en-US" altLang="en-US" sz="1500" dirty="0">
              <a:latin typeface="Calibri" panose="020F0502020204030204" pitchFamily="34" charset="0"/>
            </a:endParaRPr>
          </a:p>
          <a:p>
            <a:pPr marL="0" indent="0">
              <a:spcBef>
                <a:spcPts val="0"/>
              </a:spcBef>
              <a:buNone/>
              <a:defRPr/>
            </a:pPr>
            <a:r>
              <a:rPr lang="en-US" altLang="en-US" sz="1500" dirty="0">
                <a:latin typeface="Calibri" panose="020F0502020204030204" pitchFamily="34" charset="0"/>
              </a:rPr>
              <a:t>5. Defendants leaving court without establishing a payment plan.</a:t>
            </a:r>
            <a:endParaRPr lang="en-US" sz="1500" dirty="0">
              <a:latin typeface="Calibri" panose="020F0502020204030204" pitchFamily="34" charset="0"/>
            </a:endParaRPr>
          </a:p>
        </p:txBody>
      </p:sp>
      <p:sp>
        <p:nvSpPr>
          <p:cNvPr id="5" name="Text Placeholder 4"/>
          <p:cNvSpPr>
            <a:spLocks noGrp="1"/>
          </p:cNvSpPr>
          <p:nvPr>
            <p:ph type="body" sz="quarter" idx="3"/>
          </p:nvPr>
        </p:nvSpPr>
        <p:spPr>
          <a:xfrm>
            <a:off x="4832354" y="1151618"/>
            <a:ext cx="4081462" cy="469900"/>
          </a:xfrm>
        </p:spPr>
        <p:txBody>
          <a:bodyPr/>
          <a:lstStyle/>
          <a:p>
            <a:pPr algn="ctr"/>
            <a:r>
              <a:rPr lang="en-US" dirty="0"/>
              <a:t>Actions Taken</a:t>
            </a:r>
          </a:p>
        </p:txBody>
      </p:sp>
      <p:sp>
        <p:nvSpPr>
          <p:cNvPr id="8" name="Content Placeholder 7"/>
          <p:cNvSpPr>
            <a:spLocks noGrp="1"/>
          </p:cNvSpPr>
          <p:nvPr>
            <p:ph sz="quarter" idx="4"/>
          </p:nvPr>
        </p:nvSpPr>
        <p:spPr>
          <a:xfrm>
            <a:off x="4598988" y="1541462"/>
            <a:ext cx="4081463" cy="4402139"/>
          </a:xfrm>
        </p:spPr>
        <p:txBody>
          <a:bodyPr>
            <a:noAutofit/>
          </a:bodyPr>
          <a:lstStyle/>
          <a:p>
            <a:pPr marL="0" indent="0">
              <a:buFontTx/>
              <a:buNone/>
              <a:defRPr/>
            </a:pPr>
            <a:r>
              <a:rPr lang="en-US" sz="1500" dirty="0">
                <a:latin typeface="Calibri" panose="020F0502020204030204" pitchFamily="34" charset="0"/>
              </a:rPr>
              <a:t>1. Worked with judiciary to develop order requiring defendant to establish payment plan.</a:t>
            </a:r>
          </a:p>
          <a:p>
            <a:pPr marL="0" indent="0">
              <a:spcBef>
                <a:spcPts val="0"/>
              </a:spcBef>
              <a:buFontTx/>
              <a:buNone/>
              <a:defRPr/>
            </a:pPr>
            <a:br>
              <a:rPr lang="en-US" sz="1500" dirty="0">
                <a:latin typeface="Calibri" panose="020F0502020204030204" pitchFamily="34" charset="0"/>
              </a:rPr>
            </a:br>
            <a:r>
              <a:rPr lang="en-US" sz="1500" dirty="0">
                <a:latin typeface="Calibri" panose="020F0502020204030204" pitchFamily="34" charset="0"/>
              </a:rPr>
              <a:t>2. Met with all Criminal Judges to demonstrate benefits of a payment plan vs. no payment plan. Discussed the correlation between successful completion of payment plans and DL suspensions.</a:t>
            </a:r>
          </a:p>
          <a:p>
            <a:pPr marL="0" indent="0">
              <a:spcBef>
                <a:spcPts val="0"/>
              </a:spcBef>
              <a:buFontTx/>
              <a:buNone/>
              <a:defRPr/>
            </a:pPr>
            <a:br>
              <a:rPr lang="en-US" altLang="en-US" sz="1500" dirty="0">
                <a:latin typeface="Calibri" panose="020F0502020204030204" pitchFamily="34" charset="0"/>
              </a:rPr>
            </a:br>
            <a:r>
              <a:rPr lang="en-US" altLang="en-US" sz="1500" dirty="0">
                <a:latin typeface="Calibri" panose="020F0502020204030204" pitchFamily="34" charset="0"/>
              </a:rPr>
              <a:t>3. Met with County Criminal Judges to explain unintended consequences of reducing assessment to judgment. </a:t>
            </a:r>
          </a:p>
          <a:p>
            <a:pPr marL="0" indent="0">
              <a:spcBef>
                <a:spcPts val="0"/>
              </a:spcBef>
              <a:buClr>
                <a:srgbClr val="90C226"/>
              </a:buClr>
              <a:buSzPct val="80000"/>
              <a:buNone/>
              <a:defRPr/>
            </a:pPr>
            <a:br>
              <a:rPr lang="en-US" altLang="en-US" sz="1500" dirty="0">
                <a:latin typeface="Calibri" panose="020F0502020204030204" pitchFamily="34" charset="0"/>
              </a:rPr>
            </a:br>
            <a:r>
              <a:rPr lang="en-US" altLang="en-US" sz="1500" dirty="0">
                <a:latin typeface="Calibri" panose="020F0502020204030204" pitchFamily="34" charset="0"/>
              </a:rPr>
              <a:t>4. Clerks assumed the responsibility of preparing cost orders in January 2015. Automated through CMS.</a:t>
            </a:r>
          </a:p>
          <a:p>
            <a:pPr marL="0" indent="0">
              <a:spcBef>
                <a:spcPts val="0"/>
              </a:spcBef>
              <a:buClr>
                <a:srgbClr val="90C226"/>
              </a:buClr>
              <a:buSzPct val="80000"/>
              <a:buNone/>
              <a:defRPr/>
            </a:pPr>
            <a:br>
              <a:rPr lang="en-US" altLang="en-US" sz="1500" dirty="0">
                <a:latin typeface="Calibri" panose="020F0502020204030204" pitchFamily="34" charset="0"/>
              </a:rPr>
            </a:br>
            <a:r>
              <a:rPr lang="en-US" altLang="en-US" sz="1500" dirty="0">
                <a:latin typeface="Calibri" panose="020F0502020204030204" pitchFamily="34" charset="0"/>
              </a:rPr>
              <a:t>5. Payment plan offices available on the 9</a:t>
            </a:r>
            <a:r>
              <a:rPr lang="en-US" altLang="en-US" sz="1500" baseline="30000" dirty="0">
                <a:latin typeface="Calibri" panose="020F0502020204030204" pitchFamily="34" charset="0"/>
              </a:rPr>
              <a:t>th</a:t>
            </a:r>
            <a:r>
              <a:rPr lang="en-US" altLang="en-US" sz="1500" dirty="0">
                <a:latin typeface="Calibri" panose="020F0502020204030204" pitchFamily="34" charset="0"/>
              </a:rPr>
              <a:t> and 4</a:t>
            </a:r>
            <a:r>
              <a:rPr lang="en-US" altLang="en-US" sz="1500" baseline="30000" dirty="0">
                <a:latin typeface="Calibri" panose="020F0502020204030204" pitchFamily="34" charset="0"/>
              </a:rPr>
              <a:t>th</a:t>
            </a:r>
            <a:r>
              <a:rPr lang="en-US" altLang="en-US" sz="1500" dirty="0">
                <a:latin typeface="Calibri" panose="020F0502020204030204" pitchFamily="34" charset="0"/>
              </a:rPr>
              <a:t> floor.</a:t>
            </a:r>
            <a:endParaRPr lang="en-US" sz="1500" dirty="0">
              <a:latin typeface="Calibri" panose="020F0502020204030204" pitchFamily="34" charset="0"/>
            </a:endParaRPr>
          </a:p>
        </p:txBody>
      </p:sp>
    </p:spTree>
    <p:extLst>
      <p:ext uri="{BB962C8B-B14F-4D97-AF65-F5344CB8AC3E}">
        <p14:creationId xmlns:p14="http://schemas.microsoft.com/office/powerpoint/2010/main" val="1467382933"/>
      </p:ext>
    </p:extLst>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Peel back the onion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9694" y="1295400"/>
            <a:ext cx="3644611" cy="44545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772287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163"/>
            <a:ext cx="8229600" cy="850370"/>
          </a:xfrm>
          <a:solidFill>
            <a:srgbClr val="090E74"/>
          </a:solidFill>
        </p:spPr>
        <p:txBody>
          <a:bodyPr>
            <a:noAutofit/>
          </a:bodyPr>
          <a:lstStyle/>
          <a:p>
            <a:pPr>
              <a:defRPr/>
            </a:pPr>
            <a:r>
              <a:rPr lang="en-US" sz="3000" dirty="0"/>
              <a:t>Failure to Establish Plan</a:t>
            </a:r>
            <a:br>
              <a:rPr lang="en-US" sz="3000" dirty="0"/>
            </a:br>
            <a:r>
              <a:rPr lang="en-US" sz="3000" dirty="0"/>
              <a:t>2016 – Misdemeanor Cases Only</a:t>
            </a:r>
          </a:p>
        </p:txBody>
      </p:sp>
      <p:graphicFrame>
        <p:nvGraphicFramePr>
          <p:cNvPr id="4" name="Table 3"/>
          <p:cNvGraphicFramePr>
            <a:graphicFrameLocks noGrp="1"/>
          </p:cNvGraphicFramePr>
          <p:nvPr>
            <p:extLst>
              <p:ext uri="{D42A27DB-BD31-4B8C-83A1-F6EECF244321}">
                <p14:modId xmlns:p14="http://schemas.microsoft.com/office/powerpoint/2010/main" val="2792009929"/>
              </p:ext>
            </p:extLst>
          </p:nvPr>
        </p:nvGraphicFramePr>
        <p:xfrm>
          <a:off x="381000" y="960376"/>
          <a:ext cx="8229600" cy="5669024"/>
        </p:xfrm>
        <a:graphic>
          <a:graphicData uri="http://schemas.openxmlformats.org/drawingml/2006/table">
            <a:tbl>
              <a:tblPr firstRow="1" bandRow="1">
                <a:tableStyleId>{21E4AEA4-8DFA-4A89-87EB-49C32662AFE0}</a:tableStyleId>
              </a:tblPr>
              <a:tblGrid>
                <a:gridCol w="2674620">
                  <a:extLst>
                    <a:ext uri="{9D8B030D-6E8A-4147-A177-3AD203B41FA5}">
                      <a16:colId xmlns:a16="http://schemas.microsoft.com/office/drawing/2014/main" val="20000"/>
                    </a:ext>
                  </a:extLst>
                </a:gridCol>
                <a:gridCol w="169418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2235200">
                  <a:extLst>
                    <a:ext uri="{9D8B030D-6E8A-4147-A177-3AD203B41FA5}">
                      <a16:colId xmlns:a16="http://schemas.microsoft.com/office/drawing/2014/main" val="20003"/>
                    </a:ext>
                  </a:extLst>
                </a:gridCol>
              </a:tblGrid>
              <a:tr h="579098">
                <a:tc>
                  <a:txBody>
                    <a:bodyPr/>
                    <a:lstStyle/>
                    <a:p>
                      <a:pPr algn="ctr"/>
                      <a:r>
                        <a:rPr lang="en-US" sz="1600" dirty="0"/>
                        <a:t>Courtroom</a:t>
                      </a:r>
                    </a:p>
                  </a:txBody>
                  <a:tcPr marT="45712" marB="45712" anchor="ctr"/>
                </a:tc>
                <a:tc>
                  <a:txBody>
                    <a:bodyPr/>
                    <a:lstStyle/>
                    <a:p>
                      <a:pPr algn="ctr"/>
                      <a:r>
                        <a:rPr lang="en-US" sz="1600" dirty="0"/>
                        <a:t>Total Cases w OAC4</a:t>
                      </a:r>
                    </a:p>
                  </a:txBody>
                  <a:tcPr marT="45712" marB="45712" anchor="ctr"/>
                </a:tc>
                <a:tc>
                  <a:txBody>
                    <a:bodyPr/>
                    <a:lstStyle/>
                    <a:p>
                      <a:pPr algn="ctr"/>
                      <a:r>
                        <a:rPr lang="en-US" sz="1600" dirty="0"/>
                        <a:t>Failed</a:t>
                      </a:r>
                      <a:r>
                        <a:rPr lang="en-US" sz="1600" baseline="0" dirty="0"/>
                        <a:t> to establish</a:t>
                      </a:r>
                      <a:endParaRPr lang="en-US" sz="1600" dirty="0"/>
                    </a:p>
                  </a:txBody>
                  <a:tcPr marT="45712" marB="45712" anchor="ctr"/>
                </a:tc>
                <a:tc>
                  <a:txBody>
                    <a:bodyPr/>
                    <a:lstStyle/>
                    <a:p>
                      <a:pPr algn="ctr"/>
                      <a:r>
                        <a:rPr lang="en-US" sz="1600" dirty="0"/>
                        <a:t>%</a:t>
                      </a:r>
                    </a:p>
                  </a:txBody>
                  <a:tcPr marT="45712" marB="45712" anchor="ctr"/>
                </a:tc>
                <a:extLst>
                  <a:ext uri="{0D108BD9-81ED-4DB2-BD59-A6C34878D82A}">
                    <a16:rowId xmlns:a16="http://schemas.microsoft.com/office/drawing/2014/main" val="10000"/>
                  </a:ext>
                </a:extLst>
              </a:tr>
              <a:tr h="335260">
                <a:tc>
                  <a:txBody>
                    <a:bodyPr/>
                    <a:lstStyle/>
                    <a:p>
                      <a:r>
                        <a:rPr lang="en-US" sz="1600" dirty="0"/>
                        <a:t>#1 Gun Club</a:t>
                      </a:r>
                    </a:p>
                  </a:txBody>
                  <a:tcPr marT="45712" marB="45712"/>
                </a:tc>
                <a:tc>
                  <a:txBody>
                    <a:bodyPr/>
                    <a:lstStyle/>
                    <a:p>
                      <a:r>
                        <a:rPr lang="en-US" sz="1600" dirty="0"/>
                        <a:t>295</a:t>
                      </a:r>
                    </a:p>
                  </a:txBody>
                  <a:tcPr marT="45712" marB="45712"/>
                </a:tc>
                <a:tc>
                  <a:txBody>
                    <a:bodyPr/>
                    <a:lstStyle/>
                    <a:p>
                      <a:r>
                        <a:rPr lang="en-US" sz="1600" dirty="0"/>
                        <a:t>250</a:t>
                      </a:r>
                    </a:p>
                  </a:txBody>
                  <a:tcPr marT="45712" marB="45712"/>
                </a:tc>
                <a:tc>
                  <a:txBody>
                    <a:bodyPr/>
                    <a:lstStyle/>
                    <a:p>
                      <a:r>
                        <a:rPr lang="en-US" sz="1600" dirty="0"/>
                        <a:t>85%</a:t>
                      </a:r>
                    </a:p>
                  </a:txBody>
                  <a:tcPr marT="45712" marB="45712"/>
                </a:tc>
                <a:extLst>
                  <a:ext uri="{0D108BD9-81ED-4DB2-BD59-A6C34878D82A}">
                    <a16:rowId xmlns:a16="http://schemas.microsoft.com/office/drawing/2014/main" val="10001"/>
                  </a:ext>
                </a:extLst>
              </a:tr>
              <a:tr h="335260">
                <a:tc>
                  <a:txBody>
                    <a:bodyPr/>
                    <a:lstStyle/>
                    <a:p>
                      <a:r>
                        <a:rPr lang="en-US" sz="1600" dirty="0"/>
                        <a:t>#1 South</a:t>
                      </a:r>
                      <a:r>
                        <a:rPr lang="en-US" sz="1600" baseline="0" dirty="0"/>
                        <a:t> Branch </a:t>
                      </a:r>
                      <a:endParaRPr lang="en-US" sz="1600" dirty="0"/>
                    </a:p>
                  </a:txBody>
                  <a:tcPr marT="45712" marB="45712"/>
                </a:tc>
                <a:tc>
                  <a:txBody>
                    <a:bodyPr/>
                    <a:lstStyle/>
                    <a:p>
                      <a:r>
                        <a:rPr lang="en-US" sz="1600" dirty="0"/>
                        <a:t>225</a:t>
                      </a:r>
                    </a:p>
                  </a:txBody>
                  <a:tcPr marT="45712" marB="45712"/>
                </a:tc>
                <a:tc>
                  <a:txBody>
                    <a:bodyPr/>
                    <a:lstStyle/>
                    <a:p>
                      <a:r>
                        <a:rPr lang="en-US" sz="1600" dirty="0"/>
                        <a:t>129</a:t>
                      </a: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57%</a:t>
                      </a:r>
                    </a:p>
                  </a:txBody>
                  <a:tcPr marT="45712" marB="45712"/>
                </a:tc>
                <a:extLst>
                  <a:ext uri="{0D108BD9-81ED-4DB2-BD59-A6C34878D82A}">
                    <a16:rowId xmlns:a16="http://schemas.microsoft.com/office/drawing/2014/main" val="10002"/>
                  </a:ext>
                </a:extLst>
              </a:tr>
              <a:tr h="335260">
                <a:tc>
                  <a:txBody>
                    <a:bodyPr/>
                    <a:lstStyle/>
                    <a:p>
                      <a:r>
                        <a:rPr lang="en-US" sz="1600" dirty="0"/>
                        <a:t>#1 West Branch</a:t>
                      </a:r>
                      <a:r>
                        <a:rPr lang="en-US" sz="1600" baseline="0" dirty="0"/>
                        <a:t> </a:t>
                      </a:r>
                      <a:endParaRPr lang="en-US" sz="1600" dirty="0"/>
                    </a:p>
                  </a:txBody>
                  <a:tcPr marT="45712" marB="45712"/>
                </a:tc>
                <a:tc>
                  <a:txBody>
                    <a:bodyPr/>
                    <a:lstStyle/>
                    <a:p>
                      <a:r>
                        <a:rPr lang="en-US" sz="1600" dirty="0"/>
                        <a:t>5</a:t>
                      </a:r>
                    </a:p>
                  </a:txBody>
                  <a:tcPr marT="45712" marB="45712"/>
                </a:tc>
                <a:tc>
                  <a:txBody>
                    <a:bodyPr/>
                    <a:lstStyle/>
                    <a:p>
                      <a:r>
                        <a:rPr lang="en-US" sz="1600" dirty="0"/>
                        <a:t>1</a:t>
                      </a: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20%</a:t>
                      </a:r>
                    </a:p>
                  </a:txBody>
                  <a:tcPr marT="45712" marB="45712"/>
                </a:tc>
                <a:extLst>
                  <a:ext uri="{0D108BD9-81ED-4DB2-BD59-A6C34878D82A}">
                    <a16:rowId xmlns:a16="http://schemas.microsoft.com/office/drawing/2014/main" val="10003"/>
                  </a:ext>
                </a:extLst>
              </a:tr>
              <a:tr h="335260">
                <a:tc>
                  <a:txBody>
                    <a:bodyPr/>
                    <a:lstStyle/>
                    <a:p>
                      <a:r>
                        <a:rPr lang="en-US" sz="1600" dirty="0"/>
                        <a:t>#2 Gun</a:t>
                      </a:r>
                      <a:r>
                        <a:rPr lang="en-US" sz="1600" baseline="0" dirty="0"/>
                        <a:t> Club</a:t>
                      </a:r>
                      <a:endParaRPr lang="en-US" sz="1600" dirty="0"/>
                    </a:p>
                  </a:txBody>
                  <a:tcPr marT="45712" marB="45712"/>
                </a:tc>
                <a:tc>
                  <a:txBody>
                    <a:bodyPr/>
                    <a:lstStyle/>
                    <a:p>
                      <a:r>
                        <a:rPr lang="en-US" sz="1600" dirty="0"/>
                        <a:t>194</a:t>
                      </a:r>
                    </a:p>
                  </a:txBody>
                  <a:tcPr marT="45712" marB="45712"/>
                </a:tc>
                <a:tc>
                  <a:txBody>
                    <a:bodyPr/>
                    <a:lstStyle/>
                    <a:p>
                      <a:r>
                        <a:rPr lang="en-US" sz="1600" dirty="0"/>
                        <a:t>128</a:t>
                      </a: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66%</a:t>
                      </a:r>
                    </a:p>
                  </a:txBody>
                  <a:tcPr marT="45712" marB="45712"/>
                </a:tc>
                <a:extLst>
                  <a:ext uri="{0D108BD9-81ED-4DB2-BD59-A6C34878D82A}">
                    <a16:rowId xmlns:a16="http://schemas.microsoft.com/office/drawing/2014/main" val="10004"/>
                  </a:ext>
                </a:extLst>
              </a:tr>
              <a:tr h="335260">
                <a:tc>
                  <a:txBody>
                    <a:bodyPr/>
                    <a:lstStyle/>
                    <a:p>
                      <a:r>
                        <a:rPr lang="en-US" sz="1600" dirty="0"/>
                        <a:t>#2  North</a:t>
                      </a:r>
                      <a:r>
                        <a:rPr lang="en-US" sz="1600" baseline="0" dirty="0"/>
                        <a:t> Branch</a:t>
                      </a:r>
                      <a:endParaRPr lang="en-US" sz="1600" dirty="0"/>
                    </a:p>
                  </a:txBody>
                  <a:tcPr marT="45712" marB="45712"/>
                </a:tc>
                <a:tc>
                  <a:txBody>
                    <a:bodyPr/>
                    <a:lstStyle/>
                    <a:p>
                      <a:r>
                        <a:rPr lang="en-US" sz="1600" dirty="0"/>
                        <a:t>58</a:t>
                      </a:r>
                    </a:p>
                  </a:txBody>
                  <a:tcPr marT="45712" marB="45712"/>
                </a:tc>
                <a:tc>
                  <a:txBody>
                    <a:bodyPr/>
                    <a:lstStyle/>
                    <a:p>
                      <a:r>
                        <a:rPr lang="en-US" sz="1600" dirty="0"/>
                        <a:t>34</a:t>
                      </a: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59%</a:t>
                      </a:r>
                    </a:p>
                  </a:txBody>
                  <a:tcPr marT="45712" marB="45712"/>
                </a:tc>
                <a:extLst>
                  <a:ext uri="{0D108BD9-81ED-4DB2-BD59-A6C34878D82A}">
                    <a16:rowId xmlns:a16="http://schemas.microsoft.com/office/drawing/2014/main" val="10005"/>
                  </a:ext>
                </a:extLst>
              </a:tr>
              <a:tr h="335260">
                <a:tc>
                  <a:txBody>
                    <a:bodyPr/>
                    <a:lstStyle/>
                    <a:p>
                      <a:r>
                        <a:rPr lang="en-US" sz="1600" dirty="0"/>
                        <a:t>#2 West Branch</a:t>
                      </a:r>
                    </a:p>
                  </a:txBody>
                  <a:tcPr marT="45712" marB="45712"/>
                </a:tc>
                <a:tc>
                  <a:txBody>
                    <a:bodyPr/>
                    <a:lstStyle/>
                    <a:p>
                      <a:r>
                        <a:rPr lang="en-US" sz="1600" dirty="0"/>
                        <a:t>4</a:t>
                      </a:r>
                    </a:p>
                  </a:txBody>
                  <a:tcPr marT="45712" marB="45712"/>
                </a:tc>
                <a:tc>
                  <a:txBody>
                    <a:bodyPr/>
                    <a:lstStyle/>
                    <a:p>
                      <a:r>
                        <a:rPr lang="en-US" sz="1600" dirty="0"/>
                        <a:t>0</a:t>
                      </a: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0%</a:t>
                      </a:r>
                    </a:p>
                  </a:txBody>
                  <a:tcPr marT="45712" marB="45712"/>
                </a:tc>
                <a:extLst>
                  <a:ext uri="{0D108BD9-81ED-4DB2-BD59-A6C34878D82A}">
                    <a16:rowId xmlns:a16="http://schemas.microsoft.com/office/drawing/2014/main" val="10006"/>
                  </a:ext>
                </a:extLst>
              </a:tr>
              <a:tr h="335260">
                <a:tc>
                  <a:txBody>
                    <a:bodyPr/>
                    <a:lstStyle/>
                    <a:p>
                      <a:r>
                        <a:rPr lang="en-US" sz="1600" dirty="0"/>
                        <a:t>2C</a:t>
                      </a:r>
                      <a:r>
                        <a:rPr lang="en-US" sz="1600" baseline="0" dirty="0"/>
                        <a:t> Main Branch</a:t>
                      </a:r>
                    </a:p>
                  </a:txBody>
                  <a:tcPr marT="45712" marB="45712"/>
                </a:tc>
                <a:tc>
                  <a:txBody>
                    <a:bodyPr/>
                    <a:lstStyle/>
                    <a:p>
                      <a:r>
                        <a:rPr lang="en-US" sz="1600" dirty="0"/>
                        <a:t>41</a:t>
                      </a:r>
                    </a:p>
                  </a:txBody>
                  <a:tcPr marT="45712" marB="45712"/>
                </a:tc>
                <a:tc>
                  <a:txBody>
                    <a:bodyPr/>
                    <a:lstStyle/>
                    <a:p>
                      <a:r>
                        <a:rPr lang="en-US" sz="1600" dirty="0"/>
                        <a:t>34</a:t>
                      </a: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83%</a:t>
                      </a:r>
                    </a:p>
                  </a:txBody>
                  <a:tcPr marT="45712" marB="45712"/>
                </a:tc>
                <a:extLst>
                  <a:ext uri="{0D108BD9-81ED-4DB2-BD59-A6C34878D82A}">
                    <a16:rowId xmlns:a16="http://schemas.microsoft.com/office/drawing/2014/main" val="10007"/>
                  </a:ext>
                </a:extLst>
              </a:tr>
              <a:tr h="335260">
                <a:tc>
                  <a:txBody>
                    <a:bodyPr/>
                    <a:lstStyle/>
                    <a:p>
                      <a:r>
                        <a:rPr lang="en-US" sz="1600" baseline="0" dirty="0"/>
                        <a:t>2E Main Branch </a:t>
                      </a:r>
                    </a:p>
                  </a:txBody>
                  <a:tcPr marT="45712" marB="45712"/>
                </a:tc>
                <a:tc>
                  <a:txBody>
                    <a:bodyPr/>
                    <a:lstStyle/>
                    <a:p>
                      <a:r>
                        <a:rPr lang="en-US" sz="1600" dirty="0"/>
                        <a:t>148</a:t>
                      </a:r>
                    </a:p>
                  </a:txBody>
                  <a:tcPr marT="45712" marB="45712"/>
                </a:tc>
                <a:tc>
                  <a:txBody>
                    <a:bodyPr/>
                    <a:lstStyle/>
                    <a:p>
                      <a:r>
                        <a:rPr lang="en-US" sz="1600" dirty="0"/>
                        <a:t>101</a:t>
                      </a: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68%</a:t>
                      </a:r>
                    </a:p>
                  </a:txBody>
                  <a:tcPr marT="45712" marB="45712"/>
                </a:tc>
                <a:extLst>
                  <a:ext uri="{0D108BD9-81ED-4DB2-BD59-A6C34878D82A}">
                    <a16:rowId xmlns:a16="http://schemas.microsoft.com/office/drawing/2014/main" val="10008"/>
                  </a:ext>
                </a:extLst>
              </a:tr>
              <a:tr h="335260">
                <a:tc>
                  <a:txBody>
                    <a:bodyPr/>
                    <a:lstStyle/>
                    <a:p>
                      <a:r>
                        <a:rPr lang="en-US" sz="1600" baseline="0" dirty="0"/>
                        <a:t>4D Main Branch</a:t>
                      </a:r>
                    </a:p>
                  </a:txBody>
                  <a:tcPr marT="45712" marB="45712"/>
                </a:tc>
                <a:tc>
                  <a:txBody>
                    <a:bodyPr/>
                    <a:lstStyle/>
                    <a:p>
                      <a:r>
                        <a:rPr lang="en-US" sz="1600" dirty="0"/>
                        <a:t>78</a:t>
                      </a:r>
                    </a:p>
                  </a:txBody>
                  <a:tcPr marT="45712" marB="45712"/>
                </a:tc>
                <a:tc>
                  <a:txBody>
                    <a:bodyPr/>
                    <a:lstStyle/>
                    <a:p>
                      <a:r>
                        <a:rPr lang="en-US" sz="1600" dirty="0"/>
                        <a:t>64</a:t>
                      </a: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82%</a:t>
                      </a:r>
                    </a:p>
                  </a:txBody>
                  <a:tcPr marT="45712" marB="45712"/>
                </a:tc>
                <a:extLst>
                  <a:ext uri="{0D108BD9-81ED-4DB2-BD59-A6C34878D82A}">
                    <a16:rowId xmlns:a16="http://schemas.microsoft.com/office/drawing/2014/main" val="10009"/>
                  </a:ext>
                </a:extLst>
              </a:tr>
              <a:tr h="335260">
                <a:tc>
                  <a:txBody>
                    <a:bodyPr/>
                    <a:lstStyle/>
                    <a:p>
                      <a:r>
                        <a:rPr lang="en-US" sz="1600" baseline="0" dirty="0"/>
                        <a:t>9B Main Branch</a:t>
                      </a:r>
                    </a:p>
                  </a:txBody>
                  <a:tcPr marT="45712" marB="45712"/>
                </a:tc>
                <a:tc>
                  <a:txBody>
                    <a:bodyPr/>
                    <a:lstStyle/>
                    <a:p>
                      <a:r>
                        <a:rPr lang="en-US" sz="1600" dirty="0"/>
                        <a:t>96</a:t>
                      </a:r>
                    </a:p>
                  </a:txBody>
                  <a:tcPr marT="45712" marB="45712"/>
                </a:tc>
                <a:tc>
                  <a:txBody>
                    <a:bodyPr/>
                    <a:lstStyle/>
                    <a:p>
                      <a:r>
                        <a:rPr lang="en-US" sz="1600" dirty="0"/>
                        <a:t>66</a:t>
                      </a: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69%</a:t>
                      </a:r>
                    </a:p>
                  </a:txBody>
                  <a:tcPr marT="45712" marB="45712"/>
                </a:tc>
                <a:extLst>
                  <a:ext uri="{0D108BD9-81ED-4DB2-BD59-A6C34878D82A}">
                    <a16:rowId xmlns:a16="http://schemas.microsoft.com/office/drawing/2014/main" val="10010"/>
                  </a:ext>
                </a:extLst>
              </a:tr>
              <a:tr h="335260">
                <a:tc>
                  <a:txBody>
                    <a:bodyPr/>
                    <a:lstStyle/>
                    <a:p>
                      <a:r>
                        <a:rPr lang="en-US" sz="1600" baseline="0" dirty="0"/>
                        <a:t>9E Main Branch</a:t>
                      </a:r>
                    </a:p>
                  </a:txBody>
                  <a:tcPr marT="45712" marB="45712"/>
                </a:tc>
                <a:tc>
                  <a:txBody>
                    <a:bodyPr/>
                    <a:lstStyle/>
                    <a:p>
                      <a:r>
                        <a:rPr lang="en-US" sz="1600" dirty="0"/>
                        <a:t>58</a:t>
                      </a:r>
                    </a:p>
                  </a:txBody>
                  <a:tcPr marT="45712" marB="45712"/>
                </a:tc>
                <a:tc>
                  <a:txBody>
                    <a:bodyPr/>
                    <a:lstStyle/>
                    <a:p>
                      <a:r>
                        <a:rPr lang="en-US" sz="1600" dirty="0"/>
                        <a:t>14</a:t>
                      </a: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24%</a:t>
                      </a:r>
                    </a:p>
                  </a:txBody>
                  <a:tcPr marT="45712" marB="45712"/>
                </a:tc>
                <a:extLst>
                  <a:ext uri="{0D108BD9-81ED-4DB2-BD59-A6C34878D82A}">
                    <a16:rowId xmlns:a16="http://schemas.microsoft.com/office/drawing/2014/main" val="10011"/>
                  </a:ext>
                </a:extLst>
              </a:tr>
              <a:tr h="335260">
                <a:tc>
                  <a:txBody>
                    <a:bodyPr/>
                    <a:lstStyle/>
                    <a:p>
                      <a:r>
                        <a:rPr lang="en-US" sz="1600" baseline="0" dirty="0"/>
                        <a:t>9F Main Branch</a:t>
                      </a:r>
                    </a:p>
                  </a:txBody>
                  <a:tcPr marT="45712" marB="45712"/>
                </a:tc>
                <a:tc>
                  <a:txBody>
                    <a:bodyPr/>
                    <a:lstStyle/>
                    <a:p>
                      <a:r>
                        <a:rPr lang="en-US" sz="1600" dirty="0"/>
                        <a:t>4</a:t>
                      </a:r>
                    </a:p>
                  </a:txBody>
                  <a:tcPr marT="45712" marB="45712"/>
                </a:tc>
                <a:tc>
                  <a:txBody>
                    <a:bodyPr/>
                    <a:lstStyle/>
                    <a:p>
                      <a:r>
                        <a:rPr lang="en-US" sz="1600" dirty="0"/>
                        <a:t>3</a:t>
                      </a: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75%</a:t>
                      </a:r>
                    </a:p>
                  </a:txBody>
                  <a:tcPr marT="45712" marB="45712"/>
                </a:tc>
                <a:extLst>
                  <a:ext uri="{0D108BD9-81ED-4DB2-BD59-A6C34878D82A}">
                    <a16:rowId xmlns:a16="http://schemas.microsoft.com/office/drawing/2014/main" val="10012"/>
                  </a:ext>
                </a:extLst>
              </a:tr>
              <a:tr h="335260">
                <a:tc>
                  <a:txBody>
                    <a:bodyPr/>
                    <a:lstStyle/>
                    <a:p>
                      <a:r>
                        <a:rPr lang="en-US" sz="1600" baseline="0" dirty="0"/>
                        <a:t>9G Main Branch</a:t>
                      </a:r>
                    </a:p>
                  </a:txBody>
                  <a:tcPr marT="45712" marB="45712"/>
                </a:tc>
                <a:tc>
                  <a:txBody>
                    <a:bodyPr/>
                    <a:lstStyle/>
                    <a:p>
                      <a:r>
                        <a:rPr lang="en-US" sz="1600" dirty="0"/>
                        <a:t>29</a:t>
                      </a:r>
                    </a:p>
                  </a:txBody>
                  <a:tcPr marT="45712" marB="45712"/>
                </a:tc>
                <a:tc>
                  <a:txBody>
                    <a:bodyPr/>
                    <a:lstStyle/>
                    <a:p>
                      <a:r>
                        <a:rPr lang="en-US" sz="1600" dirty="0"/>
                        <a:t>9</a:t>
                      </a: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31%</a:t>
                      </a:r>
                    </a:p>
                  </a:txBody>
                  <a:tcPr marT="45712" marB="45712"/>
                </a:tc>
                <a:extLst>
                  <a:ext uri="{0D108BD9-81ED-4DB2-BD59-A6C34878D82A}">
                    <a16:rowId xmlns:a16="http://schemas.microsoft.com/office/drawing/2014/main" val="10013"/>
                  </a:ext>
                </a:extLst>
              </a:tr>
              <a:tr h="335260">
                <a:tc>
                  <a:txBody>
                    <a:bodyPr/>
                    <a:lstStyle/>
                    <a:p>
                      <a:r>
                        <a:rPr lang="en-US" sz="1600" baseline="0" dirty="0"/>
                        <a:t>9H Main Branch</a:t>
                      </a:r>
                    </a:p>
                  </a:txBody>
                  <a:tcPr marT="45712" marB="45712"/>
                </a:tc>
                <a:tc>
                  <a:txBody>
                    <a:bodyPr/>
                    <a:lstStyle/>
                    <a:p>
                      <a:r>
                        <a:rPr lang="en-US" sz="1600" dirty="0"/>
                        <a:t>90</a:t>
                      </a:r>
                    </a:p>
                  </a:txBody>
                  <a:tcPr marT="45712" marB="45712"/>
                </a:tc>
                <a:tc>
                  <a:txBody>
                    <a:bodyPr/>
                    <a:lstStyle/>
                    <a:p>
                      <a:r>
                        <a:rPr lang="en-US" sz="1600" dirty="0"/>
                        <a:t>64</a:t>
                      </a:r>
                    </a:p>
                  </a:txBody>
                  <a:tcPr marT="45712" marB="45712"/>
                </a:tc>
                <a:tc>
                  <a:txBody>
                    <a:bodyPr/>
                    <a:lstStyle/>
                    <a:p>
                      <a:r>
                        <a:rPr lang="en-US" sz="1600" dirty="0"/>
                        <a:t>71</a:t>
                      </a:r>
                    </a:p>
                  </a:txBody>
                  <a:tcPr marT="45712" marB="45712"/>
                </a:tc>
                <a:extLst>
                  <a:ext uri="{0D108BD9-81ED-4DB2-BD59-A6C34878D82A}">
                    <a16:rowId xmlns:a16="http://schemas.microsoft.com/office/drawing/2014/main" val="10014"/>
                  </a:ext>
                </a:extLst>
              </a:tr>
              <a:tr h="396220">
                <a:tc>
                  <a:txBody>
                    <a:bodyPr/>
                    <a:lstStyle/>
                    <a:p>
                      <a:pPr algn="r"/>
                      <a:r>
                        <a:rPr lang="en-US" sz="1600" baseline="0" dirty="0"/>
                        <a:t>Grand Total:</a:t>
                      </a:r>
                    </a:p>
                  </a:txBody>
                  <a:tcPr marT="45712" marB="45712"/>
                </a:tc>
                <a:tc>
                  <a:txBody>
                    <a:bodyPr/>
                    <a:lstStyle/>
                    <a:p>
                      <a:r>
                        <a:rPr lang="en-US" sz="1600" dirty="0"/>
                        <a:t>1325</a:t>
                      </a:r>
                    </a:p>
                  </a:txBody>
                  <a:tcPr marT="45712" marB="45712"/>
                </a:tc>
                <a:tc>
                  <a:txBody>
                    <a:bodyPr/>
                    <a:lstStyle/>
                    <a:p>
                      <a:r>
                        <a:rPr lang="en-US" sz="1600" dirty="0">
                          <a:solidFill>
                            <a:srgbClr val="FF0000"/>
                          </a:solidFill>
                        </a:rPr>
                        <a:t>897</a:t>
                      </a: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effectLst/>
                        </a:rPr>
                        <a:t>68%</a:t>
                      </a:r>
                      <a:endParaRPr lang="en-US" sz="2000" b="1" dirty="0">
                        <a:solidFill>
                          <a:srgbClr val="FF0000"/>
                        </a:solidFill>
                        <a:effectLst/>
                      </a:endParaRPr>
                    </a:p>
                  </a:txBody>
                  <a:tcPr marT="45712" marB="45712"/>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013641324"/>
      </p:ext>
    </p:extLst>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31107-5BE2-43B6-9C79-22170021AFAE}"/>
              </a:ext>
            </a:extLst>
          </p:cNvPr>
          <p:cNvSpPr>
            <a:spLocks noGrp="1"/>
          </p:cNvSpPr>
          <p:nvPr>
            <p:ph type="title"/>
          </p:nvPr>
        </p:nvSpPr>
        <p:spPr>
          <a:xfrm>
            <a:off x="914400" y="2514600"/>
            <a:ext cx="7315200" cy="1828800"/>
          </a:xfrm>
          <a:noFill/>
        </p:spPr>
        <p:txBody>
          <a:bodyPr anchor="ctr"/>
          <a:lstStyle/>
          <a:p>
            <a:r>
              <a:rPr lang="en-US" sz="4000" dirty="0"/>
              <a:t>Mission Possible:</a:t>
            </a:r>
            <a:br>
              <a:rPr lang="en-US" sz="4000" dirty="0"/>
            </a:br>
            <a:r>
              <a:rPr lang="en-US" sz="4000" dirty="0"/>
              <a:t>Optimizing Compliance Tools</a:t>
            </a:r>
          </a:p>
        </p:txBody>
      </p:sp>
      <p:pic>
        <p:nvPicPr>
          <p:cNvPr id="2" name="XAYhNHhxN0A">
            <a:hlinkClick r:id="" action="ppaction://media"/>
            <a:extLst>
              <a:ext uri="{FF2B5EF4-FFF2-40B4-BE49-F238E27FC236}">
                <a16:creationId xmlns:a16="http://schemas.microsoft.com/office/drawing/2014/main" id="{76326FE0-0D76-4573-A1B9-D38D86AEABE8}"/>
              </a:ext>
            </a:extLst>
          </p:cNvPr>
          <p:cNvPicPr>
            <a:picLocks noRot="1" noChangeAspect="1"/>
          </p:cNvPicPr>
          <p:nvPr>
            <a:videoFile r:link="rId1"/>
          </p:nvPr>
        </p:nvPicPr>
        <p:blipFill>
          <a:blip r:embed="rId4"/>
          <a:stretch>
            <a:fillRect/>
          </a:stretch>
        </p:blipFill>
        <p:spPr>
          <a:xfrm>
            <a:off x="152400" y="5562600"/>
            <a:ext cx="1143000" cy="857250"/>
          </a:xfrm>
          <a:prstGeom prst="rect">
            <a:avLst/>
          </a:prstGeom>
        </p:spPr>
      </p:pic>
    </p:spTree>
    <p:extLst>
      <p:ext uri="{BB962C8B-B14F-4D97-AF65-F5344CB8AC3E}">
        <p14:creationId xmlns:p14="http://schemas.microsoft.com/office/powerpoint/2010/main" val="357859943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04800"/>
            <a:ext cx="8686800" cy="762000"/>
          </a:xfrm>
        </p:spPr>
        <p:txBody>
          <a:bodyPr>
            <a:noAutofit/>
          </a:bodyPr>
          <a:lstStyle/>
          <a:p>
            <a:pPr>
              <a:defRPr/>
            </a:pPr>
            <a:r>
              <a:rPr lang="en-US" sz="3000" dirty="0"/>
              <a:t>Court Compliance Team </a:t>
            </a:r>
            <a:br>
              <a:rPr lang="en-US" sz="3000" dirty="0"/>
            </a:br>
            <a:r>
              <a:rPr lang="en-US" sz="3000" dirty="0"/>
              <a:t>Payment Plan Office</a:t>
            </a:r>
          </a:p>
        </p:txBody>
      </p:sp>
      <p:sp>
        <p:nvSpPr>
          <p:cNvPr id="3" name="Content Placeholder 2"/>
          <p:cNvSpPr>
            <a:spLocks noGrp="1"/>
          </p:cNvSpPr>
          <p:nvPr>
            <p:ph idx="1"/>
          </p:nvPr>
        </p:nvSpPr>
        <p:spPr>
          <a:xfrm>
            <a:off x="330654" y="1447800"/>
            <a:ext cx="5917746" cy="4221163"/>
          </a:xfrm>
        </p:spPr>
        <p:txBody>
          <a:bodyPr/>
          <a:lstStyle/>
          <a:p>
            <a:pPr>
              <a:lnSpc>
                <a:spcPct val="150000"/>
              </a:lnSpc>
              <a:spcAft>
                <a:spcPts val="600"/>
              </a:spcAft>
              <a:defRPr/>
            </a:pPr>
            <a:r>
              <a:rPr lang="en-US" sz="2400" dirty="0"/>
              <a:t>Obtained cooperation from the court. </a:t>
            </a:r>
          </a:p>
          <a:p>
            <a:pPr>
              <a:lnSpc>
                <a:spcPct val="150000"/>
              </a:lnSpc>
              <a:defRPr/>
            </a:pPr>
            <a:r>
              <a:rPr lang="en-US" sz="2400" dirty="0"/>
              <a:t>Established multiple payment plan offices.</a:t>
            </a:r>
          </a:p>
          <a:p>
            <a:pPr>
              <a:lnSpc>
                <a:spcPct val="150000"/>
              </a:lnSpc>
              <a:defRPr/>
            </a:pPr>
            <a:r>
              <a:rPr lang="en-US" sz="2400" dirty="0"/>
              <a:t>Compliance Ambassador to assist and direct defendants.</a:t>
            </a:r>
          </a:p>
          <a:p>
            <a:pPr>
              <a:lnSpc>
                <a:spcPct val="150000"/>
              </a:lnSpc>
              <a:defRPr/>
            </a:pPr>
            <a:r>
              <a:rPr lang="en-US" sz="2400" dirty="0"/>
              <a:t>Payment opportunities.</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96000" y="1905000"/>
            <a:ext cx="2759527" cy="32194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76569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a:t>Payment Plan Office Stats </a:t>
            </a:r>
            <a:br>
              <a:rPr lang="en-US" sz="3000"/>
            </a:br>
            <a:r>
              <a:rPr lang="en-US" sz="3000"/>
              <a:t>April – September 2017</a:t>
            </a:r>
            <a:endParaRPr lang="en-US" sz="3000" dirty="0"/>
          </a:p>
        </p:txBody>
      </p:sp>
      <p:graphicFrame>
        <p:nvGraphicFramePr>
          <p:cNvPr id="4" name="Table 3"/>
          <p:cNvGraphicFramePr>
            <a:graphicFrameLocks noGrp="1"/>
          </p:cNvGraphicFramePr>
          <p:nvPr>
            <p:extLst>
              <p:ext uri="{D42A27DB-BD31-4B8C-83A1-F6EECF244321}">
                <p14:modId xmlns:p14="http://schemas.microsoft.com/office/powerpoint/2010/main" val="524193731"/>
              </p:ext>
            </p:extLst>
          </p:nvPr>
        </p:nvGraphicFramePr>
        <p:xfrm>
          <a:off x="304800" y="1219200"/>
          <a:ext cx="8686800" cy="4572002"/>
        </p:xfrm>
        <a:graphic>
          <a:graphicData uri="http://schemas.openxmlformats.org/drawingml/2006/table">
            <a:tbl>
              <a:tblPr firstRow="1" bandRow="1">
                <a:tableStyleId>{5C22544A-7EE6-4342-B048-85BDC9FD1C3A}</a:tableStyleId>
              </a:tblPr>
              <a:tblGrid>
                <a:gridCol w="1577839">
                  <a:extLst>
                    <a:ext uri="{9D8B030D-6E8A-4147-A177-3AD203B41FA5}">
                      <a16:colId xmlns:a16="http://schemas.microsoft.com/office/drawing/2014/main" val="20000"/>
                    </a:ext>
                  </a:extLst>
                </a:gridCol>
                <a:gridCol w="1317761">
                  <a:extLst>
                    <a:ext uri="{9D8B030D-6E8A-4147-A177-3AD203B41FA5}">
                      <a16:colId xmlns:a16="http://schemas.microsoft.com/office/drawing/2014/main" val="20001"/>
                    </a:ext>
                  </a:extLst>
                </a:gridCol>
                <a:gridCol w="1509667">
                  <a:extLst>
                    <a:ext uri="{9D8B030D-6E8A-4147-A177-3AD203B41FA5}">
                      <a16:colId xmlns:a16="http://schemas.microsoft.com/office/drawing/2014/main" val="20002"/>
                    </a:ext>
                  </a:extLst>
                </a:gridCol>
                <a:gridCol w="1385933">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tblGrid>
              <a:tr h="1681657">
                <a:tc>
                  <a:txBody>
                    <a:bodyPr/>
                    <a:lstStyle/>
                    <a:p>
                      <a:pPr algn="ctr">
                        <a:lnSpc>
                          <a:spcPct val="100000"/>
                        </a:lnSpc>
                      </a:pPr>
                      <a:r>
                        <a:rPr lang="en-US" sz="1800" dirty="0">
                          <a:solidFill>
                            <a:schemeClr val="tx1"/>
                          </a:solidFill>
                          <a:effectLst>
                            <a:outerShdw blurRad="38100" dist="38100" dir="2700000" algn="tl">
                              <a:srgbClr val="000000">
                                <a:alpha val="43137"/>
                              </a:srgbClr>
                            </a:outerShdw>
                          </a:effectLst>
                        </a:rPr>
                        <a:t>Courtroom</a:t>
                      </a:r>
                      <a:r>
                        <a:rPr lang="en-US" sz="1800" baseline="0" dirty="0">
                          <a:solidFill>
                            <a:schemeClr val="tx1"/>
                          </a:solidFill>
                          <a:effectLst>
                            <a:outerShdw blurRad="38100" dist="38100" dir="2700000" algn="tl">
                              <a:srgbClr val="000000">
                                <a:alpha val="43137"/>
                              </a:srgbClr>
                            </a:outerShdw>
                          </a:effectLst>
                        </a:rPr>
                        <a:t> #</a:t>
                      </a:r>
                      <a:endParaRPr lang="en-US" sz="1800" dirty="0">
                        <a:solidFill>
                          <a:schemeClr val="tx1"/>
                        </a:solidFill>
                        <a:effectLst>
                          <a:outerShdw blurRad="38100" dist="38100" dir="2700000" algn="tl">
                            <a:srgbClr val="000000">
                              <a:alpha val="43137"/>
                            </a:srgbClr>
                          </a:outerShdw>
                        </a:effectLst>
                      </a:endParaRPr>
                    </a:p>
                  </a:txBody>
                  <a:tcPr marL="91449" marR="91449" marT="45727" marB="45727" anchor="ctr"/>
                </a:tc>
                <a:tc>
                  <a:txBody>
                    <a:bodyPr/>
                    <a:lstStyle/>
                    <a:p>
                      <a:pPr algn="ctr">
                        <a:lnSpc>
                          <a:spcPct val="100000"/>
                        </a:lnSpc>
                      </a:pPr>
                      <a:r>
                        <a:rPr lang="en-US" sz="1800" dirty="0">
                          <a:effectLst>
                            <a:outerShdw blurRad="38100" dist="38100" dir="2700000" algn="tl">
                              <a:srgbClr val="000000">
                                <a:alpha val="43137"/>
                              </a:srgbClr>
                            </a:outerShdw>
                          </a:effectLst>
                        </a:rPr>
                        <a:t># cases ordered onto a PP</a:t>
                      </a:r>
                    </a:p>
                  </a:txBody>
                  <a:tcPr marL="91449" marR="91449" marT="45727" marB="45727" anchor="ctr"/>
                </a:tc>
                <a:tc>
                  <a:txBody>
                    <a:bodyPr/>
                    <a:lstStyle/>
                    <a:p>
                      <a:pPr algn="ctr">
                        <a:lnSpc>
                          <a:spcPct val="150000"/>
                        </a:lnSpc>
                      </a:pPr>
                      <a:r>
                        <a:rPr lang="en-US" sz="1800" dirty="0">
                          <a:effectLst>
                            <a:outerShdw blurRad="38100" dist="38100" dir="2700000" algn="tl">
                              <a:srgbClr val="000000">
                                <a:alpha val="43137"/>
                              </a:srgbClr>
                            </a:outerShdw>
                          </a:effectLst>
                        </a:rPr>
                        <a:t># cases PP was established</a:t>
                      </a:r>
                    </a:p>
                  </a:txBody>
                  <a:tcPr marL="91449" marR="91449" marT="45727" marB="45727" anchor="ctr"/>
                </a:tc>
                <a:tc>
                  <a:txBody>
                    <a:bodyPr/>
                    <a:lstStyle/>
                    <a:p>
                      <a:pPr algn="ctr">
                        <a:lnSpc>
                          <a:spcPct val="150000"/>
                        </a:lnSpc>
                      </a:pPr>
                      <a:r>
                        <a:rPr lang="en-US" sz="1800" dirty="0">
                          <a:effectLst>
                            <a:outerShdw blurRad="38100" dist="38100" dir="2700000" algn="tl">
                              <a:srgbClr val="000000">
                                <a:alpha val="43137"/>
                              </a:srgbClr>
                            </a:outerShdw>
                          </a:effectLst>
                        </a:rPr>
                        <a:t># cases Paid</a:t>
                      </a:r>
                      <a:r>
                        <a:rPr lang="en-US" sz="1800" baseline="0" dirty="0">
                          <a:effectLst>
                            <a:outerShdw blurRad="38100" dist="38100" dir="2700000" algn="tl">
                              <a:srgbClr val="000000">
                                <a:alpha val="43137"/>
                              </a:srgbClr>
                            </a:outerShdw>
                          </a:effectLst>
                        </a:rPr>
                        <a:t> In Full</a:t>
                      </a:r>
                      <a:endParaRPr lang="en-US" sz="1800" dirty="0">
                        <a:effectLst>
                          <a:outerShdw blurRad="38100" dist="38100" dir="2700000" algn="tl">
                            <a:srgbClr val="000000">
                              <a:alpha val="43137"/>
                            </a:srgbClr>
                          </a:outerShdw>
                        </a:effectLst>
                      </a:endParaRPr>
                    </a:p>
                  </a:txBody>
                  <a:tcPr marL="91449" marR="91449" marT="45727" marB="45727" anchor="ctr"/>
                </a:tc>
                <a:tc>
                  <a:txBody>
                    <a:bodyPr/>
                    <a:lstStyle/>
                    <a:p>
                      <a:pPr algn="ctr">
                        <a:lnSpc>
                          <a:spcPct val="150000"/>
                        </a:lnSpc>
                      </a:pPr>
                      <a:r>
                        <a:rPr lang="en-US" sz="1800" dirty="0">
                          <a:effectLst>
                            <a:outerShdw blurRad="38100" dist="38100" dir="2700000" algn="tl">
                              <a:srgbClr val="000000">
                                <a:alpha val="43137"/>
                              </a:srgbClr>
                            </a:outerShdw>
                          </a:effectLst>
                        </a:rPr>
                        <a:t># cases failed to establish</a:t>
                      </a:r>
                      <a:r>
                        <a:rPr lang="en-US" sz="1800" baseline="0" dirty="0">
                          <a:effectLst>
                            <a:outerShdw blurRad="38100" dist="38100" dir="2700000" algn="tl">
                              <a:srgbClr val="000000">
                                <a:alpha val="43137"/>
                              </a:srgbClr>
                            </a:outerShdw>
                          </a:effectLst>
                        </a:rPr>
                        <a:t> PP</a:t>
                      </a:r>
                      <a:endParaRPr lang="en-US" sz="1800" dirty="0">
                        <a:effectLst>
                          <a:outerShdw blurRad="38100" dist="38100" dir="2700000" algn="tl">
                            <a:srgbClr val="000000">
                              <a:alpha val="43137"/>
                            </a:srgbClr>
                          </a:outerShdw>
                        </a:effectLst>
                      </a:endParaRPr>
                    </a:p>
                  </a:txBody>
                  <a:tcPr marL="91449" marR="91449" marT="45727" marB="45727" anchor="ctr"/>
                </a:tc>
                <a:tc>
                  <a:txBody>
                    <a:bodyPr/>
                    <a:lstStyle/>
                    <a:p>
                      <a:pPr algn="ctr">
                        <a:lnSpc>
                          <a:spcPct val="150000"/>
                        </a:lnSpc>
                      </a:pPr>
                      <a:r>
                        <a:rPr lang="en-US" sz="1800" dirty="0">
                          <a:solidFill>
                            <a:schemeClr val="tx1"/>
                          </a:solidFill>
                          <a:effectLst>
                            <a:outerShdw blurRad="38100" dist="38100" dir="2700000" algn="tl">
                              <a:srgbClr val="000000">
                                <a:alpha val="43137"/>
                              </a:srgbClr>
                            </a:outerShdw>
                          </a:effectLst>
                        </a:rPr>
                        <a:t>Success</a:t>
                      </a:r>
                    </a:p>
                  </a:txBody>
                  <a:tcPr marL="91449" marR="91449" marT="45727" marB="45727" anchor="ctr">
                    <a:solidFill>
                      <a:srgbClr val="33CC33"/>
                    </a:solidFill>
                  </a:tcPr>
                </a:tc>
                <a:extLst>
                  <a:ext uri="{0D108BD9-81ED-4DB2-BD59-A6C34878D82A}">
                    <a16:rowId xmlns:a16="http://schemas.microsoft.com/office/drawing/2014/main" val="10000"/>
                  </a:ext>
                </a:extLst>
              </a:tr>
              <a:tr h="578069">
                <a:tc>
                  <a:txBody>
                    <a:bodyPr/>
                    <a:lstStyle/>
                    <a:p>
                      <a:pPr algn="ctr">
                        <a:lnSpc>
                          <a:spcPct val="150000"/>
                        </a:lnSpc>
                      </a:pPr>
                      <a:r>
                        <a:rPr lang="en-US" sz="1800" dirty="0">
                          <a:solidFill>
                            <a:srgbClr val="000000"/>
                          </a:solidFill>
                        </a:rPr>
                        <a:t>4D</a:t>
                      </a:r>
                    </a:p>
                  </a:txBody>
                  <a:tcPr marL="91449" marR="91449" marT="45727" marB="45727"/>
                </a:tc>
                <a:tc>
                  <a:txBody>
                    <a:bodyPr/>
                    <a:lstStyle/>
                    <a:p>
                      <a:pPr algn="ctr">
                        <a:lnSpc>
                          <a:spcPct val="150000"/>
                        </a:lnSpc>
                      </a:pPr>
                      <a:r>
                        <a:rPr lang="en-US" sz="1800" dirty="0">
                          <a:solidFill>
                            <a:srgbClr val="000000"/>
                          </a:solidFill>
                        </a:rPr>
                        <a:t>348</a:t>
                      </a:r>
                    </a:p>
                  </a:txBody>
                  <a:tcPr marL="91449" marR="91449" marT="45727" marB="45727"/>
                </a:tc>
                <a:tc>
                  <a:txBody>
                    <a:bodyPr/>
                    <a:lstStyle/>
                    <a:p>
                      <a:pPr algn="ctr">
                        <a:lnSpc>
                          <a:spcPct val="150000"/>
                        </a:lnSpc>
                      </a:pPr>
                      <a:r>
                        <a:rPr lang="en-US" sz="1800" dirty="0">
                          <a:solidFill>
                            <a:srgbClr val="000000"/>
                          </a:solidFill>
                        </a:rPr>
                        <a:t>216</a:t>
                      </a:r>
                    </a:p>
                  </a:txBody>
                  <a:tcPr marL="91449" marR="91449" marT="45727" marB="45727"/>
                </a:tc>
                <a:tc>
                  <a:txBody>
                    <a:bodyPr/>
                    <a:lstStyle/>
                    <a:p>
                      <a:pPr algn="ctr">
                        <a:lnSpc>
                          <a:spcPct val="150000"/>
                        </a:lnSpc>
                      </a:pPr>
                      <a:r>
                        <a:rPr lang="en-US" sz="1800" dirty="0">
                          <a:solidFill>
                            <a:srgbClr val="000000"/>
                          </a:solidFill>
                        </a:rPr>
                        <a:t>90</a:t>
                      </a:r>
                    </a:p>
                  </a:txBody>
                  <a:tcPr marL="91449" marR="91449" marT="45727" marB="45727"/>
                </a:tc>
                <a:tc>
                  <a:txBody>
                    <a:bodyPr/>
                    <a:lstStyle/>
                    <a:p>
                      <a:pPr algn="ctr">
                        <a:lnSpc>
                          <a:spcPct val="150000"/>
                        </a:lnSpc>
                      </a:pPr>
                      <a:r>
                        <a:rPr lang="en-US" sz="1800" dirty="0">
                          <a:solidFill>
                            <a:srgbClr val="000000"/>
                          </a:solidFill>
                        </a:rPr>
                        <a:t>42</a:t>
                      </a:r>
                    </a:p>
                  </a:txBody>
                  <a:tcPr marL="91449" marR="91449" marT="45727" marB="45727"/>
                </a:tc>
                <a:tc>
                  <a:txBody>
                    <a:bodyPr/>
                    <a:lstStyle/>
                    <a:p>
                      <a:pPr algn="ctr">
                        <a:lnSpc>
                          <a:spcPct val="150000"/>
                        </a:lnSpc>
                      </a:pPr>
                      <a:r>
                        <a:rPr lang="en-US" sz="1800" dirty="0">
                          <a:solidFill>
                            <a:schemeClr val="tx1"/>
                          </a:solidFill>
                        </a:rPr>
                        <a:t>88%</a:t>
                      </a:r>
                    </a:p>
                  </a:txBody>
                  <a:tcPr marL="91449" marR="91449" marT="45727" marB="45727">
                    <a:solidFill>
                      <a:srgbClr val="33CC33"/>
                    </a:solidFill>
                  </a:tcPr>
                </a:tc>
                <a:extLst>
                  <a:ext uri="{0D108BD9-81ED-4DB2-BD59-A6C34878D82A}">
                    <a16:rowId xmlns:a16="http://schemas.microsoft.com/office/drawing/2014/main" val="10001"/>
                  </a:ext>
                </a:extLst>
              </a:tr>
              <a:tr h="578069">
                <a:tc>
                  <a:txBody>
                    <a:bodyPr/>
                    <a:lstStyle/>
                    <a:p>
                      <a:pPr algn="ctr">
                        <a:lnSpc>
                          <a:spcPct val="150000"/>
                        </a:lnSpc>
                      </a:pPr>
                      <a:r>
                        <a:rPr lang="en-US" sz="1800" dirty="0">
                          <a:solidFill>
                            <a:srgbClr val="000000"/>
                          </a:solidFill>
                        </a:rPr>
                        <a:t>9B</a:t>
                      </a:r>
                    </a:p>
                  </a:txBody>
                  <a:tcPr marL="91449" marR="91449" marT="45727" marB="45727"/>
                </a:tc>
                <a:tc>
                  <a:txBody>
                    <a:bodyPr/>
                    <a:lstStyle/>
                    <a:p>
                      <a:pPr algn="ctr">
                        <a:lnSpc>
                          <a:spcPct val="150000"/>
                        </a:lnSpc>
                      </a:pPr>
                      <a:r>
                        <a:rPr lang="en-US" sz="1800" dirty="0">
                          <a:solidFill>
                            <a:srgbClr val="000000"/>
                          </a:solidFill>
                        </a:rPr>
                        <a:t>247</a:t>
                      </a:r>
                    </a:p>
                  </a:txBody>
                  <a:tcPr marL="91449" marR="91449" marT="45727" marB="45727"/>
                </a:tc>
                <a:tc>
                  <a:txBody>
                    <a:bodyPr/>
                    <a:lstStyle/>
                    <a:p>
                      <a:pPr algn="ctr">
                        <a:lnSpc>
                          <a:spcPct val="150000"/>
                        </a:lnSpc>
                      </a:pPr>
                      <a:r>
                        <a:rPr lang="en-US" sz="1800" dirty="0">
                          <a:solidFill>
                            <a:srgbClr val="000000"/>
                          </a:solidFill>
                        </a:rPr>
                        <a:t>164</a:t>
                      </a:r>
                    </a:p>
                  </a:txBody>
                  <a:tcPr marL="91449" marR="91449" marT="45727" marB="45727"/>
                </a:tc>
                <a:tc>
                  <a:txBody>
                    <a:bodyPr/>
                    <a:lstStyle/>
                    <a:p>
                      <a:pPr algn="ctr">
                        <a:lnSpc>
                          <a:spcPct val="150000"/>
                        </a:lnSpc>
                      </a:pPr>
                      <a:r>
                        <a:rPr lang="en-US" sz="1800" dirty="0">
                          <a:solidFill>
                            <a:srgbClr val="000000"/>
                          </a:solidFill>
                        </a:rPr>
                        <a:t>48</a:t>
                      </a:r>
                    </a:p>
                  </a:txBody>
                  <a:tcPr marL="91449" marR="91449" marT="45727" marB="45727"/>
                </a:tc>
                <a:tc>
                  <a:txBody>
                    <a:bodyPr/>
                    <a:lstStyle/>
                    <a:p>
                      <a:pPr algn="ctr">
                        <a:lnSpc>
                          <a:spcPct val="150000"/>
                        </a:lnSpc>
                      </a:pPr>
                      <a:r>
                        <a:rPr lang="en-US" sz="1800" dirty="0">
                          <a:solidFill>
                            <a:srgbClr val="000000"/>
                          </a:solidFill>
                        </a:rPr>
                        <a:t>35</a:t>
                      </a:r>
                    </a:p>
                  </a:txBody>
                  <a:tcPr marL="91449" marR="91449" marT="45727" marB="45727"/>
                </a:tc>
                <a:tc>
                  <a:txBody>
                    <a:bodyPr/>
                    <a:lstStyle/>
                    <a:p>
                      <a:pPr algn="ctr">
                        <a:lnSpc>
                          <a:spcPct val="150000"/>
                        </a:lnSpc>
                      </a:pPr>
                      <a:r>
                        <a:rPr lang="en-US" sz="1800" dirty="0">
                          <a:solidFill>
                            <a:schemeClr val="tx1"/>
                          </a:solidFill>
                        </a:rPr>
                        <a:t>86%</a:t>
                      </a:r>
                    </a:p>
                  </a:txBody>
                  <a:tcPr marL="91449" marR="91449" marT="45727" marB="45727">
                    <a:solidFill>
                      <a:srgbClr val="33CC33"/>
                    </a:solidFill>
                  </a:tcPr>
                </a:tc>
                <a:extLst>
                  <a:ext uri="{0D108BD9-81ED-4DB2-BD59-A6C34878D82A}">
                    <a16:rowId xmlns:a16="http://schemas.microsoft.com/office/drawing/2014/main" val="10002"/>
                  </a:ext>
                </a:extLst>
              </a:tr>
              <a:tr h="578069">
                <a:tc>
                  <a:txBody>
                    <a:bodyPr/>
                    <a:lstStyle/>
                    <a:p>
                      <a:pPr algn="ctr">
                        <a:lnSpc>
                          <a:spcPct val="150000"/>
                        </a:lnSpc>
                      </a:pPr>
                      <a:r>
                        <a:rPr lang="en-US" sz="1800" dirty="0">
                          <a:solidFill>
                            <a:srgbClr val="000000"/>
                          </a:solidFill>
                        </a:rPr>
                        <a:t>9G</a:t>
                      </a:r>
                    </a:p>
                  </a:txBody>
                  <a:tcPr marL="91449" marR="91449" marT="45727" marB="45727"/>
                </a:tc>
                <a:tc>
                  <a:txBody>
                    <a:bodyPr/>
                    <a:lstStyle/>
                    <a:p>
                      <a:pPr algn="ctr">
                        <a:lnSpc>
                          <a:spcPct val="150000"/>
                        </a:lnSpc>
                      </a:pPr>
                      <a:r>
                        <a:rPr lang="en-US" sz="1800" dirty="0">
                          <a:solidFill>
                            <a:srgbClr val="000000"/>
                          </a:solidFill>
                        </a:rPr>
                        <a:t>353</a:t>
                      </a:r>
                    </a:p>
                  </a:txBody>
                  <a:tcPr marL="91449" marR="91449" marT="45727" marB="45727"/>
                </a:tc>
                <a:tc>
                  <a:txBody>
                    <a:bodyPr/>
                    <a:lstStyle/>
                    <a:p>
                      <a:pPr algn="ctr">
                        <a:lnSpc>
                          <a:spcPct val="150000"/>
                        </a:lnSpc>
                      </a:pPr>
                      <a:r>
                        <a:rPr lang="en-US" sz="1800" dirty="0">
                          <a:solidFill>
                            <a:srgbClr val="000000"/>
                          </a:solidFill>
                        </a:rPr>
                        <a:t>225</a:t>
                      </a:r>
                    </a:p>
                  </a:txBody>
                  <a:tcPr marL="91449" marR="91449" marT="45727" marB="45727"/>
                </a:tc>
                <a:tc>
                  <a:txBody>
                    <a:bodyPr/>
                    <a:lstStyle/>
                    <a:p>
                      <a:pPr algn="ctr">
                        <a:lnSpc>
                          <a:spcPct val="150000"/>
                        </a:lnSpc>
                      </a:pPr>
                      <a:r>
                        <a:rPr lang="en-US" sz="1800" dirty="0">
                          <a:solidFill>
                            <a:srgbClr val="000000"/>
                          </a:solidFill>
                        </a:rPr>
                        <a:t>76</a:t>
                      </a:r>
                    </a:p>
                  </a:txBody>
                  <a:tcPr marL="91449" marR="91449" marT="45727" marB="45727"/>
                </a:tc>
                <a:tc>
                  <a:txBody>
                    <a:bodyPr/>
                    <a:lstStyle/>
                    <a:p>
                      <a:pPr algn="ctr">
                        <a:lnSpc>
                          <a:spcPct val="150000"/>
                        </a:lnSpc>
                      </a:pPr>
                      <a:r>
                        <a:rPr lang="en-US" sz="1800" dirty="0">
                          <a:solidFill>
                            <a:srgbClr val="000000"/>
                          </a:solidFill>
                        </a:rPr>
                        <a:t>52</a:t>
                      </a:r>
                    </a:p>
                  </a:txBody>
                  <a:tcPr marL="91449" marR="91449" marT="45727" marB="45727"/>
                </a:tc>
                <a:tc>
                  <a:txBody>
                    <a:bodyPr/>
                    <a:lstStyle/>
                    <a:p>
                      <a:pPr algn="ctr">
                        <a:lnSpc>
                          <a:spcPct val="150000"/>
                        </a:lnSpc>
                      </a:pPr>
                      <a:r>
                        <a:rPr lang="en-US" sz="1800" dirty="0">
                          <a:solidFill>
                            <a:schemeClr val="tx1"/>
                          </a:solidFill>
                        </a:rPr>
                        <a:t>85%</a:t>
                      </a:r>
                    </a:p>
                  </a:txBody>
                  <a:tcPr marL="91449" marR="91449" marT="45727" marB="45727">
                    <a:solidFill>
                      <a:srgbClr val="33CC33"/>
                    </a:solidFill>
                  </a:tcPr>
                </a:tc>
                <a:extLst>
                  <a:ext uri="{0D108BD9-81ED-4DB2-BD59-A6C34878D82A}">
                    <a16:rowId xmlns:a16="http://schemas.microsoft.com/office/drawing/2014/main" val="10003"/>
                  </a:ext>
                </a:extLst>
              </a:tr>
              <a:tr h="578069">
                <a:tc>
                  <a:txBody>
                    <a:bodyPr/>
                    <a:lstStyle/>
                    <a:p>
                      <a:pPr algn="ctr">
                        <a:lnSpc>
                          <a:spcPct val="150000"/>
                        </a:lnSpc>
                      </a:pPr>
                      <a:r>
                        <a:rPr lang="en-US" sz="1800" dirty="0">
                          <a:solidFill>
                            <a:srgbClr val="000000"/>
                          </a:solidFill>
                        </a:rPr>
                        <a:t>9F</a:t>
                      </a:r>
                    </a:p>
                  </a:txBody>
                  <a:tcPr marL="91449" marR="91449" marT="45727" marB="45727"/>
                </a:tc>
                <a:tc>
                  <a:txBody>
                    <a:bodyPr/>
                    <a:lstStyle/>
                    <a:p>
                      <a:pPr algn="ctr">
                        <a:lnSpc>
                          <a:spcPct val="150000"/>
                        </a:lnSpc>
                      </a:pPr>
                      <a:r>
                        <a:rPr lang="en-US" sz="1800" dirty="0">
                          <a:solidFill>
                            <a:srgbClr val="000000"/>
                          </a:solidFill>
                        </a:rPr>
                        <a:t>298</a:t>
                      </a:r>
                    </a:p>
                  </a:txBody>
                  <a:tcPr marL="91449" marR="91449" marT="45727" marB="45727"/>
                </a:tc>
                <a:tc>
                  <a:txBody>
                    <a:bodyPr/>
                    <a:lstStyle/>
                    <a:p>
                      <a:pPr algn="ctr">
                        <a:lnSpc>
                          <a:spcPct val="150000"/>
                        </a:lnSpc>
                      </a:pPr>
                      <a:r>
                        <a:rPr lang="en-US" sz="1800" dirty="0">
                          <a:solidFill>
                            <a:srgbClr val="000000"/>
                          </a:solidFill>
                        </a:rPr>
                        <a:t>221</a:t>
                      </a:r>
                    </a:p>
                  </a:txBody>
                  <a:tcPr marL="91449" marR="91449" marT="45727" marB="45727"/>
                </a:tc>
                <a:tc>
                  <a:txBody>
                    <a:bodyPr/>
                    <a:lstStyle/>
                    <a:p>
                      <a:pPr algn="ctr">
                        <a:lnSpc>
                          <a:spcPct val="150000"/>
                        </a:lnSpc>
                      </a:pPr>
                      <a:r>
                        <a:rPr lang="en-US" sz="1800" dirty="0">
                          <a:solidFill>
                            <a:srgbClr val="000000"/>
                          </a:solidFill>
                        </a:rPr>
                        <a:t>55</a:t>
                      </a:r>
                    </a:p>
                  </a:txBody>
                  <a:tcPr marL="91449" marR="91449" marT="45727" marB="45727"/>
                </a:tc>
                <a:tc>
                  <a:txBody>
                    <a:bodyPr/>
                    <a:lstStyle/>
                    <a:p>
                      <a:pPr algn="ctr">
                        <a:lnSpc>
                          <a:spcPct val="150000"/>
                        </a:lnSpc>
                      </a:pPr>
                      <a:r>
                        <a:rPr lang="en-US" sz="1800" dirty="0">
                          <a:solidFill>
                            <a:srgbClr val="000000"/>
                          </a:solidFill>
                        </a:rPr>
                        <a:t>22</a:t>
                      </a:r>
                    </a:p>
                  </a:txBody>
                  <a:tcPr marL="91449" marR="91449" marT="45727" marB="45727"/>
                </a:tc>
                <a:tc>
                  <a:txBody>
                    <a:bodyPr/>
                    <a:lstStyle/>
                    <a:p>
                      <a:pPr algn="ctr">
                        <a:lnSpc>
                          <a:spcPct val="150000"/>
                        </a:lnSpc>
                      </a:pPr>
                      <a:r>
                        <a:rPr lang="en-US" sz="1800" dirty="0">
                          <a:solidFill>
                            <a:schemeClr val="tx1"/>
                          </a:solidFill>
                        </a:rPr>
                        <a:t>93%</a:t>
                      </a:r>
                    </a:p>
                  </a:txBody>
                  <a:tcPr marL="91449" marR="91449" marT="45727" marB="45727">
                    <a:solidFill>
                      <a:srgbClr val="33CC33"/>
                    </a:solidFill>
                  </a:tcPr>
                </a:tc>
                <a:extLst>
                  <a:ext uri="{0D108BD9-81ED-4DB2-BD59-A6C34878D82A}">
                    <a16:rowId xmlns:a16="http://schemas.microsoft.com/office/drawing/2014/main" val="10004"/>
                  </a:ext>
                </a:extLst>
              </a:tr>
              <a:tr h="578069">
                <a:tc>
                  <a:txBody>
                    <a:bodyPr/>
                    <a:lstStyle/>
                    <a:p>
                      <a:pPr algn="ctr">
                        <a:lnSpc>
                          <a:spcPct val="150000"/>
                        </a:lnSpc>
                      </a:pPr>
                      <a:r>
                        <a:rPr lang="en-US" sz="1800" dirty="0">
                          <a:solidFill>
                            <a:srgbClr val="000000"/>
                          </a:solidFill>
                        </a:rPr>
                        <a:t>9H</a:t>
                      </a:r>
                    </a:p>
                  </a:txBody>
                  <a:tcPr marL="91449" marR="91449" marT="45727" marB="45727"/>
                </a:tc>
                <a:tc>
                  <a:txBody>
                    <a:bodyPr/>
                    <a:lstStyle/>
                    <a:p>
                      <a:pPr algn="ctr">
                        <a:lnSpc>
                          <a:spcPct val="150000"/>
                        </a:lnSpc>
                      </a:pPr>
                      <a:r>
                        <a:rPr lang="en-US" sz="1800" dirty="0">
                          <a:solidFill>
                            <a:srgbClr val="000000"/>
                          </a:solidFill>
                        </a:rPr>
                        <a:t>216</a:t>
                      </a:r>
                    </a:p>
                  </a:txBody>
                  <a:tcPr marL="91449" marR="91449" marT="45727" marB="45727"/>
                </a:tc>
                <a:tc>
                  <a:txBody>
                    <a:bodyPr/>
                    <a:lstStyle/>
                    <a:p>
                      <a:pPr algn="ctr">
                        <a:lnSpc>
                          <a:spcPct val="150000"/>
                        </a:lnSpc>
                      </a:pPr>
                      <a:r>
                        <a:rPr lang="en-US" sz="1800" dirty="0">
                          <a:solidFill>
                            <a:srgbClr val="000000"/>
                          </a:solidFill>
                        </a:rPr>
                        <a:t>124</a:t>
                      </a:r>
                    </a:p>
                  </a:txBody>
                  <a:tcPr marL="91449" marR="91449" marT="45727" marB="45727"/>
                </a:tc>
                <a:tc>
                  <a:txBody>
                    <a:bodyPr/>
                    <a:lstStyle/>
                    <a:p>
                      <a:pPr algn="ctr">
                        <a:lnSpc>
                          <a:spcPct val="150000"/>
                        </a:lnSpc>
                      </a:pPr>
                      <a:r>
                        <a:rPr lang="en-US" sz="1800" dirty="0">
                          <a:solidFill>
                            <a:srgbClr val="000000"/>
                          </a:solidFill>
                        </a:rPr>
                        <a:t>49</a:t>
                      </a:r>
                    </a:p>
                  </a:txBody>
                  <a:tcPr marL="91449" marR="91449" marT="45727" marB="45727"/>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a:solidFill>
                            <a:srgbClr val="000000"/>
                          </a:solidFill>
                        </a:rPr>
                        <a:t>43</a:t>
                      </a:r>
                    </a:p>
                  </a:txBody>
                  <a:tcPr marL="91449" marR="91449" marT="45727" marB="45727"/>
                </a:tc>
                <a:tc>
                  <a:txBody>
                    <a:bodyPr/>
                    <a:lstStyle/>
                    <a:p>
                      <a:pPr algn="ctr">
                        <a:lnSpc>
                          <a:spcPct val="150000"/>
                        </a:lnSpc>
                      </a:pPr>
                      <a:r>
                        <a:rPr lang="en-US" sz="1800" dirty="0">
                          <a:solidFill>
                            <a:schemeClr val="tx1"/>
                          </a:solidFill>
                        </a:rPr>
                        <a:t>80%</a:t>
                      </a:r>
                    </a:p>
                  </a:txBody>
                  <a:tcPr marL="91449" marR="91449" marT="45727" marB="45727">
                    <a:solidFill>
                      <a:srgbClr val="33CC33"/>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95395893"/>
      </p:ext>
    </p:extLst>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Clerk Follow-Up </a:t>
            </a:r>
            <a:br>
              <a:rPr lang="en-US" sz="3000" dirty="0"/>
            </a:br>
            <a:r>
              <a:rPr lang="en-US" sz="3000" dirty="0"/>
              <a:t>Missed Payment</a:t>
            </a:r>
          </a:p>
        </p:txBody>
      </p:sp>
      <p:sp>
        <p:nvSpPr>
          <p:cNvPr id="3" name="Content Placeholder 2"/>
          <p:cNvSpPr>
            <a:spLocks noGrp="1"/>
          </p:cNvSpPr>
          <p:nvPr>
            <p:ph idx="1"/>
          </p:nvPr>
        </p:nvSpPr>
        <p:spPr>
          <a:xfrm>
            <a:off x="1828800" y="1447800"/>
            <a:ext cx="6477000" cy="2400299"/>
          </a:xfrm>
        </p:spPr>
        <p:txBody>
          <a:bodyPr/>
          <a:lstStyle/>
          <a:p>
            <a:pPr marL="0" indent="0">
              <a:lnSpc>
                <a:spcPct val="150000"/>
              </a:lnSpc>
              <a:buNone/>
            </a:pPr>
            <a:r>
              <a:rPr lang="en-US" dirty="0"/>
              <a:t>1.  Outbound phone calls are made.</a:t>
            </a:r>
          </a:p>
          <a:p>
            <a:pPr marL="0" indent="0">
              <a:lnSpc>
                <a:spcPct val="150000"/>
              </a:lnSpc>
              <a:buNone/>
            </a:pPr>
            <a:r>
              <a:rPr lang="en-US" dirty="0"/>
              <a:t>2.  Reminder letter mailed to defendant.</a:t>
            </a:r>
          </a:p>
          <a:p>
            <a:pPr marL="0" indent="0">
              <a:lnSpc>
                <a:spcPct val="150000"/>
              </a:lnSpc>
              <a:buNone/>
            </a:pPr>
            <a:r>
              <a:rPr lang="en-US" dirty="0"/>
              <a:t>3.  DMV notified of non-compliance.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8113">
            <a:off x="5568511" y="3728254"/>
            <a:ext cx="2939847" cy="1950675"/>
          </a:xfrm>
          <a:prstGeom prst="rect">
            <a:avLst/>
          </a:prstGeom>
          <a:ln>
            <a:noFill/>
          </a:ln>
          <a:effectLst>
            <a:softEdge rad="112500"/>
          </a:effectLst>
        </p:spPr>
      </p:pic>
    </p:spTree>
    <p:extLst>
      <p:ext uri="{BB962C8B-B14F-4D97-AF65-F5344CB8AC3E}">
        <p14:creationId xmlns:p14="http://schemas.microsoft.com/office/powerpoint/2010/main" val="352191152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576" y="363537"/>
            <a:ext cx="7989887" cy="703263"/>
          </a:xfrm>
        </p:spPr>
        <p:txBody>
          <a:bodyPr>
            <a:normAutofit/>
          </a:bodyPr>
          <a:lstStyle/>
          <a:p>
            <a:pPr>
              <a:defRPr/>
            </a:pPr>
            <a:r>
              <a:rPr lang="en-US" dirty="0"/>
              <a:t>Court Collections Issues</a:t>
            </a:r>
          </a:p>
        </p:txBody>
      </p:sp>
      <p:sp>
        <p:nvSpPr>
          <p:cNvPr id="4" name="Text Placeholder 3"/>
          <p:cNvSpPr>
            <a:spLocks noGrp="1"/>
          </p:cNvSpPr>
          <p:nvPr>
            <p:ph type="body" idx="1"/>
          </p:nvPr>
        </p:nvSpPr>
        <p:spPr>
          <a:xfrm>
            <a:off x="663575" y="1219200"/>
            <a:ext cx="3908424" cy="469899"/>
          </a:xfrm>
        </p:spPr>
        <p:txBody>
          <a:bodyPr/>
          <a:lstStyle/>
          <a:p>
            <a:pPr algn="ctr"/>
            <a:r>
              <a:rPr lang="en-US" dirty="0"/>
              <a:t>Prior Issues</a:t>
            </a:r>
          </a:p>
        </p:txBody>
      </p:sp>
      <p:sp>
        <p:nvSpPr>
          <p:cNvPr id="3" name="Content Placeholder 2"/>
          <p:cNvSpPr>
            <a:spLocks noGrp="1"/>
          </p:cNvSpPr>
          <p:nvPr>
            <p:ph sz="half" idx="2"/>
          </p:nvPr>
        </p:nvSpPr>
        <p:spPr>
          <a:xfrm>
            <a:off x="663576" y="1731972"/>
            <a:ext cx="3908425" cy="4115470"/>
          </a:xfrm>
        </p:spPr>
        <p:txBody>
          <a:bodyPr>
            <a:normAutofit/>
          </a:bodyPr>
          <a:lstStyle/>
          <a:p>
            <a:pPr marL="0" indent="0">
              <a:spcBef>
                <a:spcPts val="0"/>
              </a:spcBef>
              <a:buFontTx/>
              <a:buNone/>
              <a:defRPr/>
            </a:pPr>
            <a:r>
              <a:rPr lang="en-US" sz="1500" dirty="0">
                <a:latin typeface="Calibri" panose="020F0502020204030204" pitchFamily="34" charset="0"/>
              </a:rPr>
              <a:t>1. Motions to modify cost order.</a:t>
            </a:r>
          </a:p>
          <a:p>
            <a:pPr marL="0" indent="0">
              <a:spcBef>
                <a:spcPts val="0"/>
              </a:spcBef>
              <a:buFontTx/>
              <a:buNone/>
              <a:defRPr/>
            </a:pPr>
            <a:endParaRPr lang="en-US" sz="1500" dirty="0">
              <a:latin typeface="Calibri" panose="020F0502020204030204" pitchFamily="34" charset="0"/>
            </a:endParaRPr>
          </a:p>
          <a:p>
            <a:pPr marL="0" indent="0">
              <a:spcBef>
                <a:spcPts val="0"/>
              </a:spcBef>
              <a:buFontTx/>
              <a:buNone/>
              <a:defRPr/>
            </a:pPr>
            <a:endParaRPr lang="en-US" sz="1500" dirty="0">
              <a:latin typeface="Calibri" panose="020F0502020204030204" pitchFamily="34" charset="0"/>
            </a:endParaRPr>
          </a:p>
          <a:p>
            <a:pPr marL="0" indent="0">
              <a:spcBef>
                <a:spcPts val="0"/>
              </a:spcBef>
              <a:buFontTx/>
              <a:buNone/>
              <a:defRPr/>
            </a:pPr>
            <a:r>
              <a:rPr lang="en-US" sz="1500" dirty="0">
                <a:latin typeface="Calibri" panose="020F0502020204030204" pitchFamily="34" charset="0"/>
              </a:rPr>
              <a:t>2. Court not ordering payment plans.</a:t>
            </a:r>
          </a:p>
          <a:p>
            <a:pPr marL="0" indent="0">
              <a:spcBef>
                <a:spcPts val="0"/>
              </a:spcBef>
              <a:buNone/>
              <a:defRPr/>
            </a:pPr>
            <a:endParaRPr lang="en-US" altLang="en-US" sz="1500" dirty="0">
              <a:latin typeface="Calibri" panose="020F0502020204030204" pitchFamily="34" charset="0"/>
            </a:endParaRPr>
          </a:p>
          <a:p>
            <a:pPr marL="0" indent="0">
              <a:spcBef>
                <a:spcPts val="0"/>
              </a:spcBef>
              <a:buNone/>
              <a:defRPr/>
            </a:pPr>
            <a:endParaRPr lang="en-US" altLang="en-US" sz="1500" dirty="0">
              <a:latin typeface="Calibri" panose="020F0502020204030204" pitchFamily="34" charset="0"/>
            </a:endParaRPr>
          </a:p>
          <a:p>
            <a:pPr marL="0" indent="0">
              <a:spcBef>
                <a:spcPts val="0"/>
              </a:spcBef>
              <a:buNone/>
              <a:defRPr/>
            </a:pPr>
            <a:endParaRPr lang="en-US" altLang="en-US" sz="1500" dirty="0">
              <a:latin typeface="Calibri" panose="020F0502020204030204" pitchFamily="34" charset="0"/>
            </a:endParaRPr>
          </a:p>
          <a:p>
            <a:pPr marL="0" indent="0">
              <a:spcBef>
                <a:spcPts val="0"/>
              </a:spcBef>
              <a:buNone/>
              <a:defRPr/>
            </a:pPr>
            <a:endParaRPr lang="en-US" altLang="en-US" sz="1500" dirty="0">
              <a:latin typeface="Calibri" panose="020F0502020204030204" pitchFamily="34" charset="0"/>
            </a:endParaRPr>
          </a:p>
          <a:p>
            <a:pPr marL="0" indent="0">
              <a:spcBef>
                <a:spcPts val="0"/>
              </a:spcBef>
              <a:buNone/>
              <a:defRPr/>
            </a:pPr>
            <a:r>
              <a:rPr lang="en-US" altLang="en-US" sz="1500" dirty="0">
                <a:latin typeface="Calibri" panose="020F0502020204030204" pitchFamily="34" charset="0"/>
              </a:rPr>
              <a:t>3. Defendants who violate probation for failure to pay have assessment reduced to judgment.</a:t>
            </a:r>
          </a:p>
          <a:p>
            <a:pPr marL="0" indent="0">
              <a:spcBef>
                <a:spcPts val="0"/>
              </a:spcBef>
              <a:buNone/>
              <a:defRPr/>
            </a:pPr>
            <a:r>
              <a:rPr lang="en-US" altLang="en-US" sz="1500" dirty="0">
                <a:latin typeface="Calibri" panose="020F0502020204030204" pitchFamily="34" charset="0"/>
              </a:rPr>
              <a:t>4. Incorrect Assessment of Fines/Costs </a:t>
            </a:r>
          </a:p>
          <a:p>
            <a:pPr marL="0" indent="0">
              <a:spcBef>
                <a:spcPts val="0"/>
              </a:spcBef>
              <a:buNone/>
              <a:defRPr/>
            </a:pPr>
            <a:endParaRPr lang="en-US" altLang="en-US" sz="1500" dirty="0">
              <a:latin typeface="Calibri" panose="020F0502020204030204" pitchFamily="34" charset="0"/>
            </a:endParaRPr>
          </a:p>
          <a:p>
            <a:pPr marL="0" indent="0">
              <a:spcBef>
                <a:spcPts val="0"/>
              </a:spcBef>
              <a:buNone/>
              <a:defRPr/>
            </a:pPr>
            <a:endParaRPr lang="en-US" altLang="en-US" sz="1500" dirty="0">
              <a:latin typeface="Calibri" panose="020F0502020204030204" pitchFamily="34" charset="0"/>
            </a:endParaRPr>
          </a:p>
          <a:p>
            <a:pPr marL="0" indent="0">
              <a:spcBef>
                <a:spcPts val="0"/>
              </a:spcBef>
              <a:buNone/>
              <a:defRPr/>
            </a:pPr>
            <a:r>
              <a:rPr lang="en-US" altLang="en-US" sz="1500" dirty="0">
                <a:latin typeface="Calibri" panose="020F0502020204030204" pitchFamily="34" charset="0"/>
              </a:rPr>
              <a:t>5. Defendants leaving court without establishing a payment plan. </a:t>
            </a:r>
          </a:p>
          <a:p>
            <a:pPr marL="0" indent="0">
              <a:spcBef>
                <a:spcPts val="0"/>
              </a:spcBef>
              <a:buNone/>
              <a:defRPr/>
            </a:pPr>
            <a:r>
              <a:rPr lang="en-US" altLang="en-US" sz="1500" dirty="0">
                <a:latin typeface="Calibri" panose="020F0502020204030204" pitchFamily="34" charset="0"/>
              </a:rPr>
              <a:t>6. Defendants failing to complete court ordered community service.</a:t>
            </a:r>
          </a:p>
        </p:txBody>
      </p:sp>
      <p:sp>
        <p:nvSpPr>
          <p:cNvPr id="5" name="Text Placeholder 4"/>
          <p:cNvSpPr>
            <a:spLocks noGrp="1"/>
          </p:cNvSpPr>
          <p:nvPr>
            <p:ph type="body" sz="quarter" idx="3"/>
          </p:nvPr>
        </p:nvSpPr>
        <p:spPr>
          <a:xfrm>
            <a:off x="4572000" y="1219200"/>
            <a:ext cx="4081463" cy="469900"/>
          </a:xfrm>
        </p:spPr>
        <p:txBody>
          <a:bodyPr/>
          <a:lstStyle/>
          <a:p>
            <a:pPr algn="ctr"/>
            <a:r>
              <a:rPr lang="en-US" dirty="0"/>
              <a:t>Actions Taken</a:t>
            </a:r>
          </a:p>
        </p:txBody>
      </p:sp>
      <p:sp>
        <p:nvSpPr>
          <p:cNvPr id="8" name="Content Placeholder 7"/>
          <p:cNvSpPr>
            <a:spLocks noGrp="1"/>
          </p:cNvSpPr>
          <p:nvPr>
            <p:ph sz="quarter" idx="4"/>
          </p:nvPr>
        </p:nvSpPr>
        <p:spPr>
          <a:xfrm>
            <a:off x="4571999" y="1905000"/>
            <a:ext cx="4267201" cy="3886869"/>
          </a:xfrm>
        </p:spPr>
        <p:txBody>
          <a:bodyPr>
            <a:noAutofit/>
          </a:bodyPr>
          <a:lstStyle/>
          <a:p>
            <a:pPr marL="0" indent="0">
              <a:spcBef>
                <a:spcPts val="0"/>
              </a:spcBef>
              <a:buFontTx/>
              <a:buNone/>
              <a:defRPr/>
            </a:pPr>
            <a:r>
              <a:rPr lang="en-US" sz="1500" dirty="0">
                <a:latin typeface="Calibri" panose="020F0502020204030204" pitchFamily="34" charset="0"/>
              </a:rPr>
              <a:t>1. Worked with judiciary to develop order requiring defendant to establish payment plan.</a:t>
            </a:r>
            <a:br>
              <a:rPr lang="en-US" sz="1500" dirty="0">
                <a:latin typeface="Calibri" panose="020F0502020204030204" pitchFamily="34" charset="0"/>
              </a:rPr>
            </a:br>
            <a:r>
              <a:rPr lang="en-US" sz="1500" dirty="0">
                <a:latin typeface="Calibri" panose="020F0502020204030204" pitchFamily="34" charset="0"/>
              </a:rPr>
              <a:t>2. Met with all Criminal Judges to demonstrate benefits of a payment plan vs. no payment plan. Discussed the correlation between successful completion of payment plans and DL suspensions.</a:t>
            </a:r>
            <a:br>
              <a:rPr lang="en-US" sz="1500" dirty="0">
                <a:latin typeface="Calibri" panose="020F0502020204030204" pitchFamily="34" charset="0"/>
              </a:rPr>
            </a:br>
            <a:r>
              <a:rPr lang="en-US" altLang="en-US" sz="1500" dirty="0">
                <a:latin typeface="Calibri" panose="020F0502020204030204" pitchFamily="34" charset="0"/>
              </a:rPr>
              <a:t>3. Met with County Criminal Judges to explain unintended consequences of reducing assessment to judgment.</a:t>
            </a:r>
            <a:br>
              <a:rPr lang="en-US" altLang="en-US" sz="1500" dirty="0">
                <a:latin typeface="Calibri" panose="020F0502020204030204" pitchFamily="34" charset="0"/>
              </a:rPr>
            </a:br>
            <a:r>
              <a:rPr lang="en-US" altLang="en-US" sz="1500" dirty="0">
                <a:latin typeface="Calibri" panose="020F0502020204030204" pitchFamily="34" charset="0"/>
              </a:rPr>
              <a:t>4. Clerks assumed the responsibility of preparing cost orders in January 2015. Automated through CMS.</a:t>
            </a:r>
          </a:p>
          <a:p>
            <a:pPr marL="0" indent="0">
              <a:spcBef>
                <a:spcPts val="0"/>
              </a:spcBef>
              <a:buClr>
                <a:srgbClr val="90C226"/>
              </a:buClr>
              <a:buSzPct val="80000"/>
              <a:buNone/>
              <a:defRPr/>
            </a:pPr>
            <a:r>
              <a:rPr lang="en-US" altLang="en-US" sz="1500" dirty="0">
                <a:latin typeface="Calibri" panose="020F0502020204030204" pitchFamily="34" charset="0"/>
              </a:rPr>
              <a:t>5. Payment plan offices available on the 9</a:t>
            </a:r>
            <a:r>
              <a:rPr lang="en-US" altLang="en-US" sz="1500" baseline="30000" dirty="0">
                <a:latin typeface="Calibri" panose="020F0502020204030204" pitchFamily="34" charset="0"/>
              </a:rPr>
              <a:t>th</a:t>
            </a:r>
            <a:r>
              <a:rPr lang="en-US" altLang="en-US" sz="1500" dirty="0">
                <a:latin typeface="Calibri" panose="020F0502020204030204" pitchFamily="34" charset="0"/>
              </a:rPr>
              <a:t> and 4</a:t>
            </a:r>
            <a:r>
              <a:rPr lang="en-US" altLang="en-US" sz="1500" baseline="30000" dirty="0">
                <a:latin typeface="Calibri" panose="020F0502020204030204" pitchFamily="34" charset="0"/>
              </a:rPr>
              <a:t>th</a:t>
            </a:r>
            <a:r>
              <a:rPr lang="en-US" altLang="en-US" sz="1500" dirty="0">
                <a:latin typeface="Calibri" panose="020F0502020204030204" pitchFamily="34" charset="0"/>
              </a:rPr>
              <a:t> floor.</a:t>
            </a:r>
          </a:p>
          <a:p>
            <a:pPr marL="0" indent="0">
              <a:spcBef>
                <a:spcPts val="0"/>
              </a:spcBef>
              <a:buClr>
                <a:srgbClr val="90C226"/>
              </a:buClr>
              <a:buSzPct val="80000"/>
              <a:buNone/>
              <a:defRPr/>
            </a:pPr>
            <a:r>
              <a:rPr lang="en-US" altLang="en-US" sz="1500" dirty="0">
                <a:latin typeface="Calibri" panose="020F0502020204030204" pitchFamily="34" charset="0"/>
              </a:rPr>
              <a:t>6. Reduce the amount of time to complete community service.</a:t>
            </a:r>
            <a:endParaRPr lang="en-US" sz="1500" dirty="0">
              <a:latin typeface="Calibri" panose="020F0502020204030204" pitchFamily="34" charset="0"/>
            </a:endParaRPr>
          </a:p>
        </p:txBody>
      </p:sp>
    </p:spTree>
    <p:extLst>
      <p:ext uri="{BB962C8B-B14F-4D97-AF65-F5344CB8AC3E}">
        <p14:creationId xmlns:p14="http://schemas.microsoft.com/office/powerpoint/2010/main" val="4130704665"/>
      </p:ext>
    </p:extLst>
  </p:cSld>
  <p:clrMapOvr>
    <a:masterClrMapping/>
  </p:clrMapOvr>
  <p:transition>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838200"/>
          </a:xfrm>
        </p:spPr>
        <p:txBody>
          <a:bodyPr>
            <a:noAutofit/>
          </a:bodyPr>
          <a:lstStyle/>
          <a:p>
            <a:pPr>
              <a:defRPr/>
            </a:pPr>
            <a:r>
              <a:rPr lang="en-US" sz="3000" dirty="0"/>
              <a:t>Failure to Perform Community Service in Lieu of Fines/Costs Outcome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99679302"/>
              </p:ext>
            </p:extLst>
          </p:nvPr>
        </p:nvGraphicFramePr>
        <p:xfrm>
          <a:off x="1295400" y="2286000"/>
          <a:ext cx="6300787" cy="3164776"/>
        </p:xfrm>
        <a:graphic>
          <a:graphicData uri="http://schemas.openxmlformats.org/drawingml/2006/table">
            <a:tbl>
              <a:tblPr firstRow="1" bandRow="1">
                <a:tableStyleId>{93296810-A885-4BE3-A3E7-6D5BEEA58F35}</a:tableStyleId>
              </a:tblPr>
              <a:tblGrid>
                <a:gridCol w="3124200">
                  <a:extLst>
                    <a:ext uri="{9D8B030D-6E8A-4147-A177-3AD203B41FA5}">
                      <a16:colId xmlns:a16="http://schemas.microsoft.com/office/drawing/2014/main" val="20000"/>
                    </a:ext>
                  </a:extLst>
                </a:gridCol>
                <a:gridCol w="1558817">
                  <a:extLst>
                    <a:ext uri="{9D8B030D-6E8A-4147-A177-3AD203B41FA5}">
                      <a16:colId xmlns:a16="http://schemas.microsoft.com/office/drawing/2014/main" val="20001"/>
                    </a:ext>
                  </a:extLst>
                </a:gridCol>
                <a:gridCol w="1617770">
                  <a:extLst>
                    <a:ext uri="{9D8B030D-6E8A-4147-A177-3AD203B41FA5}">
                      <a16:colId xmlns:a16="http://schemas.microsoft.com/office/drawing/2014/main" val="20002"/>
                    </a:ext>
                  </a:extLst>
                </a:gridCol>
              </a:tblGrid>
              <a:tr h="456535">
                <a:tc>
                  <a:txBody>
                    <a:bodyPr/>
                    <a:lstStyle/>
                    <a:p>
                      <a:pPr algn="ctr"/>
                      <a:r>
                        <a:rPr lang="en-US" sz="1800" dirty="0"/>
                        <a:t>Status</a:t>
                      </a:r>
                      <a:endParaRPr lang="en-US" sz="1800" dirty="0">
                        <a:solidFill>
                          <a:schemeClr val="tx1"/>
                        </a:solidFill>
                      </a:endParaRPr>
                    </a:p>
                  </a:txBody>
                  <a:tcPr marL="68580" marR="68580" marT="45687" marB="4568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t>MM</a:t>
                      </a:r>
                      <a:endParaRPr lang="en-US" sz="1800" dirty="0">
                        <a:solidFill>
                          <a:schemeClr val="tx1"/>
                        </a:solidFill>
                      </a:endParaRPr>
                    </a:p>
                  </a:txBody>
                  <a:tcPr marL="68580" marR="68580" marT="45687" marB="45687">
                    <a:lnT w="12700" cap="flat" cmpd="sng" algn="ctr">
                      <a:solidFill>
                        <a:schemeClr val="tx1"/>
                      </a:solidFill>
                      <a:prstDash val="solid"/>
                      <a:round/>
                      <a:headEnd type="none" w="med" len="med"/>
                      <a:tailEnd type="none" w="med" len="med"/>
                    </a:lnT>
                  </a:tcPr>
                </a:tc>
                <a:tc>
                  <a:txBody>
                    <a:bodyPr/>
                    <a:lstStyle/>
                    <a:p>
                      <a:pPr algn="ctr"/>
                      <a:r>
                        <a:rPr lang="en-US" sz="1800" dirty="0"/>
                        <a:t>Percentage</a:t>
                      </a:r>
                      <a:endParaRPr lang="en-US" sz="1800" dirty="0">
                        <a:solidFill>
                          <a:schemeClr val="tx1"/>
                        </a:solidFill>
                      </a:endParaRPr>
                    </a:p>
                  </a:txBody>
                  <a:tcPr marL="68580" marR="68580" marT="45687" marB="4568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456535">
                <a:tc>
                  <a:txBody>
                    <a:bodyPr/>
                    <a:lstStyle/>
                    <a:p>
                      <a:pPr algn="r"/>
                      <a:r>
                        <a:rPr lang="en-US" sz="1800" b="1" dirty="0">
                          <a:solidFill>
                            <a:srgbClr val="FF0000"/>
                          </a:solidFill>
                        </a:rPr>
                        <a:t>Failed</a:t>
                      </a:r>
                    </a:p>
                  </a:txBody>
                  <a:tcPr marL="68580" marR="68580" marT="45687" marB="45687">
                    <a:lnL w="12700" cap="flat" cmpd="sng" algn="ctr">
                      <a:solidFill>
                        <a:schemeClr val="tx1"/>
                      </a:solidFill>
                      <a:prstDash val="solid"/>
                      <a:round/>
                      <a:headEnd type="none" w="med" len="med"/>
                      <a:tailEnd type="none" w="med" len="med"/>
                    </a:lnL>
                  </a:tcPr>
                </a:tc>
                <a:tc>
                  <a:txBody>
                    <a:bodyPr/>
                    <a:lstStyle/>
                    <a:p>
                      <a:pPr algn="ctr"/>
                      <a:r>
                        <a:rPr lang="en-US" sz="1800" b="1" dirty="0">
                          <a:solidFill>
                            <a:srgbClr val="FF0000"/>
                          </a:solidFill>
                        </a:rPr>
                        <a:t>721 </a:t>
                      </a:r>
                    </a:p>
                  </a:txBody>
                  <a:tcPr marL="68580" marR="68580" marT="45687" marB="45687"/>
                </a:tc>
                <a:tc>
                  <a:txBody>
                    <a:bodyPr/>
                    <a:lstStyle/>
                    <a:p>
                      <a:pPr algn="ctr"/>
                      <a:r>
                        <a:rPr lang="en-US" sz="1800" b="1" dirty="0">
                          <a:solidFill>
                            <a:srgbClr val="FF0000"/>
                          </a:solidFill>
                        </a:rPr>
                        <a:t>82%</a:t>
                      </a:r>
                    </a:p>
                  </a:txBody>
                  <a:tcPr marL="68580" marR="68580" marT="45687" marB="45687">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56535">
                <a:tc>
                  <a:txBody>
                    <a:bodyPr/>
                    <a:lstStyle/>
                    <a:p>
                      <a:pPr algn="r"/>
                      <a:r>
                        <a:rPr lang="en-US" sz="1800" b="1" dirty="0">
                          <a:solidFill>
                            <a:schemeClr val="accent5">
                              <a:lumMod val="50000"/>
                            </a:schemeClr>
                          </a:solidFill>
                        </a:rPr>
                        <a:t>Success</a:t>
                      </a:r>
                    </a:p>
                  </a:txBody>
                  <a:tcPr marL="68580" marR="68580" marT="45687" marB="45687">
                    <a:lnL w="12700" cap="flat" cmpd="sng" algn="ctr">
                      <a:solidFill>
                        <a:schemeClr val="tx1"/>
                      </a:solidFill>
                      <a:prstDash val="solid"/>
                      <a:round/>
                      <a:headEnd type="none" w="med" len="med"/>
                      <a:tailEnd type="none" w="med" len="med"/>
                    </a:lnL>
                  </a:tcPr>
                </a:tc>
                <a:tc>
                  <a:txBody>
                    <a:bodyPr/>
                    <a:lstStyle/>
                    <a:p>
                      <a:pPr algn="ctr"/>
                      <a:r>
                        <a:rPr lang="en-US" sz="1800" b="1" dirty="0">
                          <a:solidFill>
                            <a:schemeClr val="accent5">
                              <a:lumMod val="50000"/>
                            </a:schemeClr>
                          </a:solidFill>
                        </a:rPr>
                        <a:t>67</a:t>
                      </a:r>
                    </a:p>
                  </a:txBody>
                  <a:tcPr marL="68580" marR="68580" marT="45687" marB="45687"/>
                </a:tc>
                <a:tc>
                  <a:txBody>
                    <a:bodyPr/>
                    <a:lstStyle/>
                    <a:p>
                      <a:pPr algn="ctr"/>
                      <a:r>
                        <a:rPr lang="en-US" sz="1800" b="1" dirty="0">
                          <a:solidFill>
                            <a:schemeClr val="accent5">
                              <a:lumMod val="50000"/>
                            </a:schemeClr>
                          </a:solidFill>
                        </a:rPr>
                        <a:t>8%</a:t>
                      </a:r>
                    </a:p>
                  </a:txBody>
                  <a:tcPr marL="68580" marR="68580" marT="45687" marB="45687">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56535">
                <a:tc>
                  <a:txBody>
                    <a:bodyPr/>
                    <a:lstStyle/>
                    <a:p>
                      <a:pPr algn="r"/>
                      <a:r>
                        <a:rPr lang="en-US" sz="1800" dirty="0"/>
                        <a:t>Paid in full</a:t>
                      </a:r>
                      <a:endParaRPr lang="en-US" sz="1800" b="0" dirty="0">
                        <a:solidFill>
                          <a:schemeClr val="tx1"/>
                        </a:solidFill>
                      </a:endParaRPr>
                    </a:p>
                  </a:txBody>
                  <a:tcPr marL="68580" marR="68580" marT="45687" marB="45687">
                    <a:lnL w="12700" cap="flat" cmpd="sng" algn="ctr">
                      <a:solidFill>
                        <a:schemeClr val="tx1"/>
                      </a:solidFill>
                      <a:prstDash val="solid"/>
                      <a:round/>
                      <a:headEnd type="none" w="med" len="med"/>
                      <a:tailEnd type="none" w="med" len="med"/>
                    </a:lnL>
                  </a:tcPr>
                </a:tc>
                <a:tc>
                  <a:txBody>
                    <a:bodyPr/>
                    <a:lstStyle/>
                    <a:p>
                      <a:pPr algn="ctr"/>
                      <a:r>
                        <a:rPr lang="en-US" sz="1800" dirty="0"/>
                        <a:t>64</a:t>
                      </a:r>
                      <a:endParaRPr lang="en-US" sz="1800" b="0" dirty="0">
                        <a:solidFill>
                          <a:schemeClr val="tx1"/>
                        </a:solidFill>
                      </a:endParaRPr>
                    </a:p>
                  </a:txBody>
                  <a:tcPr marL="68580" marR="68580" marT="45687" marB="45687"/>
                </a:tc>
                <a:tc>
                  <a:txBody>
                    <a:bodyPr/>
                    <a:lstStyle/>
                    <a:p>
                      <a:pPr algn="ctr"/>
                      <a:r>
                        <a:rPr lang="en-US" sz="1800" dirty="0"/>
                        <a:t>7%</a:t>
                      </a:r>
                      <a:endParaRPr lang="en-US" sz="1800" b="0" dirty="0">
                        <a:solidFill>
                          <a:schemeClr val="tx1"/>
                        </a:solidFill>
                      </a:endParaRPr>
                    </a:p>
                  </a:txBody>
                  <a:tcPr marL="68580" marR="68580" marT="45687" marB="45687">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21760">
                <a:tc>
                  <a:txBody>
                    <a:bodyPr/>
                    <a:lstStyle/>
                    <a:p>
                      <a:pPr algn="r"/>
                      <a:r>
                        <a:rPr lang="en-US" sz="1800" dirty="0"/>
                        <a:t>Partial</a:t>
                      </a:r>
                      <a:r>
                        <a:rPr lang="en-US" sz="1800" baseline="0" dirty="0"/>
                        <a:t> C/S &amp; Partial Payment</a:t>
                      </a:r>
                      <a:endParaRPr lang="en-US" sz="1800" b="0" dirty="0">
                        <a:solidFill>
                          <a:schemeClr val="tx1"/>
                        </a:solidFill>
                      </a:endParaRPr>
                    </a:p>
                  </a:txBody>
                  <a:tcPr marL="68580" marR="68580" marT="45687" marB="45687">
                    <a:lnL w="12700" cap="flat" cmpd="sng" algn="ctr">
                      <a:solidFill>
                        <a:schemeClr val="tx1"/>
                      </a:solidFill>
                      <a:prstDash val="solid"/>
                      <a:round/>
                      <a:headEnd type="none" w="med" len="med"/>
                      <a:tailEnd type="none" w="med" len="med"/>
                    </a:lnL>
                  </a:tcPr>
                </a:tc>
                <a:tc>
                  <a:txBody>
                    <a:bodyPr/>
                    <a:lstStyle/>
                    <a:p>
                      <a:pPr algn="ctr"/>
                      <a:r>
                        <a:rPr lang="en-US" sz="1800" dirty="0"/>
                        <a:t>26</a:t>
                      </a:r>
                      <a:endParaRPr lang="en-US" sz="1800" b="0" dirty="0">
                        <a:solidFill>
                          <a:schemeClr val="tx1"/>
                        </a:solidFill>
                      </a:endParaRPr>
                    </a:p>
                  </a:txBody>
                  <a:tcPr marL="68580" marR="68580" marT="45687" marB="45687"/>
                </a:tc>
                <a:tc>
                  <a:txBody>
                    <a:bodyPr/>
                    <a:lstStyle/>
                    <a:p>
                      <a:pPr algn="ctr"/>
                      <a:r>
                        <a:rPr lang="en-US" sz="1800" dirty="0"/>
                        <a:t>3%</a:t>
                      </a:r>
                      <a:endParaRPr lang="en-US" sz="1800" b="0" dirty="0">
                        <a:solidFill>
                          <a:schemeClr val="tx1"/>
                        </a:solidFill>
                      </a:endParaRPr>
                    </a:p>
                  </a:txBody>
                  <a:tcPr marL="68580" marR="68580" marT="45687" marB="45687">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57200">
                <a:tc>
                  <a:txBody>
                    <a:bodyPr/>
                    <a:lstStyle/>
                    <a:p>
                      <a:pPr algn="r"/>
                      <a:r>
                        <a:rPr lang="en-US" sz="1800" dirty="0"/>
                        <a:t>Still have time to complete C/S</a:t>
                      </a:r>
                      <a:endParaRPr lang="en-US" sz="1800" b="0" dirty="0">
                        <a:solidFill>
                          <a:schemeClr val="tx1"/>
                        </a:solidFill>
                      </a:endParaRPr>
                    </a:p>
                  </a:txBody>
                  <a:tcPr marL="68580" marR="68580" marT="45687" marB="45687">
                    <a:lnL w="12700" cap="flat" cmpd="sng" algn="ctr">
                      <a:solidFill>
                        <a:schemeClr val="tx1"/>
                      </a:solidFill>
                      <a:prstDash val="solid"/>
                      <a:round/>
                      <a:headEnd type="none" w="med" len="med"/>
                      <a:tailEnd type="none" w="med" len="med"/>
                    </a:lnL>
                  </a:tcPr>
                </a:tc>
                <a:tc>
                  <a:txBody>
                    <a:bodyPr/>
                    <a:lstStyle/>
                    <a:p>
                      <a:pPr algn="ctr"/>
                      <a:r>
                        <a:rPr lang="en-US" sz="1800" dirty="0"/>
                        <a:t>4</a:t>
                      </a:r>
                      <a:endParaRPr lang="en-US" sz="1800" b="0" dirty="0">
                        <a:solidFill>
                          <a:schemeClr val="tx1"/>
                        </a:solidFill>
                      </a:endParaRPr>
                    </a:p>
                  </a:txBody>
                  <a:tcPr marL="68580" marR="68580" marT="45687" marB="45687"/>
                </a:tc>
                <a:tc>
                  <a:txBody>
                    <a:bodyPr/>
                    <a:lstStyle/>
                    <a:p>
                      <a:pPr algn="ctr"/>
                      <a:r>
                        <a:rPr lang="en-US" sz="1800" dirty="0"/>
                        <a:t>&lt; 1%</a:t>
                      </a:r>
                      <a:endParaRPr lang="en-US" sz="1800" b="0" dirty="0">
                        <a:solidFill>
                          <a:schemeClr val="tx1"/>
                        </a:solidFill>
                      </a:endParaRPr>
                    </a:p>
                  </a:txBody>
                  <a:tcPr marL="68580" marR="68580" marT="45687" marB="45687">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59676">
                <a:tc>
                  <a:txBody>
                    <a:bodyPr/>
                    <a:lstStyle/>
                    <a:p>
                      <a:pPr algn="r"/>
                      <a:r>
                        <a:rPr lang="en-US" sz="1800" dirty="0"/>
                        <a:t>Total:</a:t>
                      </a:r>
                      <a:endParaRPr lang="en-US" sz="1800" b="0" dirty="0">
                        <a:solidFill>
                          <a:schemeClr val="tx1"/>
                        </a:solidFill>
                      </a:endParaRPr>
                    </a:p>
                  </a:txBody>
                  <a:tcPr marL="68580" marR="68580" marT="45687" marB="45687">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800" dirty="0"/>
                        <a:t>882</a:t>
                      </a:r>
                      <a:endParaRPr lang="en-US" sz="1800" b="0" dirty="0">
                        <a:solidFill>
                          <a:schemeClr val="tx1"/>
                        </a:solidFill>
                      </a:endParaRPr>
                    </a:p>
                  </a:txBody>
                  <a:tcPr marL="68580" marR="68580" marT="45687" marB="45687">
                    <a:lnB w="12700" cap="flat" cmpd="sng" algn="ctr">
                      <a:solidFill>
                        <a:schemeClr val="tx1"/>
                      </a:solidFill>
                      <a:prstDash val="solid"/>
                      <a:round/>
                      <a:headEnd type="none" w="med" len="med"/>
                      <a:tailEnd type="none" w="med" len="med"/>
                    </a:lnB>
                  </a:tcPr>
                </a:tc>
                <a:tc>
                  <a:txBody>
                    <a:bodyPr/>
                    <a:lstStyle/>
                    <a:p>
                      <a:pPr algn="ctr"/>
                      <a:endParaRPr lang="en-US" sz="1800" b="0" dirty="0">
                        <a:solidFill>
                          <a:schemeClr val="tx1"/>
                        </a:solidFill>
                      </a:endParaRPr>
                    </a:p>
                  </a:txBody>
                  <a:tcPr marL="68580" marR="68580" marT="45687" marB="45687">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8885" name="TextBox 2"/>
          <p:cNvSpPr txBox="1">
            <a:spLocks noChangeArrowheads="1"/>
          </p:cNvSpPr>
          <p:nvPr/>
        </p:nvSpPr>
        <p:spPr bwMode="auto">
          <a:xfrm>
            <a:off x="1295400" y="1702594"/>
            <a:ext cx="1600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2400" dirty="0">
                <a:effectLst>
                  <a:outerShdw blurRad="38100" dist="38100" dir="2700000" algn="tl">
                    <a:srgbClr val="000000">
                      <a:alpha val="43137"/>
                    </a:srgbClr>
                  </a:outerShdw>
                </a:effectLst>
              </a:rPr>
              <a:t>2016</a:t>
            </a:r>
          </a:p>
        </p:txBody>
      </p:sp>
    </p:spTree>
    <p:extLst>
      <p:ext uri="{BB962C8B-B14F-4D97-AF65-F5344CB8AC3E}">
        <p14:creationId xmlns:p14="http://schemas.microsoft.com/office/powerpoint/2010/main" val="2733649137"/>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pPr>
              <a:defRPr/>
            </a:pPr>
            <a:r>
              <a:rPr lang="en-US" sz="3000" dirty="0"/>
              <a:t>Failure to Perform Community Service </a:t>
            </a:r>
            <a:br>
              <a:rPr lang="en-US" sz="3000" dirty="0"/>
            </a:br>
            <a:r>
              <a:rPr lang="en-US" sz="3000" dirty="0"/>
              <a:t>in Lieu of Fines/Costs</a:t>
            </a:r>
          </a:p>
        </p:txBody>
      </p:sp>
      <p:graphicFrame>
        <p:nvGraphicFramePr>
          <p:cNvPr id="2" name="Table 1"/>
          <p:cNvGraphicFramePr>
            <a:graphicFrameLocks noGrp="1"/>
          </p:cNvGraphicFramePr>
          <p:nvPr>
            <p:extLst>
              <p:ext uri="{D42A27DB-BD31-4B8C-83A1-F6EECF244321}">
                <p14:modId xmlns:p14="http://schemas.microsoft.com/office/powerpoint/2010/main" val="3271939344"/>
              </p:ext>
            </p:extLst>
          </p:nvPr>
        </p:nvGraphicFramePr>
        <p:xfrm>
          <a:off x="1447800" y="1447800"/>
          <a:ext cx="6477000" cy="4116659"/>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tblGrid>
              <a:tr h="685800">
                <a:tc gridSpan="2">
                  <a:txBody>
                    <a:bodyPr/>
                    <a:lstStyle/>
                    <a:p>
                      <a:r>
                        <a:rPr lang="en-US" sz="2000" dirty="0">
                          <a:solidFill>
                            <a:schemeClr val="tx1"/>
                          </a:solidFill>
                        </a:rPr>
                        <a:t>Case</a:t>
                      </a:r>
                      <a:r>
                        <a:rPr lang="en-US" sz="2000" baseline="0" dirty="0">
                          <a:solidFill>
                            <a:schemeClr val="tx1"/>
                          </a:solidFill>
                        </a:rPr>
                        <a:t> scenario </a:t>
                      </a:r>
                      <a:endParaRPr lang="en-US" sz="2000" dirty="0">
                        <a:solidFill>
                          <a:schemeClr val="tx1"/>
                        </a:solidFill>
                      </a:endParaRPr>
                    </a:p>
                  </a:txBody>
                  <a:tcPr>
                    <a:solidFill>
                      <a:srgbClr val="92D050"/>
                    </a:solidFill>
                  </a:tcPr>
                </a:tc>
                <a:tc hMerge="1">
                  <a:txBody>
                    <a:bodyPr/>
                    <a:lstStyle/>
                    <a:p>
                      <a:endParaRPr lang="en-US" dirty="0"/>
                    </a:p>
                  </a:txBody>
                  <a:tcPr>
                    <a:solidFill>
                      <a:srgbClr val="92D050"/>
                    </a:solidFill>
                  </a:tcPr>
                </a:tc>
                <a:extLst>
                  <a:ext uri="{0D108BD9-81ED-4DB2-BD59-A6C34878D82A}">
                    <a16:rowId xmlns:a16="http://schemas.microsoft.com/office/drawing/2014/main" val="10000"/>
                  </a:ext>
                </a:extLst>
              </a:tr>
              <a:tr h="531541">
                <a:tc>
                  <a:txBody>
                    <a:bodyPr/>
                    <a:lstStyle/>
                    <a:p>
                      <a:r>
                        <a:rPr lang="en-US" dirty="0"/>
                        <a:t>Average time frame</a:t>
                      </a:r>
                    </a:p>
                  </a:txBody>
                  <a:tcPr/>
                </a:tc>
                <a:tc>
                  <a:txBody>
                    <a:bodyPr/>
                    <a:lstStyle/>
                    <a:p>
                      <a:r>
                        <a:rPr lang="en-US" dirty="0"/>
                        <a:t>365 days</a:t>
                      </a:r>
                    </a:p>
                  </a:txBody>
                  <a:tcPr/>
                </a:tc>
                <a:extLst>
                  <a:ext uri="{0D108BD9-81ED-4DB2-BD59-A6C34878D82A}">
                    <a16:rowId xmlns:a16="http://schemas.microsoft.com/office/drawing/2014/main" val="10001"/>
                  </a:ext>
                </a:extLst>
              </a:tr>
              <a:tr h="531541">
                <a:tc>
                  <a:txBody>
                    <a:bodyPr/>
                    <a:lstStyle/>
                    <a:p>
                      <a:r>
                        <a:rPr lang="en-US" dirty="0"/>
                        <a:t>Average amount</a:t>
                      </a:r>
                      <a:r>
                        <a:rPr lang="en-US" baseline="0" dirty="0"/>
                        <a:t> assessed </a:t>
                      </a:r>
                      <a:endParaRPr lang="en-US" dirty="0"/>
                    </a:p>
                  </a:txBody>
                  <a:tcPr/>
                </a:tc>
                <a:tc>
                  <a:txBody>
                    <a:bodyPr/>
                    <a:lstStyle/>
                    <a:p>
                      <a:r>
                        <a:rPr lang="en-US" dirty="0"/>
                        <a:t>$ 449.77</a:t>
                      </a:r>
                    </a:p>
                  </a:txBody>
                  <a:tcPr/>
                </a:tc>
                <a:extLst>
                  <a:ext uri="{0D108BD9-81ED-4DB2-BD59-A6C34878D82A}">
                    <a16:rowId xmlns:a16="http://schemas.microsoft.com/office/drawing/2014/main" val="10002"/>
                  </a:ext>
                </a:extLst>
              </a:tr>
              <a:tr h="773154">
                <a:tc gridSpan="2">
                  <a:txBody>
                    <a:bodyPr/>
                    <a:lstStyle/>
                    <a:p>
                      <a:endParaRPr lang="en-US" dirty="0"/>
                    </a:p>
                    <a:p>
                      <a:r>
                        <a:rPr lang="en-US" sz="2000" b="1" dirty="0"/>
                        <a:t>Breakdown </a:t>
                      </a:r>
                    </a:p>
                  </a:txBody>
                  <a:tcPr>
                    <a:solidFill>
                      <a:srgbClr val="92D050"/>
                    </a:solidFill>
                  </a:tcPr>
                </a:tc>
                <a:tc hMerge="1">
                  <a:txBody>
                    <a:bodyPr/>
                    <a:lstStyle/>
                    <a:p>
                      <a:endParaRPr lang="en-US" dirty="0"/>
                    </a:p>
                  </a:txBody>
                  <a:tcPr>
                    <a:solidFill>
                      <a:srgbClr val="92D050"/>
                    </a:solidFill>
                  </a:tcPr>
                </a:tc>
                <a:extLst>
                  <a:ext uri="{0D108BD9-81ED-4DB2-BD59-A6C34878D82A}">
                    <a16:rowId xmlns:a16="http://schemas.microsoft.com/office/drawing/2014/main" val="10003"/>
                  </a:ext>
                </a:extLst>
              </a:tr>
              <a:tr h="531541">
                <a:tc>
                  <a:txBody>
                    <a:bodyPr/>
                    <a:lstStyle/>
                    <a:p>
                      <a:r>
                        <a:rPr lang="en-US" dirty="0"/>
                        <a:t>Monetary payment per month</a:t>
                      </a:r>
                    </a:p>
                  </a:txBody>
                  <a:tcPr/>
                </a:tc>
                <a:tc>
                  <a:txBody>
                    <a:bodyPr/>
                    <a:lstStyle/>
                    <a:p>
                      <a:r>
                        <a:rPr lang="en-US" dirty="0"/>
                        <a:t>$ 37.40</a:t>
                      </a:r>
                    </a:p>
                  </a:txBody>
                  <a:tcPr/>
                </a:tc>
                <a:extLst>
                  <a:ext uri="{0D108BD9-81ED-4DB2-BD59-A6C34878D82A}">
                    <a16:rowId xmlns:a16="http://schemas.microsoft.com/office/drawing/2014/main" val="10004"/>
                  </a:ext>
                </a:extLst>
              </a:tr>
              <a:tr h="531541">
                <a:tc>
                  <a:txBody>
                    <a:bodyPr/>
                    <a:lstStyle/>
                    <a:p>
                      <a:r>
                        <a:rPr lang="en-US" dirty="0"/>
                        <a:t>Community service</a:t>
                      </a:r>
                      <a:r>
                        <a:rPr lang="en-US" baseline="0" dirty="0"/>
                        <a:t> hours per month</a:t>
                      </a:r>
                      <a:endParaRPr lang="en-US" dirty="0"/>
                    </a:p>
                  </a:txBody>
                  <a:tcPr/>
                </a:tc>
                <a:tc>
                  <a:txBody>
                    <a:bodyPr/>
                    <a:lstStyle/>
                    <a:p>
                      <a:r>
                        <a:rPr lang="en-US" dirty="0"/>
                        <a:t>4 hours</a:t>
                      </a:r>
                    </a:p>
                  </a:txBody>
                  <a:tcPr/>
                </a:tc>
                <a:extLst>
                  <a:ext uri="{0D108BD9-81ED-4DB2-BD59-A6C34878D82A}">
                    <a16:rowId xmlns:a16="http://schemas.microsoft.com/office/drawing/2014/main" val="10005"/>
                  </a:ext>
                </a:extLst>
              </a:tr>
              <a:tr h="531541">
                <a:tc>
                  <a:txBody>
                    <a:bodyPr/>
                    <a:lstStyle/>
                    <a:p>
                      <a:r>
                        <a:rPr lang="en-US" dirty="0"/>
                        <a:t>Community service per week</a:t>
                      </a:r>
                    </a:p>
                  </a:txBody>
                  <a:tcPr/>
                </a:tc>
                <a:tc>
                  <a:txBody>
                    <a:bodyPr/>
                    <a:lstStyle/>
                    <a:p>
                      <a:r>
                        <a:rPr lang="en-US" dirty="0"/>
                        <a:t>1 hour</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7520745"/>
      </p:ext>
    </p:extLst>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Community Service Plan</a:t>
            </a:r>
          </a:p>
        </p:txBody>
      </p:sp>
      <p:sp>
        <p:nvSpPr>
          <p:cNvPr id="3" name="Content Placeholder 2"/>
          <p:cNvSpPr>
            <a:spLocks noGrp="1"/>
          </p:cNvSpPr>
          <p:nvPr>
            <p:ph idx="1"/>
          </p:nvPr>
        </p:nvSpPr>
        <p:spPr>
          <a:xfrm>
            <a:off x="228600" y="1676400"/>
            <a:ext cx="8748713" cy="3881438"/>
          </a:xfrm>
        </p:spPr>
        <p:txBody>
          <a:bodyPr/>
          <a:lstStyle/>
          <a:p>
            <a:pPr>
              <a:spcBef>
                <a:spcPts val="1200"/>
              </a:spcBef>
              <a:defRPr/>
            </a:pPr>
            <a:r>
              <a:rPr lang="en-US" sz="2500" dirty="0"/>
              <a:t>When ordering community service, have defendant establish payment plan with clerk. </a:t>
            </a:r>
          </a:p>
          <a:p>
            <a:pPr>
              <a:spcBef>
                <a:spcPts val="1200"/>
              </a:spcBef>
              <a:defRPr/>
            </a:pPr>
            <a:endParaRPr lang="en-US" sz="700" dirty="0"/>
          </a:p>
          <a:p>
            <a:pPr>
              <a:spcBef>
                <a:spcPts val="1200"/>
              </a:spcBef>
              <a:defRPr/>
            </a:pPr>
            <a:r>
              <a:rPr lang="en-US" sz="2500" dirty="0"/>
              <a:t>Defendant is to either submit community service hours completed or monetary payment monthly, until plan is completed.</a:t>
            </a:r>
          </a:p>
          <a:p>
            <a:pPr>
              <a:spcBef>
                <a:spcPts val="1200"/>
              </a:spcBef>
              <a:defRPr/>
            </a:pPr>
            <a:endParaRPr lang="en-US" sz="700" dirty="0"/>
          </a:p>
          <a:p>
            <a:pPr>
              <a:spcBef>
                <a:spcPts val="1200"/>
              </a:spcBef>
              <a:defRPr/>
            </a:pPr>
            <a:r>
              <a:rPr lang="en-US" sz="2500" dirty="0"/>
              <a:t>Failure to either submit community service hours or monetary payment as scheduled will result in financial suspension of driver license.   </a:t>
            </a:r>
          </a:p>
          <a:p>
            <a:pPr>
              <a:defRPr/>
            </a:pPr>
            <a:endParaRPr lang="en-US" sz="2500" dirty="0"/>
          </a:p>
        </p:txBody>
      </p:sp>
    </p:spTree>
    <p:extLst>
      <p:ext uri="{BB962C8B-B14F-4D97-AF65-F5344CB8AC3E}">
        <p14:creationId xmlns:p14="http://schemas.microsoft.com/office/powerpoint/2010/main" val="1689505969"/>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down)">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8229600" cy="838200"/>
          </a:xfrm>
        </p:spPr>
        <p:txBody>
          <a:bodyPr anchor="ctr"/>
          <a:lstStyle/>
          <a:p>
            <a:r>
              <a:rPr lang="en-US" sz="3500" dirty="0">
                <a:solidFill>
                  <a:schemeClr val="bg1"/>
                </a:solidFill>
              </a:rPr>
              <a:t>Questions?</a:t>
            </a:r>
          </a:p>
        </p:txBody>
      </p:sp>
      <p:pic>
        <p:nvPicPr>
          <p:cNvPr id="4099" name="Picture 3" descr="C:\Users\gdeschene\AppData\Local\Microsoft\Windows\Temporary Internet Files\Content.IE5\S91PGJRL\Question_Mark_Ico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100" y="1981200"/>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78778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28600" y="1752600"/>
            <a:ext cx="8763000" cy="1524000"/>
          </a:xfrm>
        </p:spPr>
        <p:txBody>
          <a:bodyPr anchor="t">
            <a:normAutofit/>
          </a:bodyPr>
          <a:lstStyle/>
          <a:p>
            <a:pPr eaLnBrk="1" hangingPunct="1">
              <a:defRPr/>
            </a:pPr>
            <a:r>
              <a:rPr lang="en-US" sz="4400" b="1" dirty="0"/>
              <a:t>In-House Compliance Programs</a:t>
            </a:r>
          </a:p>
        </p:txBody>
      </p:sp>
      <p:sp>
        <p:nvSpPr>
          <p:cNvPr id="171011" name="Rectangle 3"/>
          <p:cNvSpPr>
            <a:spLocks noGrp="1" noChangeArrowheads="1"/>
          </p:cNvSpPr>
          <p:nvPr>
            <p:ph type="body" sz="quarter" idx="1"/>
          </p:nvPr>
        </p:nvSpPr>
        <p:spPr>
          <a:xfrm>
            <a:off x="228600" y="3429000"/>
            <a:ext cx="8686800" cy="2051050"/>
          </a:xfrm>
        </p:spPr>
        <p:txBody>
          <a:bodyPr/>
          <a:lstStyle/>
          <a:p>
            <a:pPr eaLnBrk="1" hangingPunct="1">
              <a:defRPr/>
            </a:pPr>
            <a:r>
              <a:rPr lang="en-US" sz="2500" dirty="0"/>
              <a:t>The Honorable Judge Robert Hilliard, 1</a:t>
            </a:r>
            <a:r>
              <a:rPr lang="en-US" sz="2500" baseline="30000" dirty="0"/>
              <a:t>st</a:t>
            </a:r>
            <a:r>
              <a:rPr lang="en-US" sz="2500" dirty="0"/>
              <a:t> Judicial Circuit</a:t>
            </a:r>
          </a:p>
          <a:p>
            <a:pPr eaLnBrk="1" hangingPunct="1">
              <a:defRPr/>
            </a:pPr>
            <a:r>
              <a:rPr lang="en-US" sz="2500" dirty="0"/>
              <a:t>The Honorable Don Spencer, Clerk of Court, Santa Rosa County</a:t>
            </a:r>
          </a:p>
          <a:p>
            <a:pPr eaLnBrk="1" hangingPunct="1">
              <a:defRPr/>
            </a:pPr>
            <a:r>
              <a:rPr lang="en-US" sz="2500" dirty="0"/>
              <a:t>John Venable, Chief of Staff, Santa Rosa County</a:t>
            </a:r>
          </a:p>
          <a:p>
            <a:pPr eaLnBrk="1" hangingPunct="1">
              <a:defRPr/>
            </a:pPr>
            <a:r>
              <a:rPr lang="en-US" sz="2500" dirty="0"/>
              <a:t>Kristi Wagstaff, Collections Enforcement Manager, Polk County</a:t>
            </a:r>
          </a:p>
        </p:txBody>
      </p:sp>
    </p:spTree>
    <p:extLst>
      <p:ext uri="{BB962C8B-B14F-4D97-AF65-F5344CB8AC3E}">
        <p14:creationId xmlns:p14="http://schemas.microsoft.com/office/powerpoint/2010/main" val="232352232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294D99-CD00-4128-B80A-A064A3E421A2}"/>
              </a:ext>
            </a:extLst>
          </p:cNvPr>
          <p:cNvSpPr>
            <a:spLocks noGrp="1"/>
          </p:cNvSpPr>
          <p:nvPr>
            <p:ph type="body" sz="quarter" idx="1"/>
          </p:nvPr>
        </p:nvSpPr>
        <p:spPr>
          <a:xfrm>
            <a:off x="457200" y="3429000"/>
            <a:ext cx="8229600" cy="2362200"/>
          </a:xfrm>
        </p:spPr>
        <p:txBody>
          <a:bodyPr/>
          <a:lstStyle/>
          <a:p>
            <a:r>
              <a:rPr lang="en-US" dirty="0"/>
              <a:t>The Honorable Judge Robert Hilliard</a:t>
            </a:r>
          </a:p>
          <a:p>
            <a:r>
              <a:rPr lang="en-US" dirty="0"/>
              <a:t>1</a:t>
            </a:r>
            <a:r>
              <a:rPr lang="en-US" baseline="30000" dirty="0"/>
              <a:t>st</a:t>
            </a:r>
            <a:r>
              <a:rPr lang="en-US" dirty="0"/>
              <a:t> Judicial Circuit</a:t>
            </a:r>
          </a:p>
        </p:txBody>
      </p:sp>
    </p:spTree>
    <p:extLst>
      <p:ext uri="{BB962C8B-B14F-4D97-AF65-F5344CB8AC3E}">
        <p14:creationId xmlns:p14="http://schemas.microsoft.com/office/powerpoint/2010/main" val="280544338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152400" y="1752600"/>
            <a:ext cx="8839200" cy="1676400"/>
          </a:xfrm>
        </p:spPr>
        <p:txBody>
          <a:bodyPr anchor="t">
            <a:normAutofit/>
          </a:bodyPr>
          <a:lstStyle/>
          <a:p>
            <a:pPr eaLnBrk="1" hangingPunct="1">
              <a:defRPr/>
            </a:pPr>
            <a:r>
              <a:rPr lang="en-US" sz="4400" b="1" dirty="0"/>
              <a:t>Resolving Common Court Compliance Issues</a:t>
            </a:r>
          </a:p>
        </p:txBody>
      </p:sp>
      <p:sp>
        <p:nvSpPr>
          <p:cNvPr id="3" name="Subtitle 2">
            <a:extLst>
              <a:ext uri="{FF2B5EF4-FFF2-40B4-BE49-F238E27FC236}">
                <a16:creationId xmlns:a16="http://schemas.microsoft.com/office/drawing/2014/main" id="{09541140-0663-4682-87AB-1D7ECAD564F6}"/>
              </a:ext>
            </a:extLst>
          </p:cNvPr>
          <p:cNvSpPr>
            <a:spLocks noGrp="1"/>
          </p:cNvSpPr>
          <p:nvPr>
            <p:ph type="body" sz="quarter" idx="1"/>
          </p:nvPr>
        </p:nvSpPr>
        <p:spPr>
          <a:xfrm>
            <a:off x="457200" y="3429000"/>
            <a:ext cx="8229600" cy="2507367"/>
          </a:xfrm>
        </p:spPr>
        <p:txBody>
          <a:bodyPr anchor="t"/>
          <a:lstStyle/>
          <a:p>
            <a:r>
              <a:rPr lang="en-US" dirty="0">
                <a:solidFill>
                  <a:srgbClr val="090E74"/>
                </a:solidFill>
              </a:rPr>
              <a:t>Louis Tomeo</a:t>
            </a:r>
          </a:p>
          <a:p>
            <a:r>
              <a:rPr lang="en-US" dirty="0">
                <a:solidFill>
                  <a:srgbClr val="090E74"/>
                </a:solidFill>
              </a:rPr>
              <a:t>Director of Criminal Court Services</a:t>
            </a:r>
          </a:p>
          <a:p>
            <a:r>
              <a:rPr lang="en-US" dirty="0">
                <a:solidFill>
                  <a:srgbClr val="090E74"/>
                </a:solidFill>
              </a:rPr>
              <a:t>Palm Beach County</a:t>
            </a:r>
          </a:p>
        </p:txBody>
      </p:sp>
    </p:spTree>
    <p:extLst>
      <p:ext uri="{BB962C8B-B14F-4D97-AF65-F5344CB8AC3E}">
        <p14:creationId xmlns:p14="http://schemas.microsoft.com/office/powerpoint/2010/main" val="365963367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0"/>
            <a:ext cx="7924800" cy="4419600"/>
          </a:xfrm>
          <a:noFill/>
        </p:spPr>
        <p:txBody>
          <a:bodyPr anchor="t">
            <a:normAutofit fontScale="90000"/>
          </a:bodyPr>
          <a:lstStyle/>
          <a:p>
            <a:r>
              <a:rPr lang="en-US" sz="5300" b="1" dirty="0"/>
              <a:t>SANTA ROSA CLERK OF COURTS</a:t>
            </a:r>
            <a:br>
              <a:rPr lang="en-US" sz="4800" b="1" dirty="0"/>
            </a:br>
            <a:br>
              <a:rPr lang="en-US" sz="4800" b="1" dirty="0"/>
            </a:br>
            <a:br>
              <a:rPr lang="en-US" dirty="0"/>
            </a:br>
            <a:br>
              <a:rPr lang="en-US" dirty="0"/>
            </a:br>
            <a:r>
              <a:rPr lang="en-US" sz="3300" dirty="0"/>
              <a:t>The Honorable Don Spencer, Clerk of Court</a:t>
            </a:r>
            <a:br>
              <a:rPr lang="en-US" sz="3300" dirty="0"/>
            </a:br>
            <a:r>
              <a:rPr lang="en-US" sz="3300" dirty="0"/>
              <a:t>John Venable, Chief of Staff</a:t>
            </a:r>
          </a:p>
        </p:txBody>
      </p:sp>
    </p:spTree>
    <p:extLst>
      <p:ext uri="{BB962C8B-B14F-4D97-AF65-F5344CB8AC3E}">
        <p14:creationId xmlns:p14="http://schemas.microsoft.com/office/powerpoint/2010/main" val="225288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0"/>
            <a:ext cx="7924800" cy="4343400"/>
          </a:xfrm>
          <a:noFill/>
        </p:spPr>
        <p:txBody>
          <a:bodyPr anchor="t">
            <a:normAutofit/>
          </a:bodyPr>
          <a:lstStyle/>
          <a:p>
            <a:r>
              <a:rPr lang="en-US" sz="4800" b="1" dirty="0"/>
              <a:t>SANTA ROSA CLERK OF COURTS</a:t>
            </a:r>
            <a:br>
              <a:rPr lang="en-US" sz="4800" b="1" dirty="0"/>
            </a:br>
            <a:br>
              <a:rPr lang="en-US" sz="4800" b="1" dirty="0"/>
            </a:br>
            <a:br>
              <a:rPr lang="en-US" dirty="0"/>
            </a:br>
            <a:br>
              <a:rPr lang="en-US" dirty="0"/>
            </a:br>
            <a:r>
              <a:rPr lang="en-US" sz="4000" dirty="0"/>
              <a:t>COURTHOUSE COLLECTIONS</a:t>
            </a:r>
          </a:p>
        </p:txBody>
      </p:sp>
    </p:spTree>
    <p:extLst>
      <p:ext uri="{BB962C8B-B14F-4D97-AF65-F5344CB8AC3E}">
        <p14:creationId xmlns:p14="http://schemas.microsoft.com/office/powerpoint/2010/main" val="528027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accent1"/>
                </a:solidFill>
              </a:rPr>
              <a:t>Purpose:</a:t>
            </a:r>
          </a:p>
        </p:txBody>
      </p:sp>
      <p:sp>
        <p:nvSpPr>
          <p:cNvPr id="3" name="Content Placeholder 2"/>
          <p:cNvSpPr>
            <a:spLocks noGrp="1"/>
          </p:cNvSpPr>
          <p:nvPr>
            <p:ph sz="quarter" idx="1"/>
          </p:nvPr>
        </p:nvSpPr>
        <p:spPr/>
        <p:txBody>
          <a:bodyPr/>
          <a:lstStyle/>
          <a:p>
            <a:endParaRPr lang="en-US" dirty="0"/>
          </a:p>
          <a:p>
            <a:r>
              <a:rPr lang="en-US" dirty="0"/>
              <a:t>To assist customers in remaining compliant with payment of Fines and Court cost helping to maintain their license and reducing potential reoffending. </a:t>
            </a:r>
          </a:p>
          <a:p>
            <a:pPr marL="0" indent="0">
              <a:buNone/>
            </a:pPr>
            <a:endParaRPr lang="en-US" dirty="0"/>
          </a:p>
          <a:p>
            <a:r>
              <a:rPr lang="en-US" dirty="0"/>
              <a:t>To increase Clerk revenue and move to a position of self sustaining funding.</a:t>
            </a:r>
          </a:p>
        </p:txBody>
      </p:sp>
    </p:spTree>
    <p:extLst>
      <p:ext uri="{BB962C8B-B14F-4D97-AF65-F5344CB8AC3E}">
        <p14:creationId xmlns:p14="http://schemas.microsoft.com/office/powerpoint/2010/main" val="1428655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accent1"/>
                </a:solidFill>
              </a:rPr>
              <a:t>Resources needed:</a:t>
            </a:r>
          </a:p>
        </p:txBody>
      </p:sp>
      <p:sp>
        <p:nvSpPr>
          <p:cNvPr id="3" name="Content Placeholder 2"/>
          <p:cNvSpPr>
            <a:spLocks noGrp="1"/>
          </p:cNvSpPr>
          <p:nvPr>
            <p:ph sz="quarter" idx="1"/>
          </p:nvPr>
        </p:nvSpPr>
        <p:spPr>
          <a:xfrm>
            <a:off x="301752" y="1527048"/>
            <a:ext cx="8503920" cy="5026152"/>
          </a:xfrm>
        </p:spPr>
        <p:txBody>
          <a:bodyPr>
            <a:normAutofit/>
          </a:bodyPr>
          <a:lstStyle/>
          <a:p>
            <a:r>
              <a:rPr lang="en-US" sz="2800" dirty="0"/>
              <a:t>Minimum of 2 persons</a:t>
            </a:r>
          </a:p>
          <a:p>
            <a:r>
              <a:rPr lang="en-US" sz="2800" dirty="0"/>
              <a:t>Lexis-Nexus</a:t>
            </a:r>
          </a:p>
          <a:p>
            <a:r>
              <a:rPr lang="en-US" sz="2800" dirty="0" err="1"/>
              <a:t>Robo</a:t>
            </a:r>
            <a:r>
              <a:rPr lang="en-US" sz="2800" dirty="0"/>
              <a:t> Call system</a:t>
            </a:r>
          </a:p>
          <a:p>
            <a:r>
              <a:rPr lang="en-US" sz="2800" dirty="0"/>
              <a:t>Mail out reminder cards</a:t>
            </a:r>
          </a:p>
          <a:p>
            <a:r>
              <a:rPr lang="en-US" sz="2800" dirty="0"/>
              <a:t>Partial Payment Form</a:t>
            </a:r>
          </a:p>
          <a:p>
            <a:r>
              <a:rPr lang="en-US" sz="2800" dirty="0"/>
              <a:t>Develop an identifier that is placed in the file in CMS to track collections.  It can be used to generate reports. (CHCL in compliance field).</a:t>
            </a:r>
          </a:p>
          <a:p>
            <a:r>
              <a:rPr lang="en-US" sz="2800" dirty="0"/>
              <a:t>Tracking code examples: CD partial pay, CD action</a:t>
            </a:r>
          </a:p>
        </p:txBody>
      </p:sp>
    </p:spTree>
    <p:extLst>
      <p:ext uri="{BB962C8B-B14F-4D97-AF65-F5344CB8AC3E}">
        <p14:creationId xmlns:p14="http://schemas.microsoft.com/office/powerpoint/2010/main" val="3518337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chemeClr val="accent1"/>
                </a:solidFill>
              </a:rPr>
              <a:t>Buy In:</a:t>
            </a:r>
          </a:p>
        </p:txBody>
      </p:sp>
      <p:sp>
        <p:nvSpPr>
          <p:cNvPr id="3" name="Content Placeholder 2"/>
          <p:cNvSpPr>
            <a:spLocks noGrp="1"/>
          </p:cNvSpPr>
          <p:nvPr>
            <p:ph sz="quarter" idx="1"/>
          </p:nvPr>
        </p:nvSpPr>
        <p:spPr>
          <a:xfrm>
            <a:off x="457200" y="1295400"/>
            <a:ext cx="8229600" cy="5181600"/>
          </a:xfrm>
        </p:spPr>
        <p:txBody>
          <a:bodyPr>
            <a:normAutofit/>
          </a:bodyPr>
          <a:lstStyle/>
          <a:p>
            <a:endParaRPr lang="en-US" dirty="0"/>
          </a:p>
          <a:p>
            <a:r>
              <a:rPr lang="en-US" dirty="0"/>
              <a:t>Judicial buy in is essential!</a:t>
            </a:r>
          </a:p>
          <a:p>
            <a:pPr lvl="1"/>
            <a:r>
              <a:rPr lang="en-US" dirty="0">
                <a:solidFill>
                  <a:schemeClr val="tx1"/>
                </a:solidFill>
              </a:rPr>
              <a:t>It frees up dockets and promotes judicial economy. </a:t>
            </a:r>
          </a:p>
          <a:p>
            <a:pPr lvl="1"/>
            <a:r>
              <a:rPr lang="en-US" dirty="0">
                <a:solidFill>
                  <a:schemeClr val="tx1"/>
                </a:solidFill>
              </a:rPr>
              <a:t>Judge informs them of their options.</a:t>
            </a:r>
          </a:p>
          <a:p>
            <a:endParaRPr lang="en-US" dirty="0">
              <a:solidFill>
                <a:schemeClr val="bg2">
                  <a:lumMod val="25000"/>
                </a:schemeClr>
              </a:solidFill>
            </a:endParaRPr>
          </a:p>
          <a:p>
            <a:r>
              <a:rPr lang="en-US" dirty="0">
                <a:solidFill>
                  <a:schemeClr val="bg2">
                    <a:lumMod val="25000"/>
                  </a:schemeClr>
                </a:solidFill>
              </a:rPr>
              <a:t>What we ask Judges to say.</a:t>
            </a:r>
          </a:p>
          <a:p>
            <a:pPr lvl="1"/>
            <a:r>
              <a:rPr lang="en-US" sz="1600" dirty="0">
                <a:solidFill>
                  <a:schemeClr val="tx1"/>
                </a:solidFill>
              </a:rPr>
              <a:t>“Your Fines and Fees are due in full today.  Please go to the Clerk’s office before leaving the Courthouse and either pay your fees in full or sign up for the Clerk’s partial payment plan.”</a:t>
            </a:r>
          </a:p>
          <a:p>
            <a:pPr lvl="1"/>
            <a:r>
              <a:rPr lang="en-US" sz="1600" dirty="0">
                <a:solidFill>
                  <a:schemeClr val="tx1"/>
                </a:solidFill>
              </a:rPr>
              <a:t>If defendant is incarcerated, “Your fines and fees are due within 90 days of your release from incarceration.  Go to the Clerk’s office within that 90 days of release and either pay your fines and fees in full or sign up for the Clerk’s partial payment plan.  If you fail to report to Clerk’s office within 90 days of release a judgement will issue.”</a:t>
            </a:r>
          </a:p>
          <a:p>
            <a:pPr marL="274320" lvl="1" indent="0">
              <a:buNone/>
            </a:pPr>
            <a:endParaRPr lang="en-US" dirty="0">
              <a:solidFill>
                <a:schemeClr val="bg2">
                  <a:lumMod val="25000"/>
                </a:schemeClr>
              </a:solidFill>
            </a:endParaRPr>
          </a:p>
          <a:p>
            <a:endParaRPr lang="en-US" dirty="0"/>
          </a:p>
          <a:p>
            <a:endParaRPr lang="en-US" dirty="0"/>
          </a:p>
        </p:txBody>
      </p:sp>
    </p:spTree>
    <p:extLst>
      <p:ext uri="{BB962C8B-B14F-4D97-AF65-F5344CB8AC3E}">
        <p14:creationId xmlns:p14="http://schemas.microsoft.com/office/powerpoint/2010/main" val="3769523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62000"/>
          </a:xfrm>
        </p:spPr>
        <p:txBody>
          <a:bodyPr/>
          <a:lstStyle/>
          <a:p>
            <a:pPr algn="l"/>
            <a:r>
              <a:rPr lang="en-US" dirty="0">
                <a:solidFill>
                  <a:schemeClr val="accent1"/>
                </a:solidFill>
              </a:rPr>
              <a:t>Buy In:</a:t>
            </a:r>
          </a:p>
        </p:txBody>
      </p:sp>
      <p:sp>
        <p:nvSpPr>
          <p:cNvPr id="3" name="Content Placeholder 2"/>
          <p:cNvSpPr>
            <a:spLocks noGrp="1"/>
          </p:cNvSpPr>
          <p:nvPr>
            <p:ph sz="quarter" idx="1"/>
          </p:nvPr>
        </p:nvSpPr>
        <p:spPr>
          <a:xfrm>
            <a:off x="301752" y="1527048"/>
            <a:ext cx="8503920" cy="4797552"/>
          </a:xfrm>
        </p:spPr>
        <p:txBody>
          <a:bodyPr>
            <a:normAutofit fontScale="92500" lnSpcReduction="10000"/>
          </a:bodyPr>
          <a:lstStyle/>
          <a:p>
            <a:r>
              <a:rPr lang="en-US" dirty="0"/>
              <a:t>They are directed to go to Clerks office with their minutes that day immediately after court.</a:t>
            </a:r>
          </a:p>
          <a:p>
            <a:pPr marL="0" indent="0">
              <a:buNone/>
            </a:pPr>
            <a:endParaRPr lang="en-US" dirty="0"/>
          </a:p>
          <a:p>
            <a:r>
              <a:rPr lang="en-US" dirty="0"/>
              <a:t>They are given their minutes in a blue folder to identify them.</a:t>
            </a:r>
          </a:p>
          <a:p>
            <a:endParaRPr lang="en-US" dirty="0"/>
          </a:p>
          <a:p>
            <a:r>
              <a:rPr lang="en-US" dirty="0"/>
              <a:t>Court Security knows to look for people with those blue folders.  They help direct the defendant to the Clerk’s office.</a:t>
            </a:r>
          </a:p>
          <a:p>
            <a:pPr marL="0" indent="0">
              <a:buNone/>
            </a:pPr>
            <a:endParaRPr lang="en-US" dirty="0"/>
          </a:p>
          <a:p>
            <a:r>
              <a:rPr lang="en-US" dirty="0"/>
              <a:t>Probation works w/ Clerks office to ensure payment of fines and fees.</a:t>
            </a:r>
          </a:p>
          <a:p>
            <a:endParaRPr lang="en-US" dirty="0"/>
          </a:p>
        </p:txBody>
      </p:sp>
    </p:spTree>
    <p:extLst>
      <p:ext uri="{BB962C8B-B14F-4D97-AF65-F5344CB8AC3E}">
        <p14:creationId xmlns:p14="http://schemas.microsoft.com/office/powerpoint/2010/main" val="3412034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chemeClr val="accent1"/>
                </a:solidFill>
              </a:rPr>
              <a:t>Process: Partial Payment Form</a:t>
            </a:r>
          </a:p>
        </p:txBody>
      </p:sp>
      <p:sp>
        <p:nvSpPr>
          <p:cNvPr id="3" name="Content Placeholder 2"/>
          <p:cNvSpPr>
            <a:spLocks noGrp="1"/>
          </p:cNvSpPr>
          <p:nvPr>
            <p:ph sz="quarter" idx="1"/>
          </p:nvPr>
        </p:nvSpPr>
        <p:spPr>
          <a:xfrm>
            <a:off x="301752" y="1527048"/>
            <a:ext cx="8503920" cy="4873752"/>
          </a:xfrm>
        </p:spPr>
        <p:txBody>
          <a:bodyPr>
            <a:normAutofit/>
          </a:bodyPr>
          <a:lstStyle/>
          <a:p>
            <a:r>
              <a:rPr lang="en-US" sz="2400" dirty="0"/>
              <a:t>Develop a PPP Form to include personal Info.</a:t>
            </a:r>
          </a:p>
          <a:p>
            <a:pPr lvl="1"/>
            <a:r>
              <a:rPr lang="en-US" sz="2400" dirty="0">
                <a:solidFill>
                  <a:schemeClr val="bg2">
                    <a:lumMod val="25000"/>
                  </a:schemeClr>
                </a:solidFill>
              </a:rPr>
              <a:t>Obtain customer contact info:</a:t>
            </a:r>
          </a:p>
          <a:p>
            <a:pPr lvl="2"/>
            <a:r>
              <a:rPr lang="en-US" sz="2400" dirty="0"/>
              <a:t>Email</a:t>
            </a:r>
          </a:p>
          <a:p>
            <a:pPr lvl="2"/>
            <a:r>
              <a:rPr lang="en-US" sz="2400" dirty="0"/>
              <a:t>Cell Phone</a:t>
            </a:r>
          </a:p>
          <a:p>
            <a:pPr lvl="2"/>
            <a:r>
              <a:rPr lang="en-US" sz="2400" dirty="0"/>
              <a:t>Home Phone</a:t>
            </a:r>
          </a:p>
          <a:p>
            <a:pPr lvl="2"/>
            <a:r>
              <a:rPr lang="en-US" sz="2400" dirty="0"/>
              <a:t>Work Phone &amp; Employer</a:t>
            </a:r>
          </a:p>
          <a:p>
            <a:pPr lvl="2"/>
            <a:r>
              <a:rPr lang="en-US" sz="2400" dirty="0"/>
              <a:t>Mailing address</a:t>
            </a:r>
          </a:p>
          <a:p>
            <a:pPr lvl="2"/>
            <a:r>
              <a:rPr lang="en-US" sz="2400" dirty="0"/>
              <a:t>Personal Reference</a:t>
            </a:r>
          </a:p>
          <a:p>
            <a:pPr marL="594360" lvl="2" indent="0">
              <a:buNone/>
            </a:pPr>
            <a:endParaRPr lang="en-US" sz="2400" dirty="0"/>
          </a:p>
          <a:p>
            <a:pPr lvl="1"/>
            <a:r>
              <a:rPr lang="en-US" sz="2400" dirty="0">
                <a:solidFill>
                  <a:schemeClr val="bg2">
                    <a:lumMod val="25000"/>
                  </a:schemeClr>
                </a:solidFill>
              </a:rPr>
              <a:t>Anything that will help contact that individual later</a:t>
            </a:r>
            <a:r>
              <a:rPr lang="en-US" dirty="0">
                <a:solidFill>
                  <a:schemeClr val="bg2">
                    <a:lumMod val="25000"/>
                  </a:schemeClr>
                </a:solidFill>
              </a:rPr>
              <a:t>.</a:t>
            </a:r>
          </a:p>
        </p:txBody>
      </p:sp>
    </p:spTree>
    <p:extLst>
      <p:ext uri="{BB962C8B-B14F-4D97-AF65-F5344CB8AC3E}">
        <p14:creationId xmlns:p14="http://schemas.microsoft.com/office/powerpoint/2010/main" val="3733375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024" y="223486"/>
            <a:ext cx="4969952" cy="641102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42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2500"/>
                                  </p:stCondLst>
                                  <p:childTnLst>
                                    <p:animScale>
                                      <p:cBhvr>
                                        <p:cTn id="6" dur="3000" fill="hold"/>
                                        <p:tgtEl>
                                          <p:spTgt spid="20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chemeClr val="accent1"/>
                </a:solidFill>
              </a:rPr>
              <a:t>Process: Partial Payment Form</a:t>
            </a:r>
          </a:p>
        </p:txBody>
      </p:sp>
      <p:sp>
        <p:nvSpPr>
          <p:cNvPr id="3" name="Content Placeholder 2"/>
          <p:cNvSpPr>
            <a:spLocks noGrp="1"/>
          </p:cNvSpPr>
          <p:nvPr>
            <p:ph sz="quarter" idx="1"/>
          </p:nvPr>
        </p:nvSpPr>
        <p:spPr>
          <a:xfrm>
            <a:off x="457200" y="1600200"/>
            <a:ext cx="8229600" cy="4953000"/>
          </a:xfrm>
        </p:spPr>
        <p:txBody>
          <a:bodyPr>
            <a:normAutofit/>
          </a:bodyPr>
          <a:lstStyle/>
          <a:p>
            <a:r>
              <a:rPr lang="en-US" dirty="0"/>
              <a:t>Customize payment options and explain consequences.</a:t>
            </a:r>
          </a:p>
          <a:p>
            <a:pPr lvl="1"/>
            <a:r>
              <a:rPr lang="en-US" dirty="0">
                <a:solidFill>
                  <a:schemeClr val="tx1"/>
                </a:solidFill>
              </a:rPr>
              <a:t>Acceptable forms of payment.</a:t>
            </a:r>
          </a:p>
          <a:p>
            <a:pPr lvl="2"/>
            <a:r>
              <a:rPr lang="en-US" dirty="0"/>
              <a:t>Credit card, cash, money order, personal checks, etc.</a:t>
            </a:r>
          </a:p>
          <a:p>
            <a:pPr lvl="2"/>
            <a:r>
              <a:rPr lang="en-US" dirty="0"/>
              <a:t>Keep customers information secure and safe.</a:t>
            </a:r>
          </a:p>
          <a:p>
            <a:pPr lvl="1"/>
            <a:r>
              <a:rPr lang="en-US" dirty="0">
                <a:solidFill>
                  <a:schemeClr val="tx1"/>
                </a:solidFill>
              </a:rPr>
              <a:t>Set up fee of $25.00 </a:t>
            </a:r>
            <a:r>
              <a:rPr lang="en-US" sz="1600" dirty="0">
                <a:solidFill>
                  <a:schemeClr val="tx1"/>
                </a:solidFill>
              </a:rPr>
              <a:t>(Clerk may offer to spread out over time)</a:t>
            </a:r>
          </a:p>
          <a:p>
            <a:pPr lvl="1"/>
            <a:r>
              <a:rPr lang="en-US" dirty="0">
                <a:solidFill>
                  <a:schemeClr val="tx1"/>
                </a:solidFill>
              </a:rPr>
              <a:t>Due date of payment(10</a:t>
            </a:r>
            <a:r>
              <a:rPr lang="en-US" baseline="30000" dirty="0">
                <a:solidFill>
                  <a:schemeClr val="tx1"/>
                </a:solidFill>
              </a:rPr>
              <a:t>th</a:t>
            </a:r>
            <a:r>
              <a:rPr lang="en-US" dirty="0">
                <a:solidFill>
                  <a:schemeClr val="tx1"/>
                </a:solidFill>
              </a:rPr>
              <a:t>, 20</a:t>
            </a:r>
            <a:r>
              <a:rPr lang="en-US" baseline="30000" dirty="0">
                <a:solidFill>
                  <a:schemeClr val="tx1"/>
                </a:solidFill>
              </a:rPr>
              <a:t>th</a:t>
            </a:r>
            <a:r>
              <a:rPr lang="en-US" dirty="0">
                <a:solidFill>
                  <a:schemeClr val="tx1"/>
                </a:solidFill>
              </a:rPr>
              <a:t> or 30</a:t>
            </a:r>
            <a:r>
              <a:rPr lang="en-US" baseline="30000" dirty="0">
                <a:solidFill>
                  <a:schemeClr val="tx1"/>
                </a:solidFill>
              </a:rPr>
              <a:t>th</a:t>
            </a:r>
            <a:r>
              <a:rPr lang="en-US" dirty="0">
                <a:solidFill>
                  <a:schemeClr val="tx1"/>
                </a:solidFill>
              </a:rPr>
              <a:t>)</a:t>
            </a:r>
          </a:p>
          <a:p>
            <a:pPr lvl="1"/>
            <a:r>
              <a:rPr lang="en-US" dirty="0">
                <a:solidFill>
                  <a:schemeClr val="tx1"/>
                </a:solidFill>
              </a:rPr>
              <a:t>Balance Due.</a:t>
            </a:r>
          </a:p>
          <a:p>
            <a:pPr lvl="1"/>
            <a:r>
              <a:rPr lang="en-US" dirty="0">
                <a:solidFill>
                  <a:schemeClr val="tx1"/>
                </a:solidFill>
              </a:rPr>
              <a:t>Explanation of loss of driving privilege and other consequence of failure to pay.</a:t>
            </a:r>
          </a:p>
          <a:p>
            <a:pPr lvl="1"/>
            <a:r>
              <a:rPr lang="en-US" dirty="0">
                <a:solidFill>
                  <a:schemeClr val="tx1"/>
                </a:solidFill>
              </a:rPr>
              <a:t>Place for parties to sign.</a:t>
            </a:r>
          </a:p>
        </p:txBody>
      </p:sp>
    </p:spTree>
    <p:extLst>
      <p:ext uri="{BB962C8B-B14F-4D97-AF65-F5344CB8AC3E}">
        <p14:creationId xmlns:p14="http://schemas.microsoft.com/office/powerpoint/2010/main" val="3005791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85272"/>
            <a:ext cx="5029200" cy="648745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49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2500"/>
                                  </p:stCondLst>
                                  <p:childTnLst>
                                    <p:animScale>
                                      <p:cBhvr>
                                        <p:cTn id="6" dur="3000" fill="hold"/>
                                        <p:tgtEl>
                                          <p:spTgt spid="307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152400" y="1752600"/>
            <a:ext cx="8839200" cy="1676400"/>
          </a:xfrm>
        </p:spPr>
        <p:txBody>
          <a:bodyPr anchor="t">
            <a:normAutofit/>
          </a:bodyPr>
          <a:lstStyle/>
          <a:p>
            <a:pPr eaLnBrk="1" hangingPunct="1">
              <a:defRPr/>
            </a:pPr>
            <a:r>
              <a:rPr lang="en-US" sz="4400" b="1" dirty="0"/>
              <a:t>Resolving Common Court Compliance Issues</a:t>
            </a:r>
          </a:p>
        </p:txBody>
      </p:sp>
      <p:sp>
        <p:nvSpPr>
          <p:cNvPr id="3" name="Subtitle 2">
            <a:extLst>
              <a:ext uri="{FF2B5EF4-FFF2-40B4-BE49-F238E27FC236}">
                <a16:creationId xmlns:a16="http://schemas.microsoft.com/office/drawing/2014/main" id="{09541140-0663-4682-87AB-1D7ECAD564F6}"/>
              </a:ext>
            </a:extLst>
          </p:cNvPr>
          <p:cNvSpPr>
            <a:spLocks noGrp="1"/>
          </p:cNvSpPr>
          <p:nvPr>
            <p:ph type="body" sz="quarter" idx="1"/>
          </p:nvPr>
        </p:nvSpPr>
        <p:spPr>
          <a:xfrm>
            <a:off x="457200" y="3429000"/>
            <a:ext cx="8229600" cy="2507367"/>
          </a:xfrm>
        </p:spPr>
        <p:txBody>
          <a:bodyPr anchor="t"/>
          <a:lstStyle/>
          <a:p>
            <a:r>
              <a:rPr lang="en-US" dirty="0">
                <a:solidFill>
                  <a:srgbClr val="090E74"/>
                </a:solidFill>
              </a:rPr>
              <a:t>Louis Tomeo</a:t>
            </a:r>
          </a:p>
          <a:p>
            <a:r>
              <a:rPr lang="en-US" dirty="0">
                <a:solidFill>
                  <a:srgbClr val="090E74"/>
                </a:solidFill>
              </a:rPr>
              <a:t>Director of Criminal Court Services</a:t>
            </a:r>
          </a:p>
          <a:p>
            <a:r>
              <a:rPr lang="en-US" dirty="0">
                <a:solidFill>
                  <a:srgbClr val="090E74"/>
                </a:solidFill>
              </a:rPr>
              <a:t>Palm Beach County</a:t>
            </a:r>
          </a:p>
        </p:txBody>
      </p:sp>
    </p:spTree>
    <p:extLst>
      <p:ext uri="{BB962C8B-B14F-4D97-AF65-F5344CB8AC3E}">
        <p14:creationId xmlns:p14="http://schemas.microsoft.com/office/powerpoint/2010/main" val="328186137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accent1"/>
                </a:solidFill>
              </a:rPr>
              <a:t>Customer Service:</a:t>
            </a:r>
          </a:p>
        </p:txBody>
      </p:sp>
      <p:sp>
        <p:nvSpPr>
          <p:cNvPr id="3" name="Content Placeholder 2"/>
          <p:cNvSpPr>
            <a:spLocks noGrp="1"/>
          </p:cNvSpPr>
          <p:nvPr>
            <p:ph sz="quarter" idx="1"/>
          </p:nvPr>
        </p:nvSpPr>
        <p:spPr>
          <a:xfrm>
            <a:off x="457200" y="1600200"/>
            <a:ext cx="8229600" cy="4953000"/>
          </a:xfrm>
        </p:spPr>
        <p:txBody>
          <a:bodyPr>
            <a:normAutofit/>
          </a:bodyPr>
          <a:lstStyle/>
          <a:p>
            <a:r>
              <a:rPr lang="en-US" dirty="0"/>
              <a:t>Maintain a positive and courteous philosophy.</a:t>
            </a:r>
          </a:p>
          <a:p>
            <a:r>
              <a:rPr lang="en-US" dirty="0"/>
              <a:t>When making a payment in person, confirm customers contact information against form and CMS.</a:t>
            </a:r>
          </a:p>
          <a:p>
            <a:r>
              <a:rPr lang="en-US" dirty="0"/>
              <a:t>To assist customer and Clerk, pull cases back from collection agency, if there has not been any payments to agency.</a:t>
            </a:r>
          </a:p>
          <a:p>
            <a:r>
              <a:rPr lang="en-US" dirty="0"/>
              <a:t>Customers are allowed 2x to complete PPP, then send to collections agency.  Must be paid in full then to reinstate license.</a:t>
            </a:r>
          </a:p>
        </p:txBody>
      </p:sp>
    </p:spTree>
    <p:extLst>
      <p:ext uri="{BB962C8B-B14F-4D97-AF65-F5344CB8AC3E}">
        <p14:creationId xmlns:p14="http://schemas.microsoft.com/office/powerpoint/2010/main" val="1821840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accent1"/>
                </a:solidFill>
              </a:rPr>
              <a:t>Failure to Pay:</a:t>
            </a:r>
          </a:p>
        </p:txBody>
      </p:sp>
      <p:sp>
        <p:nvSpPr>
          <p:cNvPr id="3" name="Content Placeholder 2"/>
          <p:cNvSpPr>
            <a:spLocks noGrp="1"/>
          </p:cNvSpPr>
          <p:nvPr>
            <p:ph sz="quarter" idx="1"/>
          </p:nvPr>
        </p:nvSpPr>
        <p:spPr>
          <a:xfrm>
            <a:off x="457200" y="1600200"/>
            <a:ext cx="8229600" cy="5029200"/>
          </a:xfrm>
        </p:spPr>
        <p:txBody>
          <a:bodyPr>
            <a:normAutofit/>
          </a:bodyPr>
          <a:lstStyle/>
          <a:p>
            <a:r>
              <a:rPr lang="en-US" dirty="0"/>
              <a:t>Process notification cards, informing of license suspension if they do not contact Clerk for delinquent fines and fees.</a:t>
            </a:r>
          </a:p>
          <a:p>
            <a:r>
              <a:rPr lang="en-US" dirty="0"/>
              <a:t>Emphasize to them to let Clerk know if there is a problem. </a:t>
            </a:r>
          </a:p>
          <a:p>
            <a:pPr lvl="1"/>
            <a:r>
              <a:rPr lang="en-US" dirty="0">
                <a:solidFill>
                  <a:schemeClr val="tx1"/>
                </a:solidFill>
              </a:rPr>
              <a:t>Flexibility is key to success.</a:t>
            </a:r>
          </a:p>
          <a:p>
            <a:pPr lvl="1"/>
            <a:r>
              <a:rPr lang="en-US" dirty="0">
                <a:solidFill>
                  <a:schemeClr val="tx1"/>
                </a:solidFill>
              </a:rPr>
              <a:t>Work with customer on missed payment as long as it is not a regular request.</a:t>
            </a:r>
          </a:p>
          <a:p>
            <a:pPr lvl="1"/>
            <a:r>
              <a:rPr lang="en-US" dirty="0">
                <a:solidFill>
                  <a:schemeClr val="tx1"/>
                </a:solidFill>
              </a:rPr>
              <a:t>Fosters a relationship with the customer/defendant that keeps them engaged.</a:t>
            </a:r>
          </a:p>
        </p:txBody>
      </p:sp>
    </p:spTree>
    <p:extLst>
      <p:ext uri="{BB962C8B-B14F-4D97-AF65-F5344CB8AC3E}">
        <p14:creationId xmlns:p14="http://schemas.microsoft.com/office/powerpoint/2010/main" val="3740112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accent1"/>
                </a:solidFill>
              </a:rPr>
              <a:t>Failure to pay: Reminder Card</a:t>
            </a:r>
          </a:p>
        </p:txBody>
      </p:sp>
      <p:pic>
        <p:nvPicPr>
          <p:cNvPr id="4100" name="Picture 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914400" y="1527175"/>
            <a:ext cx="731519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574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accent1"/>
                </a:solidFill>
              </a:rPr>
              <a:t>Failure to Pay:</a:t>
            </a:r>
          </a:p>
        </p:txBody>
      </p:sp>
      <p:sp>
        <p:nvSpPr>
          <p:cNvPr id="3" name="Content Placeholder 2"/>
          <p:cNvSpPr>
            <a:spLocks noGrp="1"/>
          </p:cNvSpPr>
          <p:nvPr>
            <p:ph sz="quarter" idx="1"/>
          </p:nvPr>
        </p:nvSpPr>
        <p:spPr/>
        <p:txBody>
          <a:bodyPr rIns="914400">
            <a:normAutofit lnSpcReduction="10000"/>
          </a:bodyPr>
          <a:lstStyle/>
          <a:p>
            <a:r>
              <a:rPr lang="en-US" dirty="0"/>
              <a:t>Utilize a </a:t>
            </a:r>
            <a:r>
              <a:rPr lang="en-US" dirty="0" err="1"/>
              <a:t>Robo</a:t>
            </a:r>
            <a:r>
              <a:rPr lang="en-US" dirty="0"/>
              <a:t> call system to remind customer of payments and potential loss of license.</a:t>
            </a:r>
          </a:p>
          <a:p>
            <a:r>
              <a:rPr lang="en-US" dirty="0"/>
              <a:t>Example:</a:t>
            </a:r>
          </a:p>
          <a:p>
            <a:pPr lvl="1"/>
            <a:r>
              <a:rPr lang="en-US" sz="1800" dirty="0">
                <a:solidFill>
                  <a:schemeClr val="tx1"/>
                </a:solidFill>
              </a:rPr>
              <a:t>“Hello, this is Don Spencer, Santa Rosa County Clerk of Court reminding you to make your payment this month.  Remember, if you fail to make your payment your driver’s license will be suspended and your balance will be sent to our collection agency which charges a 40% fee on top of the balance due.  If you have already made this months payment, I wan to thank you and please disregard this message.  Again, this is Don Spencer, SRC Clerk of Court reminding you to make your payment this month.  Remember, if you fail to make your payment your drivers license will be suspended and your balance will be sent to collections which charges a 40% fee on top of the balance due.  If you have already made this month’s payment, I want to thank you, and please disregard this message.”</a:t>
            </a:r>
          </a:p>
          <a:p>
            <a:endParaRPr lang="en-US" dirty="0"/>
          </a:p>
        </p:txBody>
      </p:sp>
    </p:spTree>
    <p:extLst>
      <p:ext uri="{BB962C8B-B14F-4D97-AF65-F5344CB8AC3E}">
        <p14:creationId xmlns:p14="http://schemas.microsoft.com/office/powerpoint/2010/main" val="1954018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accent1"/>
                </a:solidFill>
              </a:rPr>
              <a:t>Failure to Pay:</a:t>
            </a:r>
          </a:p>
        </p:txBody>
      </p:sp>
      <p:sp>
        <p:nvSpPr>
          <p:cNvPr id="3" name="Content Placeholder 2"/>
          <p:cNvSpPr>
            <a:spLocks noGrp="1"/>
          </p:cNvSpPr>
          <p:nvPr>
            <p:ph sz="quarter" idx="1"/>
          </p:nvPr>
        </p:nvSpPr>
        <p:spPr>
          <a:xfrm>
            <a:off x="304800" y="1676400"/>
            <a:ext cx="8503920" cy="4572000"/>
          </a:xfrm>
        </p:spPr>
        <p:txBody>
          <a:bodyPr rIns="914400">
            <a:normAutofit/>
          </a:bodyPr>
          <a:lstStyle/>
          <a:p>
            <a:r>
              <a:rPr lang="en-US" dirty="0"/>
              <a:t>Contact customer/defendant that has failed to make a payment.</a:t>
            </a:r>
          </a:p>
          <a:p>
            <a:pPr lvl="1"/>
            <a:r>
              <a:rPr lang="en-US" dirty="0">
                <a:solidFill>
                  <a:schemeClr val="bg2">
                    <a:lumMod val="25000"/>
                  </a:schemeClr>
                </a:solidFill>
              </a:rPr>
              <a:t>Phone</a:t>
            </a:r>
          </a:p>
          <a:p>
            <a:pPr lvl="2"/>
            <a:r>
              <a:rPr lang="en-US" sz="1700" dirty="0"/>
              <a:t>“Hello this is Don Spencer Santa Rosa County Clerk of Court advising you that we failed to receive your monthly installment payment. Please contact our Collection Department at 850-981-5655 within the next 3 working days.  Failure to do so will result in your drivers license being suspended and your case being sent to our collection agency which charges an additional 40% collection fee.  Again this is Don Spencer Santa Rosa County Clerk of Court advising you that we failed to receive your monthly installment payment. Please contact our Collection Department at 850-981-5655 within the next 3 working days.  Failure to do so will result in your drivers license being suspended and your case being sent to our collection agency which charges an additional 40% collection fee. </a:t>
            </a:r>
          </a:p>
        </p:txBody>
      </p:sp>
    </p:spTree>
    <p:extLst>
      <p:ext uri="{BB962C8B-B14F-4D97-AF65-F5344CB8AC3E}">
        <p14:creationId xmlns:p14="http://schemas.microsoft.com/office/powerpoint/2010/main" val="2783834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accent1"/>
                </a:solidFill>
              </a:rPr>
              <a:t>Failure to Pay:</a:t>
            </a:r>
          </a:p>
        </p:txBody>
      </p:sp>
      <p:sp>
        <p:nvSpPr>
          <p:cNvPr id="3" name="Content Placeholder 2"/>
          <p:cNvSpPr>
            <a:spLocks noGrp="1"/>
          </p:cNvSpPr>
          <p:nvPr>
            <p:ph sz="quarter" idx="1"/>
          </p:nvPr>
        </p:nvSpPr>
        <p:spPr/>
        <p:txBody>
          <a:bodyPr rIns="640080"/>
          <a:lstStyle/>
          <a:p>
            <a:pPr lvl="1"/>
            <a:endParaRPr lang="en-US" dirty="0">
              <a:solidFill>
                <a:schemeClr val="tx1">
                  <a:lumMod val="85000"/>
                  <a:lumOff val="15000"/>
                </a:schemeClr>
              </a:solidFill>
            </a:endParaRPr>
          </a:p>
          <a:p>
            <a:pPr lvl="1"/>
            <a:r>
              <a:rPr lang="en-US" dirty="0">
                <a:solidFill>
                  <a:schemeClr val="tx1">
                    <a:lumMod val="85000"/>
                    <a:lumOff val="15000"/>
                  </a:schemeClr>
                </a:solidFill>
              </a:rPr>
              <a:t>Email &amp; Text Messaging </a:t>
            </a:r>
          </a:p>
          <a:p>
            <a:pPr lvl="2"/>
            <a:r>
              <a:rPr lang="en-US" dirty="0"/>
              <a:t>“This is Don Spencer Santa Rosa County Clerk of Court advising you that we failed to receive your monthly installment payment. Please contact our Collection Department at 850-981-5655 within the next 3 working days.  Failure to do so will result in your drivers license being suspended and your case being sent to our collection agency which charges an additional 40% collection fee.”</a:t>
            </a:r>
          </a:p>
        </p:txBody>
      </p:sp>
    </p:spTree>
    <p:extLst>
      <p:ext uri="{BB962C8B-B14F-4D97-AF65-F5344CB8AC3E}">
        <p14:creationId xmlns:p14="http://schemas.microsoft.com/office/powerpoint/2010/main" val="968867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accent1"/>
                </a:solidFill>
              </a:rPr>
              <a:t>Termination:</a:t>
            </a:r>
          </a:p>
        </p:txBody>
      </p:sp>
      <p:sp>
        <p:nvSpPr>
          <p:cNvPr id="3" name="Content Placeholder 2"/>
          <p:cNvSpPr>
            <a:spLocks noGrp="1"/>
          </p:cNvSpPr>
          <p:nvPr>
            <p:ph sz="quarter" idx="1"/>
          </p:nvPr>
        </p:nvSpPr>
        <p:spPr/>
        <p:txBody>
          <a:bodyPr>
            <a:normAutofit lnSpcReduction="10000"/>
          </a:bodyPr>
          <a:lstStyle/>
          <a:p>
            <a:r>
              <a:rPr lang="en-US" dirty="0"/>
              <a:t>Once customer has cleared their fines and fees, destroy their CC and/or Banking info.</a:t>
            </a:r>
          </a:p>
          <a:p>
            <a:r>
              <a:rPr lang="en-US" dirty="0"/>
              <a:t>Send them a letter of completion</a:t>
            </a:r>
          </a:p>
          <a:p>
            <a:pPr marL="0" indent="0">
              <a:buNone/>
            </a:pPr>
            <a:r>
              <a:rPr lang="en-US" dirty="0"/>
              <a:t>	</a:t>
            </a:r>
          </a:p>
          <a:p>
            <a:r>
              <a:rPr lang="en-US" dirty="0"/>
              <a:t>If additional cases are pending or remaining, continue with next case on payment plan.</a:t>
            </a:r>
          </a:p>
          <a:p>
            <a:r>
              <a:rPr lang="en-US" dirty="0"/>
              <a:t>If customer fails PPP 2x’s, refer to outside collections agency.</a:t>
            </a:r>
          </a:p>
          <a:p>
            <a:r>
              <a:rPr lang="en-US" dirty="0"/>
              <a:t>Notify customer if that happens, they will have to satisfy completely to regain license. </a:t>
            </a:r>
          </a:p>
          <a:p>
            <a:endParaRPr lang="en-US" dirty="0"/>
          </a:p>
        </p:txBody>
      </p:sp>
    </p:spTree>
    <p:extLst>
      <p:ext uri="{BB962C8B-B14F-4D97-AF65-F5344CB8AC3E}">
        <p14:creationId xmlns:p14="http://schemas.microsoft.com/office/powerpoint/2010/main" val="2911147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chemeClr val="accent1"/>
                </a:solidFill>
              </a:rPr>
              <a:t>Success!</a:t>
            </a:r>
          </a:p>
        </p:txBody>
      </p:sp>
      <p:pic>
        <p:nvPicPr>
          <p:cNvPr id="3074" name="Picture 2"/>
          <p:cNvPicPr>
            <a:picLocks noGrp="1" noChangeAspect="1" noChangeArrowheads="1"/>
          </p:cNvPicPr>
          <p:nvPr>
            <p:ph sz="quarter" idx="1"/>
          </p:nvPr>
        </p:nvPicPr>
        <p:blipFill>
          <a:blip r:embed="rId3" cstate="print">
            <a:lum bright="-20000" contrast="40000"/>
            <a:extLst>
              <a:ext uri="{28A0092B-C50C-407E-A947-70E740481C1C}">
                <a14:useLocalDpi xmlns:a14="http://schemas.microsoft.com/office/drawing/2010/main" val="0"/>
              </a:ext>
            </a:extLst>
          </a:blip>
          <a:srcRect/>
          <a:stretch>
            <a:fillRect/>
          </a:stretch>
        </p:blipFill>
        <p:spPr bwMode="auto">
          <a:xfrm>
            <a:off x="2381460" y="1295400"/>
            <a:ext cx="394314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8437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accent1"/>
                </a:solidFill>
              </a:rPr>
              <a:t>Remember:</a:t>
            </a:r>
          </a:p>
        </p:txBody>
      </p:sp>
      <p:sp>
        <p:nvSpPr>
          <p:cNvPr id="3" name="Content Placeholder 2"/>
          <p:cNvSpPr>
            <a:spLocks noGrp="1"/>
          </p:cNvSpPr>
          <p:nvPr>
            <p:ph sz="quarter" idx="1"/>
          </p:nvPr>
        </p:nvSpPr>
        <p:spPr>
          <a:xfrm>
            <a:off x="301752" y="1527048"/>
            <a:ext cx="8503920" cy="4873752"/>
          </a:xfrm>
        </p:spPr>
        <p:txBody>
          <a:bodyPr>
            <a:normAutofit/>
          </a:bodyPr>
          <a:lstStyle/>
          <a:p>
            <a:r>
              <a:rPr lang="en-US" dirty="0"/>
              <a:t>It is a marathon, not a sprint!</a:t>
            </a:r>
          </a:p>
          <a:p>
            <a:pPr marL="0" indent="0">
              <a:buNone/>
            </a:pPr>
            <a:endParaRPr lang="en-US" dirty="0"/>
          </a:p>
          <a:p>
            <a:r>
              <a:rPr lang="en-US" dirty="0"/>
              <a:t>Results will start slowly, but build over time.</a:t>
            </a:r>
          </a:p>
          <a:p>
            <a:pPr marL="0" indent="0">
              <a:buNone/>
            </a:pPr>
            <a:endParaRPr lang="en-US" dirty="0"/>
          </a:p>
          <a:p>
            <a:r>
              <a:rPr lang="en-US" dirty="0"/>
              <a:t>But within a reasonable time, you will see the difference your own Collections Unit will make in your office.</a:t>
            </a:r>
          </a:p>
        </p:txBody>
      </p:sp>
    </p:spTree>
    <p:extLst>
      <p:ext uri="{BB962C8B-B14F-4D97-AF65-F5344CB8AC3E}">
        <p14:creationId xmlns:p14="http://schemas.microsoft.com/office/powerpoint/2010/main" val="2976619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9933-7BF0-4408-A019-90AFFC293449}"/>
              </a:ext>
            </a:extLst>
          </p:cNvPr>
          <p:cNvSpPr>
            <a:spLocks noGrp="1"/>
          </p:cNvSpPr>
          <p:nvPr>
            <p:ph type="title"/>
          </p:nvPr>
        </p:nvSpPr>
        <p:spPr/>
        <p:txBody>
          <a:bodyPr/>
          <a:lstStyle/>
          <a:p>
            <a:pPr algn="l"/>
            <a:r>
              <a:rPr lang="en-US" dirty="0" err="1">
                <a:solidFill>
                  <a:schemeClr val="accent1"/>
                </a:solidFill>
                <a:latin typeface="+mn-lt"/>
              </a:rPr>
              <a:t>CHCL</a:t>
            </a:r>
            <a:r>
              <a:rPr lang="en-US" dirty="0">
                <a:solidFill>
                  <a:schemeClr val="accent1"/>
                </a:solidFill>
                <a:latin typeface="+mn-lt"/>
              </a:rPr>
              <a:t> Collections Report</a:t>
            </a:r>
          </a:p>
        </p:txBody>
      </p:sp>
      <p:pic>
        <p:nvPicPr>
          <p:cNvPr id="5" name="Picture 4">
            <a:extLst>
              <a:ext uri="{FF2B5EF4-FFF2-40B4-BE49-F238E27FC236}">
                <a16:creationId xmlns:a16="http://schemas.microsoft.com/office/drawing/2014/main" id="{E122DCAF-634C-4F38-8172-1B527F0CC0E1}"/>
              </a:ext>
            </a:extLst>
          </p:cNvPr>
          <p:cNvPicPr>
            <a:picLocks noChangeAspect="1"/>
          </p:cNvPicPr>
          <p:nvPr/>
        </p:nvPicPr>
        <p:blipFill>
          <a:blip r:embed="rId2"/>
          <a:stretch>
            <a:fillRect/>
          </a:stretch>
        </p:blipFill>
        <p:spPr>
          <a:xfrm>
            <a:off x="0" y="2057400"/>
            <a:ext cx="9144000" cy="2287126"/>
          </a:xfrm>
          <a:prstGeom prst="rect">
            <a:avLst/>
          </a:prstGeom>
        </p:spPr>
      </p:pic>
    </p:spTree>
    <p:extLst>
      <p:ext uri="{BB962C8B-B14F-4D97-AF65-F5344CB8AC3E}">
        <p14:creationId xmlns:p14="http://schemas.microsoft.com/office/powerpoint/2010/main" val="2450514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500" dirty="0">
                <a:effectLst/>
              </a:rPr>
              <a:t>Court Collections Issues</a:t>
            </a:r>
          </a:p>
        </p:txBody>
      </p:sp>
      <p:sp>
        <p:nvSpPr>
          <p:cNvPr id="6" name="Text Placeholder 5"/>
          <p:cNvSpPr>
            <a:spLocks noGrp="1"/>
          </p:cNvSpPr>
          <p:nvPr>
            <p:ph type="body" idx="1"/>
          </p:nvPr>
        </p:nvSpPr>
        <p:spPr/>
        <p:txBody>
          <a:bodyPr/>
          <a:lstStyle/>
          <a:p>
            <a:pPr algn="ctr"/>
            <a:r>
              <a:rPr lang="en-US" sz="2800" dirty="0"/>
              <a:t>Prior Issues</a:t>
            </a:r>
          </a:p>
        </p:txBody>
      </p:sp>
      <p:sp>
        <p:nvSpPr>
          <p:cNvPr id="3" name="Content Placeholder 2"/>
          <p:cNvSpPr>
            <a:spLocks noGrp="1"/>
          </p:cNvSpPr>
          <p:nvPr>
            <p:ph sz="half" idx="2"/>
          </p:nvPr>
        </p:nvSpPr>
        <p:spPr/>
        <p:txBody>
          <a:bodyPr>
            <a:normAutofit/>
          </a:bodyPr>
          <a:lstStyle/>
          <a:p>
            <a:pPr marL="0" indent="0">
              <a:lnSpc>
                <a:spcPct val="110000"/>
              </a:lnSpc>
              <a:buNone/>
            </a:pPr>
            <a:r>
              <a:rPr lang="en-US" sz="1700" dirty="0"/>
              <a:t>1. Motions to modify cost order.</a:t>
            </a:r>
          </a:p>
          <a:p>
            <a:pPr>
              <a:lnSpc>
                <a:spcPct val="110000"/>
              </a:lnSpc>
            </a:pPr>
            <a:endParaRPr lang="en-US" sz="1700" dirty="0"/>
          </a:p>
        </p:txBody>
      </p:sp>
      <p:sp>
        <p:nvSpPr>
          <p:cNvPr id="7" name="Text Placeholder 6"/>
          <p:cNvSpPr>
            <a:spLocks noGrp="1"/>
          </p:cNvSpPr>
          <p:nvPr>
            <p:ph type="body" sz="quarter" idx="3"/>
          </p:nvPr>
        </p:nvSpPr>
        <p:spPr/>
        <p:txBody>
          <a:bodyPr/>
          <a:lstStyle/>
          <a:p>
            <a:pPr algn="ctr"/>
            <a:r>
              <a:rPr lang="en-US" sz="2800" dirty="0"/>
              <a:t>Actions Taken</a:t>
            </a:r>
          </a:p>
        </p:txBody>
      </p:sp>
      <p:sp>
        <p:nvSpPr>
          <p:cNvPr id="8" name="Content Placeholder 7"/>
          <p:cNvSpPr>
            <a:spLocks noGrp="1"/>
          </p:cNvSpPr>
          <p:nvPr>
            <p:ph sz="quarter" idx="4"/>
          </p:nvPr>
        </p:nvSpPr>
        <p:spPr/>
        <p:txBody>
          <a:bodyPr>
            <a:normAutofit/>
          </a:bodyPr>
          <a:lstStyle/>
          <a:p>
            <a:pPr marL="0" indent="0">
              <a:lnSpc>
                <a:spcPct val="120000"/>
              </a:lnSpc>
              <a:buNone/>
            </a:pPr>
            <a:r>
              <a:rPr lang="en-US" sz="1700" dirty="0"/>
              <a:t>1. Worked with judiciary to develop order requiring defendant to establish payment plan.</a:t>
            </a:r>
          </a:p>
          <a:p>
            <a:pPr>
              <a:lnSpc>
                <a:spcPct val="120000"/>
              </a:lnSpc>
            </a:pPr>
            <a:endParaRPr lang="en-US" sz="2500" dirty="0"/>
          </a:p>
          <a:p>
            <a:endParaRPr lang="en-US" dirty="0"/>
          </a:p>
        </p:txBody>
      </p:sp>
    </p:spTree>
    <p:extLst>
      <p:ext uri="{BB962C8B-B14F-4D97-AF65-F5344CB8AC3E}">
        <p14:creationId xmlns:p14="http://schemas.microsoft.com/office/powerpoint/2010/main" val="322732199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accent1"/>
                </a:solidFill>
              </a:rPr>
              <a:t>Results:</a:t>
            </a:r>
          </a:p>
        </p:txBody>
      </p:sp>
      <p:pic>
        <p:nvPicPr>
          <p:cNvPr id="2051"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406652" y="1435653"/>
            <a:ext cx="6324599" cy="476511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descr="C:\Users\englishj\AppData\Local\Microsoft\Windows\Temporary Internet Files\Content.IE5\YAZZ5PXY\15961-illustration-of-dollar-signs-pv[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694008"/>
            <a:ext cx="62484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39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0" fill="hold"/>
                                        <p:tgtEl>
                                          <p:spTgt spid="2051"/>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051"/>
                                        </p:tgtEl>
                                      </p:cBhvr>
                                    </p:animEffect>
                                    <p:set>
                                      <p:cBhvr>
                                        <p:cTn id="11" dur="1" fill="hold">
                                          <p:stCondLst>
                                            <p:cond delay="499"/>
                                          </p:stCondLst>
                                        </p:cTn>
                                        <p:tgtEl>
                                          <p:spTgt spid="2051"/>
                                        </p:tgtEl>
                                        <p:attrNameLst>
                                          <p:attrName>style.visibility</p:attrName>
                                        </p:attrNameLst>
                                      </p:cBhvr>
                                      <p:to>
                                        <p:strVal val="hidden"/>
                                      </p:to>
                                    </p:set>
                                  </p:childTnLst>
                                </p:cTn>
                              </p:par>
                              <p:par>
                                <p:cTn id="12" presetID="35" presetClass="entr" presetSubtype="0" fill="hold" nodeType="withEffect">
                                  <p:stCondLst>
                                    <p:cond delay="0"/>
                                  </p:stCondLst>
                                  <p:childTnLst>
                                    <p:set>
                                      <p:cBhvr>
                                        <p:cTn id="13" dur="1" fill="hold">
                                          <p:stCondLst>
                                            <p:cond delay="0"/>
                                          </p:stCondLst>
                                        </p:cTn>
                                        <p:tgtEl>
                                          <p:spTgt spid="2058"/>
                                        </p:tgtEl>
                                        <p:attrNameLst>
                                          <p:attrName>style.visibility</p:attrName>
                                        </p:attrNameLst>
                                      </p:cBhvr>
                                      <p:to>
                                        <p:strVal val="visible"/>
                                      </p:to>
                                    </p:set>
                                    <p:animEffect transition="in" filter="fade">
                                      <p:cBhvr>
                                        <p:cTn id="14" dur="1000"/>
                                        <p:tgtEl>
                                          <p:spTgt spid="2058"/>
                                        </p:tgtEl>
                                      </p:cBhvr>
                                    </p:animEffect>
                                    <p:anim calcmode="lin" valueType="num">
                                      <p:cBhvr>
                                        <p:cTn id="15" dur="1000" fill="hold"/>
                                        <p:tgtEl>
                                          <p:spTgt spid="2058"/>
                                        </p:tgtEl>
                                        <p:attrNameLst>
                                          <p:attrName>style.rotation</p:attrName>
                                        </p:attrNameLst>
                                      </p:cBhvr>
                                      <p:tavLst>
                                        <p:tav tm="0">
                                          <p:val>
                                            <p:fltVal val="720"/>
                                          </p:val>
                                        </p:tav>
                                        <p:tav tm="100000">
                                          <p:val>
                                            <p:fltVal val="0"/>
                                          </p:val>
                                        </p:tav>
                                      </p:tavLst>
                                    </p:anim>
                                    <p:anim calcmode="lin" valueType="num">
                                      <p:cBhvr>
                                        <p:cTn id="16" dur="1000" fill="hold"/>
                                        <p:tgtEl>
                                          <p:spTgt spid="2058"/>
                                        </p:tgtEl>
                                        <p:attrNameLst>
                                          <p:attrName>ppt_h</p:attrName>
                                        </p:attrNameLst>
                                      </p:cBhvr>
                                      <p:tavLst>
                                        <p:tav tm="0">
                                          <p:val>
                                            <p:fltVal val="0"/>
                                          </p:val>
                                        </p:tav>
                                        <p:tav tm="100000">
                                          <p:val>
                                            <p:strVal val="#ppt_h"/>
                                          </p:val>
                                        </p:tav>
                                      </p:tavLst>
                                    </p:anim>
                                    <p:anim calcmode="lin" valueType="num">
                                      <p:cBhvr>
                                        <p:cTn id="17" dur="1000" fill="hold"/>
                                        <p:tgtEl>
                                          <p:spTgt spid="205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752600"/>
            <a:ext cx="8839200" cy="1521212"/>
          </a:xfrm>
        </p:spPr>
        <p:txBody>
          <a:bodyPr anchor="t">
            <a:normAutofit fontScale="90000"/>
          </a:bodyPr>
          <a:lstStyle/>
          <a:p>
            <a:r>
              <a:rPr lang="en-US" sz="3600" dirty="0"/>
              <a:t>Stacy M. Butterfield, CPA</a:t>
            </a:r>
            <a:br>
              <a:rPr lang="en-US" sz="3600" dirty="0"/>
            </a:br>
            <a:r>
              <a:rPr lang="en-US" sz="3600" dirty="0"/>
              <a:t>Polk County Clerk of Courts and County Comptroller</a:t>
            </a:r>
          </a:p>
        </p:txBody>
      </p:sp>
      <p:sp>
        <p:nvSpPr>
          <p:cNvPr id="3" name="Subtitle 2"/>
          <p:cNvSpPr>
            <a:spLocks noGrp="1"/>
          </p:cNvSpPr>
          <p:nvPr>
            <p:ph type="body" sz="quarter" idx="1"/>
          </p:nvPr>
        </p:nvSpPr>
        <p:spPr>
          <a:xfrm>
            <a:off x="914399" y="3429001"/>
            <a:ext cx="7315201" cy="1295400"/>
          </a:xfrm>
        </p:spPr>
        <p:txBody>
          <a:bodyPr/>
          <a:lstStyle/>
          <a:p>
            <a:r>
              <a:rPr lang="en-US" sz="2500" dirty="0"/>
              <a:t>Kristi M. Wagstaff, CPM</a:t>
            </a:r>
          </a:p>
          <a:p>
            <a:r>
              <a:rPr lang="en-US" sz="2500" dirty="0"/>
              <a:t>Collections Enforcement Manager</a:t>
            </a:r>
          </a:p>
        </p:txBody>
      </p:sp>
    </p:spTree>
    <p:extLst>
      <p:ext uri="{BB962C8B-B14F-4D97-AF65-F5344CB8AC3E}">
        <p14:creationId xmlns:p14="http://schemas.microsoft.com/office/powerpoint/2010/main" val="159901356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38200"/>
          </a:xfrm>
        </p:spPr>
        <p:txBody>
          <a:bodyPr>
            <a:normAutofit/>
          </a:bodyPr>
          <a:lstStyle/>
          <a:p>
            <a:r>
              <a:rPr lang="en-US" sz="3500" dirty="0"/>
              <a:t>Points of Interest</a:t>
            </a:r>
          </a:p>
        </p:txBody>
      </p:sp>
      <p:sp>
        <p:nvSpPr>
          <p:cNvPr id="3" name="Content Placeholder 2"/>
          <p:cNvSpPr>
            <a:spLocks noGrp="1"/>
          </p:cNvSpPr>
          <p:nvPr>
            <p:ph idx="1"/>
          </p:nvPr>
        </p:nvSpPr>
        <p:spPr/>
        <p:txBody>
          <a:bodyPr/>
          <a:lstStyle/>
          <a:p>
            <a:pPr>
              <a:lnSpc>
                <a:spcPct val="150000"/>
              </a:lnSpc>
              <a:spcBef>
                <a:spcPts val="0"/>
              </a:spcBef>
            </a:pPr>
            <a:r>
              <a:rPr lang="en-US" dirty="0"/>
              <a:t>“Purple Folder” County</a:t>
            </a:r>
          </a:p>
          <a:p>
            <a:pPr>
              <a:lnSpc>
                <a:spcPct val="150000"/>
              </a:lnSpc>
              <a:spcBef>
                <a:spcPts val="0"/>
              </a:spcBef>
            </a:pPr>
            <a:r>
              <a:rPr lang="en-US" dirty="0"/>
              <a:t>Main Courthouse plus two branch locations</a:t>
            </a:r>
          </a:p>
          <a:p>
            <a:pPr>
              <a:lnSpc>
                <a:spcPct val="150000"/>
              </a:lnSpc>
              <a:spcBef>
                <a:spcPts val="0"/>
              </a:spcBef>
            </a:pPr>
            <a:r>
              <a:rPr lang="en-US" dirty="0"/>
              <a:t>Criminal Traffic, Misdemeanor, Felony</a:t>
            </a:r>
          </a:p>
          <a:p>
            <a:pPr>
              <a:lnSpc>
                <a:spcPct val="150000"/>
              </a:lnSpc>
              <a:spcBef>
                <a:spcPts val="0"/>
              </a:spcBef>
            </a:pPr>
            <a:r>
              <a:rPr lang="en-US" dirty="0"/>
              <a:t>Application with telephone numbers verified</a:t>
            </a:r>
          </a:p>
          <a:p>
            <a:pPr>
              <a:lnSpc>
                <a:spcPct val="150000"/>
              </a:lnSpc>
              <a:spcBef>
                <a:spcPts val="0"/>
              </a:spcBef>
            </a:pPr>
            <a:r>
              <a:rPr lang="en-US" dirty="0"/>
              <a:t>Average of 50 interviews per day</a:t>
            </a:r>
          </a:p>
          <a:p>
            <a:pPr>
              <a:lnSpc>
                <a:spcPct val="150000"/>
              </a:lnSpc>
              <a:spcBef>
                <a:spcPts val="0"/>
              </a:spcBef>
            </a:pPr>
            <a:r>
              <a:rPr lang="en-US" dirty="0"/>
              <a:t>Automation of payment plans, letters, phone calls</a:t>
            </a:r>
          </a:p>
          <a:p>
            <a:pPr>
              <a:lnSpc>
                <a:spcPct val="150000"/>
              </a:lnSpc>
              <a:spcBef>
                <a:spcPts val="0"/>
              </a:spcBef>
            </a:pPr>
            <a:r>
              <a:rPr lang="en-US" dirty="0"/>
              <a:t>Alternative Community Service Plan for indigent</a:t>
            </a:r>
          </a:p>
        </p:txBody>
      </p:sp>
    </p:spTree>
    <p:extLst>
      <p:ext uri="{BB962C8B-B14F-4D97-AF65-F5344CB8AC3E}">
        <p14:creationId xmlns:p14="http://schemas.microsoft.com/office/powerpoint/2010/main" val="1716164250"/>
      </p:ext>
    </p:extLst>
  </p:cSld>
  <p:clrMapOvr>
    <a:masterClrMapping/>
  </p:clrMapOvr>
  <p:transition>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077200" cy="838200"/>
          </a:xfrm>
        </p:spPr>
        <p:txBody>
          <a:bodyPr>
            <a:normAutofit/>
          </a:bodyPr>
          <a:lstStyle/>
          <a:p>
            <a:r>
              <a:rPr lang="en-US" sz="3500" dirty="0"/>
              <a:t>Quality Staff</a:t>
            </a:r>
          </a:p>
        </p:txBody>
      </p:sp>
      <p:sp>
        <p:nvSpPr>
          <p:cNvPr id="3" name="Content Placeholder 2"/>
          <p:cNvSpPr>
            <a:spLocks noGrp="1"/>
          </p:cNvSpPr>
          <p:nvPr>
            <p:ph idx="1"/>
          </p:nvPr>
        </p:nvSpPr>
        <p:spPr/>
        <p:txBody>
          <a:bodyPr/>
          <a:lstStyle/>
          <a:p>
            <a:pPr>
              <a:lnSpc>
                <a:spcPct val="150000"/>
              </a:lnSpc>
              <a:spcBef>
                <a:spcPts val="0"/>
              </a:spcBef>
            </a:pPr>
            <a:r>
              <a:rPr lang="en-US" dirty="0"/>
              <a:t>Professional</a:t>
            </a:r>
          </a:p>
          <a:p>
            <a:pPr>
              <a:lnSpc>
                <a:spcPct val="150000"/>
              </a:lnSpc>
              <a:spcBef>
                <a:spcPts val="0"/>
              </a:spcBef>
            </a:pPr>
            <a:r>
              <a:rPr lang="en-US" dirty="0"/>
              <a:t>Persuasion and Negotiation Skills</a:t>
            </a:r>
          </a:p>
          <a:p>
            <a:pPr>
              <a:lnSpc>
                <a:spcPct val="150000"/>
              </a:lnSpc>
              <a:spcBef>
                <a:spcPts val="0"/>
              </a:spcBef>
            </a:pPr>
            <a:r>
              <a:rPr lang="en-US" dirty="0"/>
              <a:t>Communication Skills</a:t>
            </a:r>
          </a:p>
          <a:p>
            <a:pPr>
              <a:lnSpc>
                <a:spcPct val="150000"/>
              </a:lnSpc>
              <a:spcBef>
                <a:spcPts val="0"/>
              </a:spcBef>
            </a:pPr>
            <a:r>
              <a:rPr lang="en-US" dirty="0"/>
              <a:t>Organizational Skills</a:t>
            </a:r>
          </a:p>
          <a:p>
            <a:pPr>
              <a:lnSpc>
                <a:spcPct val="150000"/>
              </a:lnSpc>
              <a:spcBef>
                <a:spcPts val="0"/>
              </a:spcBef>
            </a:pPr>
            <a:r>
              <a:rPr lang="en-US" dirty="0"/>
              <a:t>Ability to multi-task</a:t>
            </a:r>
          </a:p>
          <a:p>
            <a:pPr>
              <a:lnSpc>
                <a:spcPct val="150000"/>
              </a:lnSpc>
              <a:spcBef>
                <a:spcPts val="0"/>
              </a:spcBef>
            </a:pPr>
            <a:r>
              <a:rPr lang="en-US" dirty="0"/>
              <a:t>Previous Collections Experience</a:t>
            </a:r>
          </a:p>
        </p:txBody>
      </p:sp>
    </p:spTree>
    <p:extLst>
      <p:ext uri="{BB962C8B-B14F-4D97-AF65-F5344CB8AC3E}">
        <p14:creationId xmlns:p14="http://schemas.microsoft.com/office/powerpoint/2010/main" val="959764131"/>
      </p:ext>
    </p:extLst>
  </p:cSld>
  <p:clrMapOvr>
    <a:masterClrMapping/>
  </p:clrMapOvr>
  <p:transition>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r>
              <a:rPr lang="en-US" dirty="0"/>
              <a:t>Department Visuals</a:t>
            </a:r>
          </a:p>
        </p:txBody>
      </p:sp>
      <p:sp>
        <p:nvSpPr>
          <p:cNvPr id="3" name="Text Placeholder 2"/>
          <p:cNvSpPr>
            <a:spLocks noGrp="1"/>
          </p:cNvSpPr>
          <p:nvPr>
            <p:ph type="body" idx="1"/>
          </p:nvPr>
        </p:nvSpPr>
        <p:spPr>
          <a:xfrm>
            <a:off x="304800" y="1371600"/>
            <a:ext cx="4040188" cy="614426"/>
          </a:xfrm>
        </p:spPr>
        <p:txBody>
          <a:bodyPr anchor="ctr"/>
          <a:lstStyle/>
          <a:p>
            <a:pPr algn="ctr"/>
            <a:r>
              <a:rPr lang="en-US" sz="2000" dirty="0"/>
              <a:t>Lobby with Cashier/Intake Windows</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301" y="2359126"/>
            <a:ext cx="4039985" cy="3582785"/>
          </a:xfrm>
        </p:spPr>
      </p:pic>
      <p:sp>
        <p:nvSpPr>
          <p:cNvPr id="5" name="Text Placeholder 4"/>
          <p:cNvSpPr>
            <a:spLocks noGrp="1"/>
          </p:cNvSpPr>
          <p:nvPr>
            <p:ph type="body" sz="quarter" idx="3"/>
          </p:nvPr>
        </p:nvSpPr>
        <p:spPr>
          <a:xfrm>
            <a:off x="4800599" y="1371600"/>
            <a:ext cx="4041775" cy="614426"/>
          </a:xfrm>
        </p:spPr>
        <p:txBody>
          <a:bodyPr anchor="ctr"/>
          <a:lstStyle/>
          <a:p>
            <a:pPr algn="ctr"/>
            <a:r>
              <a:rPr lang="en-US" sz="2000" dirty="0"/>
              <a:t>Compliance Officer Workstation</a:t>
            </a:r>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5400000">
            <a:off x="4648595" y="2666607"/>
            <a:ext cx="3656809" cy="3352800"/>
          </a:xfrm>
        </p:spPr>
      </p:pic>
      <p:pic>
        <p:nvPicPr>
          <p:cNvPr id="4" name="Picture 3">
            <a:extLst>
              <a:ext uri="{FF2B5EF4-FFF2-40B4-BE49-F238E27FC236}">
                <a16:creationId xmlns:a16="http://schemas.microsoft.com/office/drawing/2014/main" id="{DDB218DF-4731-4FB0-B5BE-2B2B00EE8384}"/>
              </a:ext>
            </a:extLst>
          </p:cNvPr>
          <p:cNvPicPr>
            <a:picLocks noChangeAspect="1"/>
          </p:cNvPicPr>
          <p:nvPr/>
        </p:nvPicPr>
        <p:blipFill>
          <a:blip r:embed="rId4"/>
          <a:stretch>
            <a:fillRect/>
          </a:stretch>
        </p:blipFill>
        <p:spPr>
          <a:xfrm>
            <a:off x="304800" y="1986026"/>
            <a:ext cx="4041998" cy="3578662"/>
          </a:xfrm>
          <a:prstGeom prst="rect">
            <a:avLst/>
          </a:prstGeom>
        </p:spPr>
      </p:pic>
      <p:pic>
        <p:nvPicPr>
          <p:cNvPr id="6" name="Picture 5">
            <a:extLst>
              <a:ext uri="{FF2B5EF4-FFF2-40B4-BE49-F238E27FC236}">
                <a16:creationId xmlns:a16="http://schemas.microsoft.com/office/drawing/2014/main" id="{2F2D7FB5-69C2-4784-A17C-8027388757AF}"/>
              </a:ext>
            </a:extLst>
          </p:cNvPr>
          <p:cNvPicPr>
            <a:picLocks noChangeAspect="1"/>
          </p:cNvPicPr>
          <p:nvPr/>
        </p:nvPicPr>
        <p:blipFill>
          <a:blip r:embed="rId5"/>
          <a:stretch>
            <a:fillRect/>
          </a:stretch>
        </p:blipFill>
        <p:spPr>
          <a:xfrm>
            <a:off x="5181309" y="1986026"/>
            <a:ext cx="3353091" cy="3651821"/>
          </a:xfrm>
          <a:prstGeom prst="rect">
            <a:avLst/>
          </a:prstGeom>
        </p:spPr>
      </p:pic>
    </p:spTree>
    <p:extLst>
      <p:ext uri="{BB962C8B-B14F-4D97-AF65-F5344CB8AC3E}">
        <p14:creationId xmlns:p14="http://schemas.microsoft.com/office/powerpoint/2010/main" val="602461978"/>
      </p:ext>
    </p:extLst>
  </p:cSld>
  <p:clrMapOvr>
    <a:masterClrMapping/>
  </p:clrMapOvr>
  <p:transition>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9BCBD-9E38-492C-A90A-2C4672E5E658}"/>
              </a:ext>
            </a:extLst>
          </p:cNvPr>
          <p:cNvPicPr>
            <a:picLocks noChangeAspect="1"/>
          </p:cNvPicPr>
          <p:nvPr/>
        </p:nvPicPr>
        <p:blipFill rotWithShape="1">
          <a:blip r:embed="rId2"/>
          <a:srcRect l="9209" t="7779" r="9061" b="11111"/>
          <a:stretch/>
        </p:blipFill>
        <p:spPr>
          <a:xfrm>
            <a:off x="2057400" y="296562"/>
            <a:ext cx="5410200" cy="5562600"/>
          </a:xfrm>
          <a:prstGeom prst="rect">
            <a:avLst/>
          </a:prstGeom>
        </p:spPr>
      </p:pic>
    </p:spTree>
    <p:extLst>
      <p:ext uri="{BB962C8B-B14F-4D97-AF65-F5344CB8AC3E}">
        <p14:creationId xmlns:p14="http://schemas.microsoft.com/office/powerpoint/2010/main" val="1756517397"/>
      </p:ext>
    </p:extLst>
  </p:cSld>
  <p:clrMapOvr>
    <a:masterClrMapping/>
  </p:clrMapOvr>
  <p:transition>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38200"/>
          </a:xfrm>
        </p:spPr>
        <p:txBody>
          <a:bodyPr>
            <a:normAutofit/>
          </a:bodyPr>
          <a:lstStyle/>
          <a:p>
            <a:r>
              <a:rPr lang="en-US" sz="3500" dirty="0"/>
              <a:t>Felony Collections</a:t>
            </a:r>
          </a:p>
        </p:txBody>
      </p:sp>
      <p:sp>
        <p:nvSpPr>
          <p:cNvPr id="3" name="Content Placeholder 2"/>
          <p:cNvSpPr>
            <a:spLocks noGrp="1"/>
          </p:cNvSpPr>
          <p:nvPr>
            <p:ph idx="1"/>
          </p:nvPr>
        </p:nvSpPr>
        <p:spPr>
          <a:xfrm>
            <a:off x="457200" y="1600200"/>
            <a:ext cx="8229600" cy="3962400"/>
          </a:xfrm>
        </p:spPr>
        <p:txBody>
          <a:bodyPr/>
          <a:lstStyle/>
          <a:p>
            <a:pPr>
              <a:spcBef>
                <a:spcPts val="0"/>
              </a:spcBef>
            </a:pPr>
            <a:r>
              <a:rPr lang="en-US" sz="2400" dirty="0"/>
              <a:t>In 2011 we piloted a successful program to enhance the felony collection rate.  At that time, the felony collection rate was approximately 6%.  Results were seen immediately.  For RPE 9/30/11, the overall felony collection rate was 17.35%.</a:t>
            </a:r>
          </a:p>
          <a:p>
            <a:pPr>
              <a:spcBef>
                <a:spcPts val="0"/>
              </a:spcBef>
            </a:pPr>
            <a:endParaRPr lang="en-US" sz="2400" dirty="0"/>
          </a:p>
          <a:p>
            <a:pPr>
              <a:spcBef>
                <a:spcPts val="0"/>
              </a:spcBef>
            </a:pPr>
            <a:r>
              <a:rPr lang="en-US" sz="2400" dirty="0"/>
              <a:t>F/CC continue to be a condition of Probation for Felony cases.  However, we are collecting on a monthly basis, as opposed to when DOC was handling the financials and just having the offender pay prior to the end of the probation period (which was usually well outside our reporting period).</a:t>
            </a:r>
          </a:p>
        </p:txBody>
      </p:sp>
    </p:spTree>
    <p:extLst>
      <p:ext uri="{BB962C8B-B14F-4D97-AF65-F5344CB8AC3E}">
        <p14:creationId xmlns:p14="http://schemas.microsoft.com/office/powerpoint/2010/main" val="3753673596"/>
      </p:ext>
    </p:extLst>
  </p:cSld>
  <p:clrMapOvr>
    <a:masterClrMapping/>
  </p:clrMapOvr>
  <p:transition>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38200"/>
          </a:xfrm>
        </p:spPr>
        <p:txBody>
          <a:bodyPr>
            <a:normAutofit/>
          </a:bodyPr>
          <a:lstStyle/>
          <a:p>
            <a:r>
              <a:rPr lang="en-US" sz="3500" dirty="0"/>
              <a:t>County Probation Cases</a:t>
            </a:r>
          </a:p>
        </p:txBody>
      </p:sp>
      <p:sp>
        <p:nvSpPr>
          <p:cNvPr id="3" name="Content Placeholder 2"/>
          <p:cNvSpPr>
            <a:spLocks noGrp="1"/>
          </p:cNvSpPr>
          <p:nvPr>
            <p:ph idx="1"/>
          </p:nvPr>
        </p:nvSpPr>
        <p:spPr>
          <a:xfrm>
            <a:off x="457200" y="1600200"/>
            <a:ext cx="8229600" cy="3505200"/>
          </a:xfrm>
        </p:spPr>
        <p:txBody>
          <a:bodyPr/>
          <a:lstStyle/>
          <a:p>
            <a:pPr>
              <a:spcBef>
                <a:spcPts val="0"/>
              </a:spcBef>
            </a:pPr>
            <a:r>
              <a:rPr lang="en-US" dirty="0"/>
              <a:t>In May 2017, the Clerk’s Office started handling the financials for cases sentenced to County Probation.  Fines/costs are no longer a condition of Probation.</a:t>
            </a:r>
          </a:p>
          <a:p>
            <a:pPr>
              <a:spcBef>
                <a:spcPts val="0"/>
              </a:spcBef>
            </a:pPr>
            <a:endParaRPr lang="en-US" dirty="0"/>
          </a:p>
          <a:p>
            <a:pPr>
              <a:spcBef>
                <a:spcPts val="0"/>
              </a:spcBef>
            </a:pPr>
            <a:r>
              <a:rPr lang="en-US" dirty="0"/>
              <a:t>If Defendant fails to comply with payment plan, DL suspension becomes effective, regardless of whether they are still on probation.</a:t>
            </a:r>
          </a:p>
        </p:txBody>
      </p:sp>
    </p:spTree>
    <p:extLst>
      <p:ext uri="{BB962C8B-B14F-4D97-AF65-F5344CB8AC3E}">
        <p14:creationId xmlns:p14="http://schemas.microsoft.com/office/powerpoint/2010/main" val="4228025311"/>
      </p:ext>
    </p:extLst>
  </p:cSld>
  <p:clrMapOvr>
    <a:masterClrMapping/>
  </p:clrMapOvr>
  <p:transition>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38200"/>
          </a:xfrm>
        </p:spPr>
        <p:txBody>
          <a:bodyPr>
            <a:normAutofit/>
          </a:bodyPr>
          <a:lstStyle/>
          <a:p>
            <a:r>
              <a:rPr lang="en-US" sz="3500" dirty="0"/>
              <a:t>Statistics</a:t>
            </a:r>
          </a:p>
        </p:txBody>
      </p:sp>
      <p:sp>
        <p:nvSpPr>
          <p:cNvPr id="3" name="Content Placeholder 2"/>
          <p:cNvSpPr>
            <a:spLocks noGrp="1"/>
          </p:cNvSpPr>
          <p:nvPr>
            <p:ph idx="1"/>
          </p:nvPr>
        </p:nvSpPr>
        <p:spPr>
          <a:xfrm>
            <a:off x="457200" y="1600200"/>
            <a:ext cx="8229600" cy="3581400"/>
          </a:xfrm>
        </p:spPr>
        <p:txBody>
          <a:bodyPr/>
          <a:lstStyle/>
          <a:p>
            <a:pPr>
              <a:spcBef>
                <a:spcPts val="0"/>
              </a:spcBef>
            </a:pPr>
            <a:r>
              <a:rPr lang="en-US" dirty="0"/>
              <a:t>159,194 payment plans processed through Collections Enforcement since department inception on August 8, 2005</a:t>
            </a:r>
            <a:br>
              <a:rPr lang="en-US" dirty="0"/>
            </a:br>
            <a:endParaRPr lang="en-US" dirty="0"/>
          </a:p>
          <a:p>
            <a:pPr>
              <a:spcBef>
                <a:spcPts val="0"/>
              </a:spcBef>
            </a:pPr>
            <a:r>
              <a:rPr lang="en-US" dirty="0"/>
              <a:t>$81,107,229 assessed; $50,677,198 collected (63%)</a:t>
            </a:r>
            <a:br>
              <a:rPr lang="en-US" dirty="0"/>
            </a:br>
            <a:endParaRPr lang="en-US" dirty="0"/>
          </a:p>
          <a:p>
            <a:pPr>
              <a:spcBef>
                <a:spcPts val="0"/>
              </a:spcBef>
            </a:pPr>
            <a:r>
              <a:rPr lang="en-US" dirty="0"/>
              <a:t>Of those on active payment plans, approximately 80% are paying on time.</a:t>
            </a:r>
          </a:p>
        </p:txBody>
      </p:sp>
    </p:spTree>
    <p:extLst>
      <p:ext uri="{BB962C8B-B14F-4D97-AF65-F5344CB8AC3E}">
        <p14:creationId xmlns:p14="http://schemas.microsoft.com/office/powerpoint/2010/main" val="1811068646"/>
      </p:ext>
    </p:extLst>
  </p:cSld>
  <p:clrMapOvr>
    <a:masterClrMapping/>
  </p:clrMapOvr>
  <p:transition>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p>
            <a:r>
              <a:rPr lang="en-US" dirty="0"/>
              <a:t>Collections</a:t>
            </a:r>
          </a:p>
        </p:txBody>
      </p:sp>
      <p:sp>
        <p:nvSpPr>
          <p:cNvPr id="3" name="Text Placeholder 2"/>
          <p:cNvSpPr>
            <a:spLocks noGrp="1"/>
          </p:cNvSpPr>
          <p:nvPr>
            <p:ph type="body" idx="1"/>
          </p:nvPr>
        </p:nvSpPr>
        <p:spPr>
          <a:xfrm>
            <a:off x="304800" y="1394619"/>
            <a:ext cx="3962400" cy="639762"/>
          </a:xfrm>
        </p:spPr>
        <p:txBody>
          <a:bodyPr/>
          <a:lstStyle/>
          <a:p>
            <a:pPr algn="ctr">
              <a:spcBef>
                <a:spcPts val="0"/>
              </a:spcBef>
            </a:pPr>
            <a:r>
              <a:rPr lang="en-US" sz="1100" dirty="0">
                <a:latin typeface="Calibri" panose="020F0502020204030204" pitchFamily="34" charset="0"/>
              </a:rPr>
              <a:t>$29,198,034 Assessed</a:t>
            </a:r>
          </a:p>
          <a:p>
            <a:pPr algn="ctr">
              <a:spcBef>
                <a:spcPts val="0"/>
              </a:spcBef>
            </a:pPr>
            <a:r>
              <a:rPr lang="en-US" sz="1100" dirty="0">
                <a:latin typeface="Calibri" panose="020F0502020204030204" pitchFamily="34" charset="0"/>
              </a:rPr>
              <a:t>$13,175,980 Collected</a:t>
            </a:r>
          </a:p>
          <a:p>
            <a:pPr algn="ctr">
              <a:spcBef>
                <a:spcPts val="0"/>
              </a:spcBef>
            </a:pPr>
            <a:r>
              <a:rPr lang="en-US" sz="1100" dirty="0">
                <a:latin typeface="Calibri" panose="020F0502020204030204" pitchFamily="34" charset="0"/>
              </a:rPr>
              <a:t>47%</a:t>
            </a:r>
          </a:p>
        </p:txBody>
      </p:sp>
      <p:graphicFrame>
        <p:nvGraphicFramePr>
          <p:cNvPr id="11" name="Content Placeholder 9">
            <a:extLst>
              <a:ext uri="{FF2B5EF4-FFF2-40B4-BE49-F238E27FC236}">
                <a16:creationId xmlns:a16="http://schemas.microsoft.com/office/drawing/2014/main" id="{1F074555-144D-4B5D-A330-51013314DEEE}"/>
              </a:ext>
            </a:extLst>
          </p:cNvPr>
          <p:cNvGraphicFramePr>
            <a:graphicFrameLocks noGrp="1"/>
          </p:cNvGraphicFramePr>
          <p:nvPr>
            <p:ph sz="half" idx="2"/>
            <p:extLst/>
          </p:nvPr>
        </p:nvGraphicFramePr>
        <p:xfrm>
          <a:off x="228600" y="2057400"/>
          <a:ext cx="4040188" cy="395128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4"/>
          <p:cNvSpPr>
            <a:spLocks noGrp="1"/>
          </p:cNvSpPr>
          <p:nvPr>
            <p:ph type="body" sz="quarter" idx="3"/>
          </p:nvPr>
        </p:nvSpPr>
        <p:spPr>
          <a:xfrm>
            <a:off x="4876800" y="1394619"/>
            <a:ext cx="3962400" cy="639762"/>
          </a:xfrm>
        </p:spPr>
        <p:txBody>
          <a:bodyPr/>
          <a:lstStyle/>
          <a:p>
            <a:pPr algn="ctr">
              <a:spcBef>
                <a:spcPts val="0"/>
              </a:spcBef>
            </a:pPr>
            <a:r>
              <a:rPr lang="en-US" sz="1100" dirty="0">
                <a:latin typeface="Calibri" panose="020F0502020204030204" pitchFamily="34" charset="0"/>
              </a:rPr>
              <a:t>$51,909,195 Assessed</a:t>
            </a:r>
          </a:p>
          <a:p>
            <a:pPr algn="ctr">
              <a:spcBef>
                <a:spcPts val="0"/>
              </a:spcBef>
            </a:pPr>
            <a:r>
              <a:rPr lang="en-US" sz="1100" dirty="0">
                <a:latin typeface="Calibri" panose="020F0502020204030204" pitchFamily="34" charset="0"/>
              </a:rPr>
              <a:t>$37,501,218 Collected</a:t>
            </a:r>
          </a:p>
          <a:p>
            <a:pPr algn="ctr">
              <a:spcBef>
                <a:spcPts val="0"/>
              </a:spcBef>
            </a:pPr>
            <a:r>
              <a:rPr lang="en-US" sz="1100" dirty="0">
                <a:latin typeface="Calibri" panose="020F0502020204030204" pitchFamily="34" charset="0"/>
              </a:rPr>
              <a:t>73%</a:t>
            </a:r>
          </a:p>
        </p:txBody>
      </p:sp>
      <p:graphicFrame>
        <p:nvGraphicFramePr>
          <p:cNvPr id="9" name="Content Placeholder 12">
            <a:extLst>
              <a:ext uri="{FF2B5EF4-FFF2-40B4-BE49-F238E27FC236}">
                <a16:creationId xmlns:a16="http://schemas.microsoft.com/office/drawing/2014/main" id="{2D422083-7B05-4065-8955-A9216BAC1709}"/>
              </a:ext>
            </a:extLst>
          </p:cNvPr>
          <p:cNvGraphicFramePr>
            <a:graphicFrameLocks noGrp="1"/>
          </p:cNvGraphicFramePr>
          <p:nvPr>
            <p:ph sz="quarter" idx="4"/>
            <p:extLst/>
          </p:nvPr>
        </p:nvGraphicFramePr>
        <p:xfrm>
          <a:off x="4873625" y="2057400"/>
          <a:ext cx="4041775" cy="3951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30017997"/>
      </p:ext>
    </p:extLst>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rPr>
              <a:t>Example of Court Order</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93" t="46191" r="32277" b="46431"/>
          <a:stretch/>
        </p:blipFill>
        <p:spPr bwMode="auto">
          <a:xfrm>
            <a:off x="1371600" y="1524000"/>
            <a:ext cx="6705600" cy="7252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733" t="29230" r="27511" b="9503"/>
          <a:stretch/>
        </p:blipFill>
        <p:spPr bwMode="auto">
          <a:xfrm>
            <a:off x="1371600" y="2257775"/>
            <a:ext cx="6705600" cy="4371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27876040"/>
      </p:ext>
    </p:extLst>
  </p:cSld>
  <p:clrMapOvr>
    <a:masterClrMapping/>
  </p:clrMapOvr>
  <p:transition>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304800"/>
            <a:ext cx="7620000" cy="838200"/>
          </a:xfrm>
        </p:spPr>
        <p:txBody>
          <a:bodyPr anchor="ctr">
            <a:normAutofit/>
          </a:bodyPr>
          <a:lstStyle/>
          <a:p>
            <a:r>
              <a:rPr lang="en-US" sz="3500" dirty="0">
                <a:solidFill>
                  <a:schemeClr val="bg1"/>
                </a:solidFill>
              </a:rPr>
              <a:t>Polk County Collections Enforcement</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0201"/>
            <a:ext cx="5486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535085"/>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38200"/>
          </a:xfrm>
        </p:spPr>
        <p:txBody>
          <a:bodyPr>
            <a:noAutofit/>
          </a:bodyPr>
          <a:lstStyle/>
          <a:p>
            <a:pPr algn="ctr"/>
            <a:r>
              <a:rPr lang="en-US" sz="3500" dirty="0">
                <a:effectLst/>
              </a:rPr>
              <a:t>Polk County </a:t>
            </a:r>
            <a:r>
              <a:rPr lang="en-US" sz="3500" dirty="0" err="1">
                <a:effectLst/>
              </a:rPr>
              <a:t>i</a:t>
            </a:r>
            <a:r>
              <a:rPr lang="en-US" sz="3500" dirty="0">
                <a:effectLst/>
              </a:rPr>
              <a:t>-Plow</a:t>
            </a:r>
          </a:p>
        </p:txBody>
      </p:sp>
      <p:sp>
        <p:nvSpPr>
          <p:cNvPr id="3" name="Content Placeholder 2"/>
          <p:cNvSpPr>
            <a:spLocks noGrp="1"/>
          </p:cNvSpPr>
          <p:nvPr>
            <p:ph idx="1"/>
          </p:nvPr>
        </p:nvSpPr>
        <p:spPr>
          <a:xfrm>
            <a:off x="457200" y="1447801"/>
            <a:ext cx="8077200" cy="4683126"/>
          </a:xfrm>
        </p:spPr>
        <p:txBody>
          <a:bodyPr/>
          <a:lstStyle/>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4495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14400" y="2565154"/>
            <a:ext cx="7315200" cy="3139321"/>
          </a:xfrm>
          <a:prstGeom prst="rect">
            <a:avLst/>
          </a:prstGeom>
          <a:noFill/>
        </p:spPr>
        <p:txBody>
          <a:bodyPr wrap="square" rtlCol="0">
            <a:spAutoFit/>
          </a:bodyPr>
          <a:lstStyle/>
          <a:p>
            <a:pPr marL="285750" marR="0" lvl="0" indent="-285750" algn="l" defTabSz="584200" rtl="0" eaLnBrk="1" fontAlgn="auto" latinLnBrk="0" hangingPunct="0">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Light"/>
                <a:sym typeface="Helvetica Light"/>
              </a:rPr>
              <a:t>Scrutinization – Fully Automated</a:t>
            </a:r>
          </a:p>
          <a:p>
            <a:pPr marL="285750" marR="0" lvl="0" indent="-285750" algn="l" defTabSz="584200" rtl="0" eaLnBrk="1" fontAlgn="auto" latinLnBrk="0" hangingPunct="0">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Light"/>
                <a:sym typeface="Helvetica Light"/>
              </a:rPr>
              <a:t>Establish Payment Plans and Community Service Plans</a:t>
            </a:r>
          </a:p>
          <a:p>
            <a:pPr marL="285750" marR="0" lvl="0" indent="-285750" algn="l" defTabSz="584200" rtl="0" eaLnBrk="1" fontAlgn="auto" latinLnBrk="0" hangingPunct="0">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Light"/>
                <a:sym typeface="Helvetica Light"/>
              </a:rPr>
              <a:t>Automated Phone Calls/Letters</a:t>
            </a:r>
          </a:p>
          <a:p>
            <a:pPr marL="285750" marR="0" lvl="0" indent="-285750" algn="l" defTabSz="584200" rtl="0" eaLnBrk="1" fontAlgn="auto" latinLnBrk="0" hangingPunct="0">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Light"/>
                <a:sym typeface="Helvetica Light"/>
              </a:rPr>
              <a:t>Due Diligence Events and Reminders</a:t>
            </a:r>
          </a:p>
          <a:p>
            <a:pPr marL="285750" marR="0" lvl="0" indent="-285750" algn="l" defTabSz="584200" rtl="0" eaLnBrk="1" fontAlgn="auto" latinLnBrk="0" hangingPunct="0">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Light"/>
                <a:sym typeface="Helvetica Light"/>
              </a:rPr>
              <a:t>Various Staff Performance Reports</a:t>
            </a:r>
          </a:p>
          <a:p>
            <a:pPr marL="285750" marR="0" lvl="0" indent="-285750" algn="l" defTabSz="584200" rtl="0" eaLnBrk="1" fontAlgn="auto" latinLnBrk="0" hangingPunct="0">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Light"/>
                <a:sym typeface="Helvetica Light"/>
              </a:rPr>
              <a:t>Various Case Activity/Status Reports</a:t>
            </a:r>
          </a:p>
          <a:p>
            <a:pPr marL="285750" marR="0" lvl="0" indent="-285750" algn="l" defTabSz="584200" rtl="0" eaLnBrk="1" fontAlgn="auto" latinLnBrk="0" hangingPunct="0">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Helvetica Light"/>
                <a:sym typeface="Helvetica Light"/>
              </a:rPr>
              <a:t>Various Overall Compliance/Collections Reports</a:t>
            </a: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Light"/>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Light"/>
                <a:sym typeface="Helvetica Light"/>
              </a:rPr>
              <a:t>i-Plow’s design concept is like play dough, malleable enough to be molded to fit your local requirements. You define how it works. It is also fully configurable to the court level.</a:t>
            </a:r>
          </a:p>
        </p:txBody>
      </p:sp>
    </p:spTree>
    <p:extLst>
      <p:ext uri="{BB962C8B-B14F-4D97-AF65-F5344CB8AC3E}">
        <p14:creationId xmlns:p14="http://schemas.microsoft.com/office/powerpoint/2010/main" val="1894144749"/>
      </p:ext>
    </p:extLst>
  </p:cSld>
  <p:clrMapOvr>
    <a:masterClrMapping/>
  </p:clrMapOvr>
  <p:transition>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FEBC9A-D723-4F18-A521-B3478DB72C9F}"/>
              </a:ext>
            </a:extLst>
          </p:cNvPr>
          <p:cNvSpPr>
            <a:spLocks noGrp="1"/>
          </p:cNvSpPr>
          <p:nvPr>
            <p:ph type="title"/>
          </p:nvPr>
        </p:nvSpPr>
        <p:spPr>
          <a:xfrm>
            <a:off x="457200" y="304800"/>
            <a:ext cx="8077200" cy="838200"/>
          </a:xfrm>
        </p:spPr>
        <p:txBody>
          <a:bodyPr>
            <a:normAutofit/>
          </a:bodyPr>
          <a:lstStyle/>
          <a:p>
            <a:r>
              <a:rPr lang="en-US" sz="3500" dirty="0"/>
              <a:t>Case Detail Window</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75753" y="1336675"/>
            <a:ext cx="4192494"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463487"/>
      </p:ext>
    </p:extLst>
  </p:cSld>
  <p:clrMapOvr>
    <a:masterClrMapping/>
  </p:clrMapOvr>
  <p:transition>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38200"/>
          </a:xfrm>
        </p:spPr>
        <p:txBody>
          <a:bodyPr/>
          <a:lstStyle/>
          <a:p>
            <a:r>
              <a:rPr lang="en-US" sz="3500" dirty="0">
                <a:effectLst/>
              </a:rPr>
              <a:t>Assessment Window/Payment Window</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4190999" cy="4196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371600"/>
            <a:ext cx="3886201" cy="4196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2437643"/>
      </p:ext>
    </p:extLst>
  </p:cSld>
  <p:clrMapOvr>
    <a:masterClrMapping/>
  </p:clrMapOvr>
  <p:transition>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7A6BD-93DA-4D91-844F-EC61A3B5BC4C}"/>
              </a:ext>
            </a:extLst>
          </p:cNvPr>
          <p:cNvSpPr>
            <a:spLocks noGrp="1"/>
          </p:cNvSpPr>
          <p:nvPr>
            <p:ph type="title"/>
          </p:nvPr>
        </p:nvSpPr>
        <p:spPr>
          <a:xfrm>
            <a:off x="457200" y="228600"/>
            <a:ext cx="8077200" cy="1159100"/>
          </a:xfrm>
        </p:spPr>
        <p:txBody>
          <a:bodyPr>
            <a:normAutofit/>
          </a:bodyPr>
          <a:lstStyle/>
          <a:p>
            <a:r>
              <a:rPr lang="en-US" dirty="0"/>
              <a:t>Plan and Due Diligence Window</a:t>
            </a:r>
          </a:p>
        </p:txBody>
      </p:sp>
      <p:sp>
        <p:nvSpPr>
          <p:cNvPr id="3" name="Content Placeholder 2">
            <a:extLst>
              <a:ext uri="{FF2B5EF4-FFF2-40B4-BE49-F238E27FC236}">
                <a16:creationId xmlns:a16="http://schemas.microsoft.com/office/drawing/2014/main" id="{CD45C7DA-608B-46B3-8B66-E429E97F889C}"/>
              </a:ext>
            </a:extLst>
          </p:cNvPr>
          <p:cNvSpPr>
            <a:spLocks noGrp="1"/>
          </p:cNvSpPr>
          <p:nvPr>
            <p:ph idx="1"/>
          </p:nvPr>
        </p:nvSpPr>
        <p:spPr>
          <a:xfrm>
            <a:off x="457200" y="1676401"/>
            <a:ext cx="8229600" cy="4648199"/>
          </a:xfrm>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296" y="1752600"/>
            <a:ext cx="68199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3007694"/>
      </p:ext>
    </p:extLst>
  </p:cSld>
  <p:clrMapOvr>
    <a:masterClrMapping/>
  </p:clrMapOvr>
  <p:transition>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a:t>Flag by Defendant</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25" y="1907059"/>
            <a:ext cx="50101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04207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57200" y="304800"/>
            <a:ext cx="8229600" cy="838200"/>
          </a:xfrm>
        </p:spPr>
        <p:txBody>
          <a:bodyPr>
            <a:noAutofit/>
          </a:bodyPr>
          <a:lstStyle/>
          <a:p>
            <a:r>
              <a:rPr lang="en-US" sz="3000" dirty="0">
                <a:solidFill>
                  <a:schemeClr val="bg1"/>
                </a:solidFill>
              </a:rPr>
              <a:t>Collections Case Assessment and Receipt Activity</a:t>
            </a:r>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638300"/>
            <a:ext cx="4029075"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167568"/>
      </p:ext>
    </p:extLst>
  </p:cSld>
  <p:clrMapOvr>
    <a:masterClrMapping/>
  </p:clrMapOvr>
  <p:transition>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57200" y="304800"/>
            <a:ext cx="8229600" cy="838200"/>
          </a:xfrm>
        </p:spPr>
        <p:txBody>
          <a:bodyPr>
            <a:noAutofit/>
          </a:bodyPr>
          <a:lstStyle/>
          <a:p>
            <a:r>
              <a:rPr lang="en-US" sz="3500" dirty="0">
                <a:solidFill>
                  <a:schemeClr val="bg1"/>
                </a:solidFill>
              </a:rPr>
              <a:t>Reports</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1371600"/>
            <a:ext cx="489585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776795"/>
      </p:ext>
    </p:extLst>
  </p:cSld>
  <p:clrMapOvr>
    <a:masterClrMapping/>
  </p:clrMapOvr>
  <p:transition>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438" y="59724"/>
            <a:ext cx="5191125"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658387"/>
      </p:ext>
    </p:extLst>
  </p:cSld>
  <p:clrMapOvr>
    <a:masterClrMapping/>
  </p:clrMapOvr>
  <p:transition>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62101" y="-495302"/>
            <a:ext cx="6019800" cy="8229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0593291"/>
      </p:ext>
    </p:extLst>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7A6BD-93DA-4D91-844F-EC61A3B5BC4C}"/>
              </a:ext>
            </a:extLst>
          </p:cNvPr>
          <p:cNvSpPr>
            <a:spLocks noGrp="1"/>
          </p:cNvSpPr>
          <p:nvPr>
            <p:ph type="title"/>
          </p:nvPr>
        </p:nvSpPr>
        <p:spPr/>
        <p:txBody>
          <a:bodyPr>
            <a:normAutofit/>
          </a:bodyPr>
          <a:lstStyle/>
          <a:p>
            <a:r>
              <a:rPr lang="en-US" dirty="0"/>
              <a:t>Court Collections Issues</a:t>
            </a:r>
          </a:p>
        </p:txBody>
      </p:sp>
      <p:sp>
        <p:nvSpPr>
          <p:cNvPr id="5" name="Text Placeholder 5"/>
          <p:cNvSpPr txBox="1">
            <a:spLocks/>
          </p:cNvSpPr>
          <p:nvPr/>
        </p:nvSpPr>
        <p:spPr bwMode="auto">
          <a:xfrm>
            <a:off x="166377" y="1452645"/>
            <a:ext cx="4185623" cy="5762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3366"/>
              </a:buClr>
              <a:buSzPct val="75000"/>
              <a:buFont typeface="Wingdings" pitchFamily="2" charset="2"/>
              <a:buChar char="Ø"/>
              <a:defRPr sz="28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003366"/>
              </a:buClr>
              <a:buSzPct val="75000"/>
              <a:buFont typeface="Wingdings" pitchFamily="2" charset="2"/>
              <a:buChar char="Ø"/>
              <a:defRPr sz="2400">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003366"/>
              </a:buClr>
              <a:buSzPct val="75000"/>
              <a:buFont typeface="Wingdings" pitchFamily="2" charset="2"/>
              <a:buChar char="Ø"/>
              <a:defRPr sz="2000">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9pPr>
          </a:lstStyle>
          <a:p>
            <a:pPr marL="0" indent="0" algn="ctr">
              <a:buNone/>
            </a:pPr>
            <a:r>
              <a:rPr lang="en-US" kern="0" dirty="0"/>
              <a:t>Prior Issues</a:t>
            </a:r>
          </a:p>
        </p:txBody>
      </p:sp>
      <p:sp>
        <p:nvSpPr>
          <p:cNvPr id="6" name="Content Placeholder 2"/>
          <p:cNvSpPr txBox="1">
            <a:spLocks/>
          </p:cNvSpPr>
          <p:nvPr/>
        </p:nvSpPr>
        <p:spPr>
          <a:xfrm>
            <a:off x="592822" y="2133600"/>
            <a:ext cx="3293378" cy="544912"/>
          </a:xfrm>
          <a:prstGeom prst="rect">
            <a:avLst/>
          </a:prstGeom>
        </p:spPr>
        <p:txBody>
          <a:bodyPr>
            <a:normAutofit/>
          </a:bodyPr>
          <a:lstStyle>
            <a:lvl1pPr marL="342900" indent="-342900" algn="l" rtl="0" eaLnBrk="0" fontAlgn="base" hangingPunct="0">
              <a:spcBef>
                <a:spcPct val="20000"/>
              </a:spcBef>
              <a:spcAft>
                <a:spcPct val="0"/>
              </a:spcAft>
              <a:buClr>
                <a:srgbClr val="003366"/>
              </a:buClr>
              <a:buSzPct val="75000"/>
              <a:buFont typeface="Wingdings" pitchFamily="2" charset="2"/>
              <a:buChar char="Ø"/>
              <a:defRPr sz="28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003366"/>
              </a:buClr>
              <a:buSzPct val="75000"/>
              <a:buFont typeface="Wingdings" pitchFamily="2" charset="2"/>
              <a:buChar char="Ø"/>
              <a:defRPr sz="2400">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003366"/>
              </a:buClr>
              <a:buSzPct val="75000"/>
              <a:buFont typeface="Wingdings" pitchFamily="2" charset="2"/>
              <a:buChar char="Ø"/>
              <a:defRPr sz="2000">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9pPr>
          </a:lstStyle>
          <a:p>
            <a:pPr marL="0" indent="0">
              <a:lnSpc>
                <a:spcPct val="110000"/>
              </a:lnSpc>
              <a:buFont typeface="Wingdings" pitchFamily="2" charset="2"/>
              <a:buNone/>
            </a:pPr>
            <a:r>
              <a:rPr lang="en-US" sz="1700" kern="0" dirty="0"/>
              <a:t>1. Motions to modify cost order.</a:t>
            </a:r>
          </a:p>
          <a:p>
            <a:pPr>
              <a:lnSpc>
                <a:spcPct val="110000"/>
              </a:lnSpc>
            </a:pPr>
            <a:endParaRPr lang="en-US" sz="1700" kern="0" dirty="0"/>
          </a:p>
        </p:txBody>
      </p:sp>
      <p:sp>
        <p:nvSpPr>
          <p:cNvPr id="7" name="Text Placeholder 6"/>
          <p:cNvSpPr txBox="1">
            <a:spLocks/>
          </p:cNvSpPr>
          <p:nvPr/>
        </p:nvSpPr>
        <p:spPr>
          <a:xfrm>
            <a:off x="4114800" y="1452645"/>
            <a:ext cx="4185618" cy="576262"/>
          </a:xfrm>
          <a:prstGeom prst="rect">
            <a:avLst/>
          </a:prstGeom>
        </p:spPr>
        <p:txBody>
          <a:bodyPr/>
          <a:lstStyle>
            <a:lvl1pPr marL="342900" indent="-342900" algn="l" rtl="0" eaLnBrk="0" fontAlgn="base" hangingPunct="0">
              <a:spcBef>
                <a:spcPct val="20000"/>
              </a:spcBef>
              <a:spcAft>
                <a:spcPct val="0"/>
              </a:spcAft>
              <a:buClr>
                <a:srgbClr val="003366"/>
              </a:buClr>
              <a:buSzPct val="75000"/>
              <a:buFont typeface="Wingdings" pitchFamily="2" charset="2"/>
              <a:buChar char="Ø"/>
              <a:defRPr sz="28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003366"/>
              </a:buClr>
              <a:buSzPct val="75000"/>
              <a:buFont typeface="Wingdings" pitchFamily="2" charset="2"/>
              <a:buChar char="Ø"/>
              <a:defRPr sz="2400">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003366"/>
              </a:buClr>
              <a:buSzPct val="75000"/>
              <a:buFont typeface="Wingdings" pitchFamily="2" charset="2"/>
              <a:buChar char="Ø"/>
              <a:defRPr sz="2000">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9pPr>
          </a:lstStyle>
          <a:p>
            <a:pPr marL="0" indent="0" algn="ctr">
              <a:buNone/>
            </a:pPr>
            <a:r>
              <a:rPr lang="en-US" kern="0" dirty="0"/>
              <a:t>Actions Taken</a:t>
            </a:r>
          </a:p>
        </p:txBody>
      </p:sp>
      <p:sp>
        <p:nvSpPr>
          <p:cNvPr id="8" name="Content Placeholder 7"/>
          <p:cNvSpPr txBox="1">
            <a:spLocks/>
          </p:cNvSpPr>
          <p:nvPr/>
        </p:nvSpPr>
        <p:spPr>
          <a:xfrm>
            <a:off x="4191000" y="2133600"/>
            <a:ext cx="4792595" cy="719439"/>
          </a:xfrm>
          <a:prstGeom prst="rect">
            <a:avLst/>
          </a:prstGeom>
        </p:spPr>
        <p:txBody>
          <a:bodyPr>
            <a:normAutofit/>
          </a:bodyPr>
          <a:lstStyle>
            <a:lvl1pPr marL="342900" indent="-342900" algn="l" rtl="0" eaLnBrk="0" fontAlgn="base" hangingPunct="0">
              <a:spcBef>
                <a:spcPct val="20000"/>
              </a:spcBef>
              <a:spcAft>
                <a:spcPct val="0"/>
              </a:spcAft>
              <a:buClr>
                <a:srgbClr val="003366"/>
              </a:buClr>
              <a:buSzPct val="75000"/>
              <a:buFont typeface="Wingdings" pitchFamily="2" charset="2"/>
              <a:buChar char="Ø"/>
              <a:defRPr sz="28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003366"/>
              </a:buClr>
              <a:buSzPct val="75000"/>
              <a:buFont typeface="Wingdings" pitchFamily="2" charset="2"/>
              <a:buChar char="Ø"/>
              <a:defRPr sz="2400">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003366"/>
              </a:buClr>
              <a:buSzPct val="75000"/>
              <a:buFont typeface="Wingdings" pitchFamily="2" charset="2"/>
              <a:buChar char="Ø"/>
              <a:defRPr sz="2000">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003366"/>
              </a:buClr>
              <a:buSzPct val="75000"/>
              <a:buFont typeface="Wingdings" pitchFamily="2" charset="2"/>
              <a:buChar char="Ø"/>
              <a:defRPr>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3333FF"/>
              </a:buClr>
              <a:buSzPct val="75000"/>
              <a:buFont typeface="Wingdings" pitchFamily="2" charset="2"/>
              <a:buChar char="§"/>
              <a:defRPr>
                <a:solidFill>
                  <a:schemeClr val="tx1"/>
                </a:solidFill>
                <a:effectLst>
                  <a:outerShdw blurRad="38100" dist="38100" dir="2700000" algn="tl">
                    <a:srgbClr val="FFFFFF"/>
                  </a:outerShdw>
                </a:effectLst>
                <a:latin typeface="+mn-lt"/>
                <a:cs typeface="+mn-cs"/>
              </a:defRPr>
            </a:lvl9pPr>
          </a:lstStyle>
          <a:p>
            <a:pPr marL="0" indent="0">
              <a:lnSpc>
                <a:spcPct val="120000"/>
              </a:lnSpc>
              <a:buFont typeface="Wingdings" pitchFamily="2" charset="2"/>
              <a:buNone/>
            </a:pPr>
            <a:r>
              <a:rPr lang="en-US" sz="1700" kern="0" dirty="0"/>
              <a:t>1. Worked with judiciary to develop order requiring defendant to establish payment plan.</a:t>
            </a:r>
          </a:p>
          <a:p>
            <a:pPr>
              <a:lnSpc>
                <a:spcPct val="120000"/>
              </a:lnSpc>
            </a:pPr>
            <a:endParaRPr lang="en-US" sz="2500" kern="0" dirty="0"/>
          </a:p>
          <a:p>
            <a:endParaRPr lang="en-US" kern="0" dirty="0"/>
          </a:p>
        </p:txBody>
      </p:sp>
      <p:sp>
        <p:nvSpPr>
          <p:cNvPr id="9" name="Rectangle 8"/>
          <p:cNvSpPr/>
          <p:nvPr/>
        </p:nvSpPr>
        <p:spPr>
          <a:xfrm>
            <a:off x="609600" y="2996072"/>
            <a:ext cx="3352799" cy="667875"/>
          </a:xfrm>
          <a:prstGeom prst="rect">
            <a:avLst/>
          </a:prstGeom>
        </p:spPr>
        <p:txBody>
          <a:bodyPr wrap="square">
            <a:spAutoFit/>
          </a:bodyPr>
          <a:lstStyle/>
          <a:p>
            <a:pPr lvl="0" algn="l">
              <a:lnSpc>
                <a:spcPct val="110000"/>
              </a:lnSpc>
              <a:spcBef>
                <a:spcPts val="1000"/>
              </a:spcBef>
              <a:buClr>
                <a:srgbClr val="90C226"/>
              </a:buClr>
              <a:buSzPct val="80000"/>
            </a:pPr>
            <a:r>
              <a:rPr lang="en-US" sz="1700" dirty="0">
                <a:solidFill>
                  <a:srgbClr val="090E74"/>
                </a:solidFill>
                <a:latin typeface="+mn-lt"/>
              </a:rPr>
              <a:t>2. Court not ordering payment plans.</a:t>
            </a:r>
          </a:p>
        </p:txBody>
      </p:sp>
      <p:sp>
        <p:nvSpPr>
          <p:cNvPr id="10" name="Rectangle 9"/>
          <p:cNvSpPr/>
          <p:nvPr/>
        </p:nvSpPr>
        <p:spPr>
          <a:xfrm>
            <a:off x="4191000" y="2996072"/>
            <a:ext cx="4935941" cy="1348061"/>
          </a:xfrm>
          <a:prstGeom prst="rect">
            <a:avLst/>
          </a:prstGeom>
        </p:spPr>
        <p:txBody>
          <a:bodyPr wrap="square">
            <a:spAutoFit/>
          </a:bodyPr>
          <a:lstStyle/>
          <a:p>
            <a:pPr lvl="0" algn="l">
              <a:lnSpc>
                <a:spcPct val="120000"/>
              </a:lnSpc>
              <a:spcBef>
                <a:spcPts val="1000"/>
              </a:spcBef>
              <a:buClr>
                <a:srgbClr val="90C226"/>
              </a:buClr>
              <a:buSzPct val="80000"/>
            </a:pPr>
            <a:r>
              <a:rPr lang="en-US" sz="1700" dirty="0">
                <a:solidFill>
                  <a:srgbClr val="090E74"/>
                </a:solidFill>
                <a:latin typeface="+mn-lt"/>
              </a:rPr>
              <a:t>2. Met with all Criminal Judges to demonstrate benefits of a payment plan vs. no payment plan. Discussed the correlation between successful completion of payment plans and DL suspensions.</a:t>
            </a:r>
          </a:p>
        </p:txBody>
      </p:sp>
    </p:spTree>
    <p:extLst>
      <p:ext uri="{BB962C8B-B14F-4D97-AF65-F5344CB8AC3E}">
        <p14:creationId xmlns:p14="http://schemas.microsoft.com/office/powerpoint/2010/main" val="155811008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763"/>
            <a:ext cx="53340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073135"/>
      </p:ext>
    </p:extLst>
  </p:cSld>
  <p:clrMapOvr>
    <a:masterClrMapping/>
  </p:clrMapOvr>
  <p:transition>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90" b="7143"/>
          <a:stretch/>
        </p:blipFill>
        <p:spPr bwMode="auto">
          <a:xfrm>
            <a:off x="1814513" y="762000"/>
            <a:ext cx="551497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609119"/>
      </p:ext>
    </p:extLst>
  </p:cSld>
  <p:clrMapOvr>
    <a:masterClrMapping/>
  </p:clrMapOvr>
  <p:transition>
    <p:wipe/>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85800" y="0"/>
            <a:ext cx="7620000" cy="2743200"/>
          </a:xfrm>
        </p:spPr>
        <p:txBody>
          <a:bodyPr/>
          <a:lstStyle/>
          <a:p>
            <a:r>
              <a:rPr lang="en-US" sz="4400" dirty="0"/>
              <a:t>i-Plow Contact</a:t>
            </a:r>
            <a:endParaRPr lang="en-US" sz="4400" b="1" dirty="0">
              <a:latin typeface="+mn-lt"/>
            </a:endParaRPr>
          </a:p>
        </p:txBody>
      </p:sp>
      <p:sp>
        <p:nvSpPr>
          <p:cNvPr id="6" name="TextBox 5"/>
          <p:cNvSpPr txBox="1"/>
          <p:nvPr/>
        </p:nvSpPr>
        <p:spPr>
          <a:xfrm>
            <a:off x="838200" y="3302091"/>
            <a:ext cx="7620000" cy="830997"/>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Helvetica Light"/>
                <a:sym typeface="Helvetica Light"/>
              </a:rPr>
              <a:t>If interested, contact Mark W. Odom at 210-582-5803 or mwodom@i-plow.com</a:t>
            </a:r>
          </a:p>
        </p:txBody>
      </p:sp>
    </p:spTree>
    <p:extLst>
      <p:ext uri="{BB962C8B-B14F-4D97-AF65-F5344CB8AC3E}">
        <p14:creationId xmlns:p14="http://schemas.microsoft.com/office/powerpoint/2010/main" val="1620066774"/>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38200"/>
          </a:xfrm>
        </p:spPr>
        <p:txBody>
          <a:bodyPr>
            <a:normAutofit/>
          </a:bodyPr>
          <a:lstStyle/>
          <a:p>
            <a:r>
              <a:rPr lang="en-US" sz="3500" dirty="0"/>
              <a:t>Accountability Reports</a:t>
            </a:r>
          </a:p>
        </p:txBody>
      </p:sp>
      <p:sp>
        <p:nvSpPr>
          <p:cNvPr id="3" name="Content Placeholder 2"/>
          <p:cNvSpPr>
            <a:spLocks noGrp="1"/>
          </p:cNvSpPr>
          <p:nvPr>
            <p:ph idx="1"/>
          </p:nvPr>
        </p:nvSpPr>
        <p:spPr>
          <a:xfrm>
            <a:off x="457200" y="1447801"/>
            <a:ext cx="8077200" cy="4683126"/>
          </a:xfrm>
        </p:spPr>
        <p:txBody>
          <a:bodyPr/>
          <a:lstStyle/>
          <a:p>
            <a:pPr marL="457200" lvl="1" indent="0">
              <a:buNone/>
            </a:pPr>
            <a:r>
              <a:rPr lang="en-US" dirty="0"/>
              <a:t>Custom Reports</a:t>
            </a:r>
          </a:p>
          <a:p>
            <a:pPr marL="457200" lvl="1" indent="0">
              <a:buNone/>
            </a:pPr>
            <a:endParaRPr lang="en-US" dirty="0"/>
          </a:p>
          <a:p>
            <a:pPr marL="457200" lvl="1" indent="0">
              <a:buNone/>
            </a:pPr>
            <a:endParaRPr lang="en-US" dirty="0"/>
          </a:p>
          <a:p>
            <a:pPr marL="457200" lvl="1"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8" y="2152650"/>
            <a:ext cx="59150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007463"/>
      </p:ext>
    </p:extLst>
  </p:cSld>
  <p:clrMapOvr>
    <a:masterClrMapping/>
  </p:clrMapOvr>
  <p:transition>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637" y="1600200"/>
            <a:ext cx="3514725"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369595"/>
      </p:ext>
    </p:extLst>
  </p:cSld>
  <p:clrMapOvr>
    <a:masterClrMapping/>
  </p:clrMapOvr>
  <p:transition>
    <p:wipe/>
  </p:transition>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80" t="9483" b="8793"/>
          <a:stretch/>
        </p:blipFill>
        <p:spPr bwMode="auto">
          <a:xfrm>
            <a:off x="2457450" y="1295400"/>
            <a:ext cx="4248150" cy="451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normAutofit/>
          </a:bodyPr>
          <a:lstStyle/>
          <a:p>
            <a:r>
              <a:rPr lang="en-US" dirty="0"/>
              <a:t>Workload (</a:t>
            </a:r>
            <a:r>
              <a:rPr lang="en-US" dirty="0" err="1"/>
              <a:t>loginID</a:t>
            </a:r>
            <a:r>
              <a:rPr lang="en-US" dirty="0"/>
              <a:t>) Activity</a:t>
            </a:r>
          </a:p>
        </p:txBody>
      </p:sp>
    </p:spTree>
    <p:extLst>
      <p:ext uri="{BB962C8B-B14F-4D97-AF65-F5344CB8AC3E}">
        <p14:creationId xmlns:p14="http://schemas.microsoft.com/office/powerpoint/2010/main" val="4065201744"/>
      </p:ext>
    </p:extLst>
  </p:cSld>
  <p:clrMapOvr>
    <a:masterClrMapping/>
  </p:clrMapOvr>
  <p:transition>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chor="ctr">
            <a:normAutofit/>
          </a:bodyPr>
          <a:lstStyle/>
          <a:p>
            <a:r>
              <a:rPr lang="en-US" sz="3500" dirty="0">
                <a:solidFill>
                  <a:schemeClr val="bg1"/>
                </a:solidFill>
              </a:rPr>
              <a:t>Questions?</a:t>
            </a:r>
          </a:p>
        </p:txBody>
      </p:sp>
      <p:sp>
        <p:nvSpPr>
          <p:cNvPr id="3" name="Content Placeholder 2"/>
          <p:cNvSpPr>
            <a:spLocks noGrp="1"/>
          </p:cNvSpPr>
          <p:nvPr>
            <p:ph type="body" sz="quarter" idx="1"/>
          </p:nvPr>
        </p:nvSpPr>
        <p:spPr>
          <a:xfrm>
            <a:off x="1371600" y="1600200"/>
            <a:ext cx="6400800" cy="2978150"/>
          </a:xfrm>
        </p:spPr>
        <p:txBody>
          <a:bodyPr/>
          <a:lstStyle/>
          <a:p>
            <a:r>
              <a:rPr lang="en-US" sz="1600" dirty="0"/>
              <a:t>Kristi M. Wagstaff, CPM</a:t>
            </a:r>
          </a:p>
          <a:p>
            <a:r>
              <a:rPr lang="en-US" sz="1600" dirty="0"/>
              <a:t>Collections Enforcement Manager</a:t>
            </a:r>
          </a:p>
          <a:p>
            <a:r>
              <a:rPr lang="en-US" sz="1600" dirty="0">
                <a:hlinkClick r:id="rId2"/>
              </a:rPr>
              <a:t>kristiwagstaff@polk-county.net</a:t>
            </a:r>
            <a:endParaRPr lang="en-US" sz="1600" dirty="0"/>
          </a:p>
          <a:p>
            <a:r>
              <a:rPr lang="en-US" sz="1600" dirty="0"/>
              <a:t>863.534.4422</a:t>
            </a:r>
          </a:p>
          <a:p>
            <a:endParaRPr lang="en-US" sz="1600" dirty="0"/>
          </a:p>
          <a:p>
            <a:endParaRPr lang="en-US" sz="1600" dirty="0"/>
          </a:p>
          <a:p>
            <a:r>
              <a:rPr lang="en-US" sz="1600" dirty="0"/>
              <a:t>H. Lyle Bulman, CPM</a:t>
            </a:r>
          </a:p>
          <a:p>
            <a:r>
              <a:rPr lang="en-US" sz="1600" dirty="0"/>
              <a:t>Criminal Division Director</a:t>
            </a:r>
          </a:p>
          <a:p>
            <a:r>
              <a:rPr lang="en-US" sz="1600" dirty="0">
                <a:hlinkClick r:id="rId3"/>
              </a:rPr>
              <a:t>lylebulman@polk-county.net</a:t>
            </a:r>
            <a:endParaRPr lang="en-US" sz="1600" dirty="0"/>
          </a:p>
          <a:p>
            <a:r>
              <a:rPr lang="en-US" sz="1600" dirty="0"/>
              <a:t>863.534.7734</a:t>
            </a:r>
            <a:endParaRPr lang="en-US" dirty="0"/>
          </a:p>
          <a:p>
            <a:endParaRPr lang="en-US" dirty="0"/>
          </a:p>
        </p:txBody>
      </p:sp>
    </p:spTree>
    <p:extLst>
      <p:ext uri="{BB962C8B-B14F-4D97-AF65-F5344CB8AC3E}">
        <p14:creationId xmlns:p14="http://schemas.microsoft.com/office/powerpoint/2010/main" val="3929063949"/>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31107-5BE2-43B6-9C79-22170021AFAE}"/>
              </a:ext>
            </a:extLst>
          </p:cNvPr>
          <p:cNvSpPr>
            <a:spLocks noGrp="1"/>
          </p:cNvSpPr>
          <p:nvPr>
            <p:ph type="title"/>
          </p:nvPr>
        </p:nvSpPr>
        <p:spPr>
          <a:xfrm>
            <a:off x="914400" y="2514600"/>
            <a:ext cx="7315200" cy="1828800"/>
          </a:xfrm>
          <a:noFill/>
        </p:spPr>
        <p:txBody>
          <a:bodyPr anchor="ctr"/>
          <a:lstStyle/>
          <a:p>
            <a:r>
              <a:rPr lang="en-US" sz="4000" dirty="0"/>
              <a:t>Mission Possible:</a:t>
            </a:r>
            <a:br>
              <a:rPr lang="en-US" sz="4000" dirty="0"/>
            </a:br>
            <a:r>
              <a:rPr lang="en-US" sz="4000" dirty="0"/>
              <a:t>Optimizing Compliance Tools</a:t>
            </a:r>
          </a:p>
        </p:txBody>
      </p:sp>
    </p:spTree>
    <p:extLst>
      <p:ext uri="{BB962C8B-B14F-4D97-AF65-F5344CB8AC3E}">
        <p14:creationId xmlns:p14="http://schemas.microsoft.com/office/powerpoint/2010/main" val="3073922979"/>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152400" y="1752600"/>
            <a:ext cx="8839200" cy="1676400"/>
          </a:xfrm>
        </p:spPr>
        <p:txBody>
          <a:bodyPr anchor="t">
            <a:normAutofit/>
          </a:bodyPr>
          <a:lstStyle/>
          <a:p>
            <a:pPr eaLnBrk="1" hangingPunct="1">
              <a:defRPr/>
            </a:pPr>
            <a:r>
              <a:rPr lang="en-US" sz="4400" b="1" dirty="0"/>
              <a:t>Automating the Payment Process</a:t>
            </a:r>
          </a:p>
        </p:txBody>
      </p:sp>
      <p:sp>
        <p:nvSpPr>
          <p:cNvPr id="171011" name="Rectangle 3"/>
          <p:cNvSpPr>
            <a:spLocks noGrp="1" noChangeArrowheads="1"/>
          </p:cNvSpPr>
          <p:nvPr>
            <p:ph type="body" sz="quarter" idx="1"/>
          </p:nvPr>
        </p:nvSpPr>
        <p:spPr>
          <a:xfrm>
            <a:off x="457200" y="3429000"/>
            <a:ext cx="8229600" cy="2209800"/>
          </a:xfrm>
        </p:spPr>
        <p:txBody>
          <a:bodyPr/>
          <a:lstStyle/>
          <a:p>
            <a:pPr eaLnBrk="1" hangingPunct="1">
              <a:defRPr/>
            </a:pPr>
            <a:r>
              <a:rPr lang="en-US" sz="2000" dirty="0"/>
              <a:t>The Honorable JD Peacock, Clerk of Court, Okaloosa County</a:t>
            </a:r>
          </a:p>
          <a:p>
            <a:pPr>
              <a:defRPr/>
            </a:pPr>
            <a:r>
              <a:rPr lang="en-US" sz="2000" dirty="0"/>
              <a:t>Jennifer Spinelli, Deputy Chief Financial Officer, Duval County</a:t>
            </a:r>
          </a:p>
          <a:p>
            <a:pPr>
              <a:defRPr/>
            </a:pPr>
            <a:r>
              <a:rPr lang="en-US" sz="2000" dirty="0"/>
              <a:t>Sheri </a:t>
            </a:r>
            <a:r>
              <a:rPr lang="en-US" sz="2000" dirty="0" err="1"/>
              <a:t>Pristupa</a:t>
            </a:r>
            <a:r>
              <a:rPr lang="en-US" sz="2000" dirty="0"/>
              <a:t>, Senior Manager, Duval County</a:t>
            </a:r>
          </a:p>
          <a:p>
            <a:pPr eaLnBrk="1" hangingPunct="1">
              <a:defRPr/>
            </a:pPr>
            <a:r>
              <a:rPr lang="en-US" sz="2000" dirty="0"/>
              <a:t>Kristi Wagstaff, Collections Enforcement Manager, Polk County</a:t>
            </a:r>
          </a:p>
          <a:p>
            <a:pPr eaLnBrk="1" hangingPunct="1">
              <a:defRPr/>
            </a:pPr>
            <a:r>
              <a:rPr lang="en-US" sz="2000" dirty="0"/>
              <a:t>Stephanie Belden, Compliance Officer, Citrus County</a:t>
            </a:r>
          </a:p>
        </p:txBody>
      </p:sp>
    </p:spTree>
    <p:extLst>
      <p:ext uri="{BB962C8B-B14F-4D97-AF65-F5344CB8AC3E}">
        <p14:creationId xmlns:p14="http://schemas.microsoft.com/office/powerpoint/2010/main" val="2897179153"/>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1752600"/>
            <a:ext cx="8839200" cy="1676400"/>
          </a:xfrm>
        </p:spPr>
        <p:txBody>
          <a:bodyPr anchor="t"/>
          <a:lstStyle/>
          <a:p>
            <a:r>
              <a:rPr lang="en-US" sz="4400" b="1" dirty="0"/>
              <a:t>Okaloosa County</a:t>
            </a:r>
            <a:br>
              <a:rPr lang="en-US" sz="4400" b="1" dirty="0"/>
            </a:br>
            <a:r>
              <a:rPr lang="en-US" sz="4400" b="1" dirty="0"/>
              <a:t>nCourt Payment Solutions</a:t>
            </a:r>
          </a:p>
        </p:txBody>
      </p:sp>
      <p:sp>
        <p:nvSpPr>
          <p:cNvPr id="3" name="Subtitle 2">
            <a:extLst>
              <a:ext uri="{FF2B5EF4-FFF2-40B4-BE49-F238E27FC236}">
                <a16:creationId xmlns:a16="http://schemas.microsoft.com/office/drawing/2014/main" id="{56FE214B-85C5-48BE-B1AE-3E45CF74C963}"/>
              </a:ext>
            </a:extLst>
          </p:cNvPr>
          <p:cNvSpPr>
            <a:spLocks noGrp="1"/>
          </p:cNvSpPr>
          <p:nvPr>
            <p:ph type="body" sz="quarter" idx="1"/>
          </p:nvPr>
        </p:nvSpPr>
        <p:spPr>
          <a:xfrm>
            <a:off x="457200" y="3429001"/>
            <a:ext cx="8229600" cy="1295400"/>
          </a:xfrm>
        </p:spPr>
        <p:txBody>
          <a:bodyPr/>
          <a:lstStyle/>
          <a:p>
            <a:r>
              <a:rPr lang="en-US" dirty="0"/>
              <a:t>JD Peacock, Clerk of Court</a:t>
            </a:r>
          </a:p>
          <a:p>
            <a:r>
              <a:rPr lang="en-US" dirty="0"/>
              <a:t>Okaloosa County</a:t>
            </a:r>
          </a:p>
        </p:txBody>
      </p:sp>
    </p:spTree>
    <p:extLst>
      <p:ext uri="{BB962C8B-B14F-4D97-AF65-F5344CB8AC3E}">
        <p14:creationId xmlns:p14="http://schemas.microsoft.com/office/powerpoint/2010/main" val="106581733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Payment Plan vs. No Payment Plan</a:t>
            </a:r>
            <a:br>
              <a:rPr lang="en-US" dirty="0"/>
            </a:br>
            <a:r>
              <a:rPr lang="en-US" sz="3000" dirty="0"/>
              <a:t>MM/CT cases only </a:t>
            </a:r>
          </a:p>
        </p:txBody>
      </p:sp>
      <p:graphicFrame>
        <p:nvGraphicFramePr>
          <p:cNvPr id="7" name="Table 6"/>
          <p:cNvGraphicFramePr>
            <a:graphicFrameLocks noGrp="1"/>
          </p:cNvGraphicFramePr>
          <p:nvPr>
            <p:extLst>
              <p:ext uri="{D42A27DB-BD31-4B8C-83A1-F6EECF244321}">
                <p14:modId xmlns:p14="http://schemas.microsoft.com/office/powerpoint/2010/main" val="1806190591"/>
              </p:ext>
            </p:extLst>
          </p:nvPr>
        </p:nvGraphicFramePr>
        <p:xfrm>
          <a:off x="381000" y="2667000"/>
          <a:ext cx="4038600" cy="2209800"/>
        </p:xfrm>
        <a:graphic>
          <a:graphicData uri="http://schemas.openxmlformats.org/drawingml/2006/table">
            <a:tbl>
              <a:tblPr firstRow="1" bandRow="1">
                <a:tableStyleId>{93296810-A885-4BE3-A3E7-6D5BEEA58F35}</a:tableStyleId>
              </a:tblPr>
              <a:tblGrid>
                <a:gridCol w="1539113">
                  <a:extLst>
                    <a:ext uri="{9D8B030D-6E8A-4147-A177-3AD203B41FA5}">
                      <a16:colId xmlns:a16="http://schemas.microsoft.com/office/drawing/2014/main" val="20000"/>
                    </a:ext>
                  </a:extLst>
                </a:gridCol>
                <a:gridCol w="1078165">
                  <a:extLst>
                    <a:ext uri="{9D8B030D-6E8A-4147-A177-3AD203B41FA5}">
                      <a16:colId xmlns:a16="http://schemas.microsoft.com/office/drawing/2014/main" val="20001"/>
                    </a:ext>
                  </a:extLst>
                </a:gridCol>
                <a:gridCol w="1421322">
                  <a:extLst>
                    <a:ext uri="{9D8B030D-6E8A-4147-A177-3AD203B41FA5}">
                      <a16:colId xmlns:a16="http://schemas.microsoft.com/office/drawing/2014/main" val="20002"/>
                    </a:ext>
                  </a:extLst>
                </a:gridCol>
              </a:tblGrid>
              <a:tr h="416339">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Payment</a:t>
                      </a:r>
                      <a:r>
                        <a:rPr lang="en-US" sz="2000" baseline="0" dirty="0">
                          <a:solidFill>
                            <a:schemeClr val="tx1"/>
                          </a:solidFill>
                        </a:rPr>
                        <a:t> Plan</a:t>
                      </a:r>
                      <a:endParaRPr lang="en-US"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pPr algn="ctr"/>
                      <a:endParaRPr lang="en-US" sz="1400" dirty="0"/>
                    </a:p>
                  </a:txBody>
                  <a:tcPr/>
                </a:tc>
                <a:extLst>
                  <a:ext uri="{0D108BD9-81ED-4DB2-BD59-A6C34878D82A}">
                    <a16:rowId xmlns:a16="http://schemas.microsoft.com/office/drawing/2014/main" val="10000"/>
                  </a:ext>
                </a:extLst>
              </a:tr>
              <a:tr h="320261">
                <a:tc gridSpan="2">
                  <a:txBody>
                    <a:bodyPr/>
                    <a:lstStyle/>
                    <a:p>
                      <a:pPr algn="r"/>
                      <a:r>
                        <a:rPr lang="en-US" sz="1400" dirty="0"/>
                        <a:t>#</a:t>
                      </a:r>
                      <a:r>
                        <a:rPr lang="en-US" sz="1400" baseline="0" dirty="0"/>
                        <a:t> of cases    </a:t>
                      </a:r>
                      <a:endParaRPr lang="en-US" sz="1400" dirty="0"/>
                    </a:p>
                  </a:txBody>
                  <a:tcPr>
                    <a:lnL w="12700" cap="flat" cmpd="sng" algn="ctr">
                      <a:solidFill>
                        <a:schemeClr val="tx1"/>
                      </a:solidFill>
                      <a:prstDash val="solid"/>
                      <a:round/>
                      <a:headEnd type="none" w="med" len="med"/>
                      <a:tailEnd type="none" w="med" len="med"/>
                    </a:lnL>
                  </a:tcPr>
                </a:tc>
                <a:tc hMerge="1">
                  <a:txBody>
                    <a:bodyPr/>
                    <a:lstStyle/>
                    <a:p>
                      <a:pPr algn="ctr"/>
                      <a:endParaRPr lang="en-US" sz="1400" dirty="0"/>
                    </a:p>
                  </a:txBody>
                  <a:tcPr/>
                </a:tc>
                <a:tc>
                  <a:txBody>
                    <a:bodyPr/>
                    <a:lstStyle/>
                    <a:p>
                      <a:pPr algn="ctr"/>
                      <a:r>
                        <a:rPr lang="en-US" sz="1400" dirty="0"/>
                        <a:t>percentage</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20261">
                <a:tc>
                  <a:txBody>
                    <a:bodyPr/>
                    <a:lstStyle/>
                    <a:p>
                      <a:pPr algn="r"/>
                      <a:r>
                        <a:rPr lang="en-US" sz="1400" dirty="0"/>
                        <a:t>Total</a:t>
                      </a:r>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1,776</a:t>
                      </a:r>
                    </a:p>
                  </a:txBody>
                  <a:tcPr/>
                </a:tc>
                <a:tc>
                  <a:txBody>
                    <a:bodyPr/>
                    <a:lstStyle/>
                    <a:p>
                      <a:pPr algn="ctr"/>
                      <a:r>
                        <a:rPr lang="en-US" sz="1400" dirty="0"/>
                        <a:t>9%</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672548">
                <a:tc>
                  <a:txBody>
                    <a:bodyPr/>
                    <a:lstStyle/>
                    <a:p>
                      <a:pPr algn="r"/>
                      <a:r>
                        <a:rPr lang="en-US" sz="1200" b="1" dirty="0">
                          <a:solidFill>
                            <a:srgbClr val="00B050"/>
                          </a:solidFill>
                        </a:rPr>
                        <a:t>Payment</a:t>
                      </a:r>
                      <a:r>
                        <a:rPr lang="en-US" sz="1200" b="1" baseline="0" dirty="0">
                          <a:solidFill>
                            <a:srgbClr val="00B050"/>
                          </a:solidFill>
                        </a:rPr>
                        <a:t> plan completed or making payments</a:t>
                      </a:r>
                      <a:endParaRPr lang="en-US" sz="1200" b="1" dirty="0">
                        <a:solidFill>
                          <a:srgbClr val="00B050"/>
                        </a:solidFill>
                      </a:endParaRPr>
                    </a:p>
                  </a:txBody>
                  <a:tcPr>
                    <a:lnL w="12700" cap="flat" cmpd="sng" algn="ctr">
                      <a:solidFill>
                        <a:schemeClr val="tx1"/>
                      </a:solidFill>
                      <a:prstDash val="solid"/>
                      <a:round/>
                      <a:headEnd type="none" w="med" len="med"/>
                      <a:tailEnd type="none" w="med" len="med"/>
                    </a:lnL>
                  </a:tcPr>
                </a:tc>
                <a:tc>
                  <a:txBody>
                    <a:bodyPr/>
                    <a:lstStyle/>
                    <a:p>
                      <a:pPr algn="ctr"/>
                      <a:endParaRPr lang="en-US" sz="1100" b="1" dirty="0">
                        <a:solidFill>
                          <a:srgbClr val="00B050"/>
                        </a:solidFill>
                      </a:endParaRPr>
                    </a:p>
                    <a:p>
                      <a:pPr algn="ctr"/>
                      <a:r>
                        <a:rPr lang="en-US" sz="1400" b="1" dirty="0">
                          <a:solidFill>
                            <a:srgbClr val="00B050"/>
                          </a:solidFill>
                        </a:rPr>
                        <a:t>1,127</a:t>
                      </a:r>
                    </a:p>
                  </a:txBody>
                  <a:tcPr/>
                </a:tc>
                <a:tc>
                  <a:txBody>
                    <a:bodyPr/>
                    <a:lstStyle/>
                    <a:p>
                      <a:pPr algn="ctr"/>
                      <a:endParaRPr lang="en-US" sz="1000" dirty="0"/>
                    </a:p>
                    <a:p>
                      <a:pPr algn="ctr"/>
                      <a:r>
                        <a:rPr lang="en-US" sz="1400" b="1" dirty="0">
                          <a:solidFill>
                            <a:srgbClr val="00B050"/>
                          </a:solidFill>
                        </a:rPr>
                        <a:t>64% Success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80391">
                <a:tc>
                  <a:txBody>
                    <a:bodyPr/>
                    <a:lstStyle/>
                    <a:p>
                      <a:pPr algn="r"/>
                      <a:r>
                        <a:rPr lang="en-US" sz="1200" dirty="0">
                          <a:solidFill>
                            <a:srgbClr val="FF0000"/>
                          </a:solidFill>
                        </a:rPr>
                        <a:t>DL suspended for failing to comply</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400" dirty="0">
                          <a:solidFill>
                            <a:srgbClr val="FF0000"/>
                          </a:solidFill>
                        </a:rPr>
                        <a:t>649</a:t>
                      </a:r>
                    </a:p>
                  </a:txBody>
                  <a:tcPr>
                    <a:lnB w="12700" cap="flat" cmpd="sng" algn="ctr">
                      <a:solidFill>
                        <a:schemeClr val="tx1"/>
                      </a:solidFill>
                      <a:prstDash val="solid"/>
                      <a:round/>
                      <a:headEnd type="none" w="med" len="med"/>
                      <a:tailEnd type="none" w="med" len="med"/>
                    </a:lnB>
                  </a:tcPr>
                </a:tc>
                <a:tc>
                  <a:txBody>
                    <a:bodyPr/>
                    <a:lstStyle/>
                    <a:p>
                      <a:pPr algn="ctr"/>
                      <a:r>
                        <a:rPr lang="en-US" sz="1400" dirty="0">
                          <a:solidFill>
                            <a:srgbClr val="FF0000"/>
                          </a:solidFill>
                        </a:rPr>
                        <a:t>36% Suspended</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757820182"/>
              </p:ext>
            </p:extLst>
          </p:nvPr>
        </p:nvGraphicFramePr>
        <p:xfrm>
          <a:off x="4800600" y="2667000"/>
          <a:ext cx="4038600" cy="2220046"/>
        </p:xfrm>
        <a:graphic>
          <a:graphicData uri="http://schemas.openxmlformats.org/drawingml/2006/table">
            <a:tbl>
              <a:tblPr firstRow="1" bandRow="1">
                <a:tableStyleId>{93296810-A885-4BE3-A3E7-6D5BEEA58F35}</a:tableStyleId>
              </a:tblPr>
              <a:tblGrid>
                <a:gridCol w="1539113">
                  <a:extLst>
                    <a:ext uri="{9D8B030D-6E8A-4147-A177-3AD203B41FA5}">
                      <a16:colId xmlns:a16="http://schemas.microsoft.com/office/drawing/2014/main" val="20000"/>
                    </a:ext>
                  </a:extLst>
                </a:gridCol>
                <a:gridCol w="1078165">
                  <a:extLst>
                    <a:ext uri="{9D8B030D-6E8A-4147-A177-3AD203B41FA5}">
                      <a16:colId xmlns:a16="http://schemas.microsoft.com/office/drawing/2014/main" val="20001"/>
                    </a:ext>
                  </a:extLst>
                </a:gridCol>
                <a:gridCol w="1421322">
                  <a:extLst>
                    <a:ext uri="{9D8B030D-6E8A-4147-A177-3AD203B41FA5}">
                      <a16:colId xmlns:a16="http://schemas.microsoft.com/office/drawing/2014/main" val="20002"/>
                    </a:ext>
                  </a:extLst>
                </a:gridCol>
              </a:tblGrid>
              <a:tr h="382163">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none" baseline="0" dirty="0">
                          <a:solidFill>
                            <a:schemeClr val="tx1"/>
                          </a:solidFill>
                        </a:rPr>
                        <a:t>No Payment</a:t>
                      </a:r>
                      <a:r>
                        <a:rPr lang="en-US" sz="2000" baseline="0" dirty="0">
                          <a:solidFill>
                            <a:schemeClr val="tx1"/>
                          </a:solidFill>
                        </a:rPr>
                        <a:t> Plan</a:t>
                      </a:r>
                      <a:endParaRPr lang="en-US"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pPr algn="ctr"/>
                      <a:endParaRPr lang="en-US" sz="1400" dirty="0"/>
                    </a:p>
                  </a:txBody>
                  <a:tcPr/>
                </a:tc>
                <a:extLst>
                  <a:ext uri="{0D108BD9-81ED-4DB2-BD59-A6C34878D82A}">
                    <a16:rowId xmlns:a16="http://schemas.microsoft.com/office/drawing/2014/main" val="10000"/>
                  </a:ext>
                </a:extLst>
              </a:tr>
              <a:tr h="293972">
                <a:tc gridSpan="2">
                  <a:txBody>
                    <a:bodyPr/>
                    <a:lstStyle/>
                    <a:p>
                      <a:pPr algn="r"/>
                      <a:r>
                        <a:rPr lang="en-US" sz="1400" dirty="0"/>
                        <a:t>#</a:t>
                      </a:r>
                      <a:r>
                        <a:rPr lang="en-US" sz="1400" baseline="0" dirty="0"/>
                        <a:t> of cases    </a:t>
                      </a:r>
                      <a:endParaRPr lang="en-US" sz="1400" dirty="0"/>
                    </a:p>
                  </a:txBody>
                  <a:tcPr>
                    <a:lnL w="12700" cap="flat" cmpd="sng" algn="ctr">
                      <a:solidFill>
                        <a:schemeClr val="tx1"/>
                      </a:solidFill>
                      <a:prstDash val="solid"/>
                      <a:round/>
                      <a:headEnd type="none" w="med" len="med"/>
                      <a:tailEnd type="none" w="med" len="med"/>
                    </a:lnL>
                  </a:tcPr>
                </a:tc>
                <a:tc hMerge="1">
                  <a:txBody>
                    <a:bodyPr/>
                    <a:lstStyle/>
                    <a:p>
                      <a:pPr algn="ctr"/>
                      <a:endParaRPr lang="en-US" sz="1400" dirty="0"/>
                    </a:p>
                  </a:txBody>
                  <a:tcPr/>
                </a:tc>
                <a:tc>
                  <a:txBody>
                    <a:bodyPr/>
                    <a:lstStyle/>
                    <a:p>
                      <a:pPr algn="ctr"/>
                      <a:r>
                        <a:rPr lang="en-US" sz="1400" dirty="0"/>
                        <a:t>percentage</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293972">
                <a:tc>
                  <a:txBody>
                    <a:bodyPr/>
                    <a:lstStyle/>
                    <a:p>
                      <a:pPr algn="r"/>
                      <a:r>
                        <a:rPr lang="en-US" sz="1400" dirty="0"/>
                        <a:t>Total</a:t>
                      </a:r>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18,673</a:t>
                      </a:r>
                    </a:p>
                  </a:txBody>
                  <a:tcPr/>
                </a:tc>
                <a:tc>
                  <a:txBody>
                    <a:bodyPr/>
                    <a:lstStyle/>
                    <a:p>
                      <a:pPr algn="ctr"/>
                      <a:r>
                        <a:rPr lang="en-US" sz="1400" dirty="0"/>
                        <a:t>91%</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670560">
                <a:tc>
                  <a:txBody>
                    <a:bodyPr/>
                    <a:lstStyle/>
                    <a:p>
                      <a:pPr algn="r"/>
                      <a:endParaRPr lang="en-US" sz="600" b="1" dirty="0">
                        <a:solidFill>
                          <a:srgbClr val="00B050"/>
                        </a:solidFill>
                      </a:endParaRPr>
                    </a:p>
                    <a:p>
                      <a:pPr algn="r"/>
                      <a:r>
                        <a:rPr lang="en-US" sz="1200" b="1" dirty="0">
                          <a:solidFill>
                            <a:srgbClr val="00B050"/>
                          </a:solidFill>
                        </a:rPr>
                        <a:t>Paid</a:t>
                      </a:r>
                      <a:r>
                        <a:rPr lang="en-US" sz="1200" b="1" baseline="0" dirty="0">
                          <a:solidFill>
                            <a:srgbClr val="00B050"/>
                          </a:solidFill>
                        </a:rPr>
                        <a:t> or making payments</a:t>
                      </a:r>
                      <a:endParaRPr lang="en-US" sz="1200" b="1" dirty="0">
                        <a:solidFill>
                          <a:srgbClr val="00B050"/>
                        </a:solidFill>
                      </a:endParaRPr>
                    </a:p>
                  </a:txBody>
                  <a:tcPr>
                    <a:lnL w="12700" cap="flat" cmpd="sng" algn="ctr">
                      <a:solidFill>
                        <a:schemeClr val="tx1"/>
                      </a:solidFill>
                      <a:prstDash val="solid"/>
                      <a:round/>
                      <a:headEnd type="none" w="med" len="med"/>
                      <a:tailEnd type="none" w="med" len="med"/>
                    </a:lnL>
                  </a:tcPr>
                </a:tc>
                <a:tc>
                  <a:txBody>
                    <a:bodyPr/>
                    <a:lstStyle/>
                    <a:p>
                      <a:pPr algn="ctr"/>
                      <a:endParaRPr lang="en-US" sz="1000" b="1" dirty="0">
                        <a:solidFill>
                          <a:srgbClr val="00B050"/>
                        </a:solidFill>
                      </a:endParaRPr>
                    </a:p>
                    <a:p>
                      <a:pPr algn="ctr"/>
                      <a:r>
                        <a:rPr lang="en-US" sz="1400" b="1" dirty="0">
                          <a:solidFill>
                            <a:srgbClr val="00B050"/>
                          </a:solidFill>
                        </a:rPr>
                        <a:t>4,628</a:t>
                      </a:r>
                    </a:p>
                  </a:txBody>
                  <a:tcPr/>
                </a:tc>
                <a:tc>
                  <a:txBody>
                    <a:bodyPr/>
                    <a:lstStyle/>
                    <a:p>
                      <a:pPr algn="ctr"/>
                      <a:endParaRPr lang="en-US" sz="1000" dirty="0"/>
                    </a:p>
                    <a:p>
                      <a:pPr algn="ctr"/>
                      <a:r>
                        <a:rPr lang="en-US" sz="1400" b="1" dirty="0">
                          <a:solidFill>
                            <a:srgbClr val="00B050"/>
                          </a:solidFill>
                        </a:rPr>
                        <a:t>25% Success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543646">
                <a:tc>
                  <a:txBody>
                    <a:bodyPr/>
                    <a:lstStyle/>
                    <a:p>
                      <a:pPr algn="r"/>
                      <a:r>
                        <a:rPr lang="en-US" sz="1200" dirty="0">
                          <a:solidFill>
                            <a:srgbClr val="FF0000"/>
                          </a:solidFill>
                        </a:rPr>
                        <a:t>DL suspended for failing to comply</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400" dirty="0">
                          <a:solidFill>
                            <a:srgbClr val="FF0000"/>
                          </a:solidFill>
                        </a:rPr>
                        <a:t>14,045</a:t>
                      </a:r>
                    </a:p>
                  </a:txBody>
                  <a:tcPr>
                    <a:lnB w="12700" cap="flat" cmpd="sng" algn="ctr">
                      <a:solidFill>
                        <a:schemeClr val="tx1"/>
                      </a:solidFill>
                      <a:prstDash val="solid"/>
                      <a:round/>
                      <a:headEnd type="none" w="med" len="med"/>
                      <a:tailEnd type="none" w="med" len="med"/>
                    </a:lnB>
                  </a:tcPr>
                </a:tc>
                <a:tc>
                  <a:txBody>
                    <a:bodyPr/>
                    <a:lstStyle/>
                    <a:p>
                      <a:pPr algn="ctr"/>
                      <a:r>
                        <a:rPr lang="en-US" sz="1400" b="0" dirty="0">
                          <a:solidFill>
                            <a:srgbClr val="FF0000"/>
                          </a:solidFill>
                        </a:rPr>
                        <a:t>75% Suspended</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1" name="TextBox 10"/>
          <p:cNvSpPr txBox="1"/>
          <p:nvPr/>
        </p:nvSpPr>
        <p:spPr>
          <a:xfrm>
            <a:off x="870509" y="5181600"/>
            <a:ext cx="2362200" cy="369332"/>
          </a:xfrm>
          <a:prstGeom prst="rect">
            <a:avLst/>
          </a:prstGeom>
          <a:noFill/>
        </p:spPr>
        <p:txBody>
          <a:bodyPr wrap="square" rtlCol="0">
            <a:spAutoFit/>
          </a:bodyPr>
          <a:lstStyle/>
          <a:p>
            <a:endParaRPr lang="en-US" dirty="0"/>
          </a:p>
        </p:txBody>
      </p:sp>
      <p:sp>
        <p:nvSpPr>
          <p:cNvPr id="3" name="TextBox 2"/>
          <p:cNvSpPr txBox="1"/>
          <p:nvPr/>
        </p:nvSpPr>
        <p:spPr>
          <a:xfrm>
            <a:off x="870508" y="1756180"/>
            <a:ext cx="7359092" cy="923330"/>
          </a:xfrm>
          <a:prstGeom prst="rect">
            <a:avLst/>
          </a:prstGeom>
          <a:noFill/>
        </p:spPr>
        <p:txBody>
          <a:bodyPr wrap="square" rtlCol="0" anchor="t">
            <a:spAutoFit/>
          </a:bodyPr>
          <a:lstStyle/>
          <a:p>
            <a:pPr algn="ctr">
              <a:lnSpc>
                <a:spcPct val="150000"/>
              </a:lnSpc>
            </a:pPr>
            <a:r>
              <a:rPr lang="en-US" b="1" dirty="0">
                <a:solidFill>
                  <a:srgbClr val="090E74"/>
                </a:solidFill>
              </a:rPr>
              <a:t>CY 2013 - 2014: 20,449 cases</a:t>
            </a:r>
          </a:p>
        </p:txBody>
      </p:sp>
    </p:spTree>
    <p:extLst>
      <p:ext uri="{BB962C8B-B14F-4D97-AF65-F5344CB8AC3E}">
        <p14:creationId xmlns:p14="http://schemas.microsoft.com/office/powerpoint/2010/main" val="528635328"/>
      </p:ext>
    </p:extLst>
  </p:cSld>
  <p:clrMapOvr>
    <a:masterClrMapping/>
  </p:clrMapOvr>
  <p:transition>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0ACB-3803-440F-BBB0-5B0C9FB36F44}"/>
              </a:ext>
            </a:extLst>
          </p:cNvPr>
          <p:cNvSpPr>
            <a:spLocks noGrp="1"/>
          </p:cNvSpPr>
          <p:nvPr>
            <p:ph type="title"/>
          </p:nvPr>
        </p:nvSpPr>
        <p:spPr/>
        <p:txBody>
          <a:bodyPr>
            <a:noAutofit/>
          </a:bodyPr>
          <a:lstStyle/>
          <a:p>
            <a:r>
              <a:rPr lang="en-US" sz="3500" dirty="0">
                <a:effectLst/>
              </a:rPr>
              <a:t>Okaloosa County nCourt Payment Solutions</a:t>
            </a:r>
          </a:p>
        </p:txBody>
      </p:sp>
      <p:sp>
        <p:nvSpPr>
          <p:cNvPr id="3" name="Content Placeholder 2">
            <a:extLst>
              <a:ext uri="{FF2B5EF4-FFF2-40B4-BE49-F238E27FC236}">
                <a16:creationId xmlns:a16="http://schemas.microsoft.com/office/drawing/2014/main" id="{DA8E1AA5-8E4C-4332-A46F-386A0FDDC32D}"/>
              </a:ext>
            </a:extLst>
          </p:cNvPr>
          <p:cNvSpPr>
            <a:spLocks noGrp="1"/>
          </p:cNvSpPr>
          <p:nvPr>
            <p:ph idx="1"/>
          </p:nvPr>
        </p:nvSpPr>
        <p:spPr>
          <a:xfrm>
            <a:off x="457200" y="1600200"/>
            <a:ext cx="8229600" cy="4149725"/>
          </a:xfrm>
        </p:spPr>
        <p:txBody>
          <a:bodyPr/>
          <a:lstStyle/>
          <a:p>
            <a:pPr lvl="1"/>
            <a:r>
              <a:rPr lang="en-US" sz="2500" dirty="0">
                <a:latin typeface="Calibri" panose="020F0502020204030204" pitchFamily="34" charset="0"/>
              </a:rPr>
              <a:t>System Integration &amp; Innovative Solutions</a:t>
            </a:r>
          </a:p>
          <a:p>
            <a:pPr lvl="1"/>
            <a:r>
              <a:rPr lang="en-US" sz="2500" dirty="0">
                <a:latin typeface="Calibri" panose="020F0502020204030204" pitchFamily="34" charset="0"/>
              </a:rPr>
              <a:t>Metrics</a:t>
            </a:r>
          </a:p>
          <a:p>
            <a:pPr lvl="1"/>
            <a:r>
              <a:rPr lang="en-US" sz="2500" dirty="0">
                <a:latin typeface="Calibri" panose="020F0502020204030204" pitchFamily="34" charset="0"/>
              </a:rPr>
              <a:t>Cases</a:t>
            </a:r>
          </a:p>
          <a:p>
            <a:pPr lvl="1"/>
            <a:r>
              <a:rPr lang="en-US" sz="2500" dirty="0">
                <a:latin typeface="Calibri" panose="020F0502020204030204" pitchFamily="34" charset="0"/>
              </a:rPr>
              <a:t>Customer Satisfaction</a:t>
            </a:r>
          </a:p>
        </p:txBody>
      </p:sp>
    </p:spTree>
    <p:extLst>
      <p:ext uri="{BB962C8B-B14F-4D97-AF65-F5344CB8AC3E}">
        <p14:creationId xmlns:p14="http://schemas.microsoft.com/office/powerpoint/2010/main" val="1638704762"/>
      </p:ext>
    </p:extLst>
  </p:cSld>
  <p:clrMapOvr>
    <a:masterClrMapping/>
  </p:clrMapOvr>
  <p:transition>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500" dirty="0">
                <a:effectLst/>
              </a:rPr>
              <a:t>System Integration &amp; Innovative Solutions</a:t>
            </a:r>
          </a:p>
        </p:txBody>
      </p:sp>
      <p:sp>
        <p:nvSpPr>
          <p:cNvPr id="3" name="Content Placeholder 2"/>
          <p:cNvSpPr>
            <a:spLocks noGrp="1"/>
          </p:cNvSpPr>
          <p:nvPr>
            <p:ph idx="1"/>
          </p:nvPr>
        </p:nvSpPr>
        <p:spPr/>
        <p:txBody>
          <a:bodyPr/>
          <a:lstStyle/>
          <a:p>
            <a:pPr lvl="1"/>
            <a:r>
              <a:rPr lang="en-US" sz="2000" dirty="0">
                <a:latin typeface="Calibri" panose="020F0502020204030204" pitchFamily="34" charset="0"/>
              </a:rPr>
              <a:t>Automated Payment File Process</a:t>
            </a:r>
          </a:p>
          <a:p>
            <a:pPr lvl="2"/>
            <a:r>
              <a:rPr lang="en-US" sz="2000" dirty="0">
                <a:latin typeface="Calibri" panose="020F0502020204030204" pitchFamily="34" charset="0"/>
              </a:rPr>
              <a:t>Automatically updates Case Management System</a:t>
            </a:r>
          </a:p>
          <a:p>
            <a:pPr lvl="1"/>
            <a:r>
              <a:rPr lang="en-US" sz="2000" dirty="0">
                <a:latin typeface="Calibri" panose="020F0502020204030204" pitchFamily="34" charset="0"/>
              </a:rPr>
              <a:t>Incoming call diversion to nCourt for Traffic Ticket calls</a:t>
            </a:r>
          </a:p>
          <a:p>
            <a:pPr lvl="2"/>
            <a:r>
              <a:rPr lang="en-US" sz="2000" dirty="0">
                <a:latin typeface="Calibri" panose="020F0502020204030204" pitchFamily="34" charset="0"/>
              </a:rPr>
              <a:t>Customer selects traffic ticket from our incoming phone tree system and gets transferred to nCourt Call Center</a:t>
            </a:r>
          </a:p>
          <a:p>
            <a:pPr lvl="1"/>
            <a:r>
              <a:rPr lang="en-US" sz="2000" dirty="0">
                <a:latin typeface="Calibri" panose="020F0502020204030204" pitchFamily="34" charset="0"/>
              </a:rPr>
              <a:t>Payment Plan customer notifications from nCourt via text message</a:t>
            </a:r>
          </a:p>
          <a:p>
            <a:pPr lvl="2"/>
            <a:r>
              <a:rPr lang="en-US" sz="2000" dirty="0">
                <a:latin typeface="Calibri" panose="020F0502020204030204" pitchFamily="34" charset="0"/>
              </a:rPr>
              <a:t>Automated payment reminders, then pay right from phone via link in text message.</a:t>
            </a:r>
          </a:p>
        </p:txBody>
      </p:sp>
    </p:spTree>
    <p:extLst>
      <p:ext uri="{BB962C8B-B14F-4D97-AF65-F5344CB8AC3E}">
        <p14:creationId xmlns:p14="http://schemas.microsoft.com/office/powerpoint/2010/main" val="1448746732"/>
      </p:ext>
    </p:extLst>
  </p:cSld>
  <p:clrMapOvr>
    <a:masterClrMapping/>
  </p:clrMapOvr>
  <p:transition>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A42D2-2B70-4A24-9D35-86F9C4DEDEE5}"/>
              </a:ext>
            </a:extLst>
          </p:cNvPr>
          <p:cNvSpPr>
            <a:spLocks noGrp="1"/>
          </p:cNvSpPr>
          <p:nvPr>
            <p:ph type="title"/>
          </p:nvPr>
        </p:nvSpPr>
        <p:spPr/>
        <p:txBody>
          <a:bodyPr anchor="ctr">
            <a:normAutofit/>
          </a:bodyPr>
          <a:lstStyle/>
          <a:p>
            <a:r>
              <a:rPr lang="en-US" sz="3500" dirty="0">
                <a:effectLst/>
              </a:rPr>
              <a:t>System Integration &amp; Innovative Solutions</a:t>
            </a:r>
            <a:endParaRPr lang="en-US" sz="3500" dirty="0"/>
          </a:p>
        </p:txBody>
      </p:sp>
      <p:sp>
        <p:nvSpPr>
          <p:cNvPr id="3" name="Content Placeholder 2">
            <a:extLst>
              <a:ext uri="{FF2B5EF4-FFF2-40B4-BE49-F238E27FC236}">
                <a16:creationId xmlns:a16="http://schemas.microsoft.com/office/drawing/2014/main" id="{66EE953F-5B1E-4988-A6B1-9649940912A6}"/>
              </a:ext>
            </a:extLst>
          </p:cNvPr>
          <p:cNvSpPr>
            <a:spLocks noGrp="1"/>
          </p:cNvSpPr>
          <p:nvPr>
            <p:ph idx="1"/>
          </p:nvPr>
        </p:nvSpPr>
        <p:spPr/>
        <p:txBody>
          <a:bodyPr/>
          <a:lstStyle/>
          <a:p>
            <a:pPr lvl="1"/>
            <a:r>
              <a:rPr lang="en-US" sz="2500" dirty="0">
                <a:latin typeface="Calibri" panose="020F0502020204030204" pitchFamily="34" charset="0"/>
              </a:rPr>
              <a:t>Un-banked customers ability to pay at local retail outlets</a:t>
            </a:r>
          </a:p>
          <a:p>
            <a:pPr lvl="2"/>
            <a:r>
              <a:rPr lang="en-US" sz="2500" dirty="0">
                <a:latin typeface="Calibri" panose="020F0502020204030204" pitchFamily="34" charset="0"/>
              </a:rPr>
              <a:t>CVS, Dollar General and expanding.</a:t>
            </a:r>
          </a:p>
          <a:p>
            <a:pPr lvl="2"/>
            <a:endParaRPr lang="en-US" sz="2500" dirty="0">
              <a:latin typeface="Calibri" panose="020F0502020204030204" pitchFamily="34" charset="0"/>
            </a:endParaRPr>
          </a:p>
          <a:p>
            <a:pPr lvl="1"/>
            <a:r>
              <a:rPr lang="en-US" sz="2500" dirty="0">
                <a:latin typeface="Calibri" panose="020F0502020204030204" pitchFamily="34" charset="0"/>
              </a:rPr>
              <a:t>“Cashless” Cash Bonds</a:t>
            </a:r>
          </a:p>
          <a:p>
            <a:pPr lvl="2"/>
            <a:r>
              <a:rPr lang="en-US" sz="2500" dirty="0">
                <a:latin typeface="Calibri" panose="020F0502020204030204" pitchFamily="34" charset="0"/>
              </a:rPr>
              <a:t>nCourt taking credit card payments for Bonds</a:t>
            </a:r>
          </a:p>
        </p:txBody>
      </p:sp>
    </p:spTree>
    <p:extLst>
      <p:ext uri="{BB962C8B-B14F-4D97-AF65-F5344CB8AC3E}">
        <p14:creationId xmlns:p14="http://schemas.microsoft.com/office/powerpoint/2010/main" val="213319830"/>
      </p:ext>
    </p:extLst>
  </p:cSld>
  <p:clrMapOvr>
    <a:masterClrMapping/>
  </p:clrMapOvr>
  <p:transition>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FEBC9A-D723-4F18-A521-B3478DB72C9F}"/>
              </a:ext>
            </a:extLst>
          </p:cNvPr>
          <p:cNvSpPr>
            <a:spLocks noGrp="1"/>
          </p:cNvSpPr>
          <p:nvPr>
            <p:ph type="title"/>
          </p:nvPr>
        </p:nvSpPr>
        <p:spPr/>
        <p:txBody>
          <a:bodyPr anchor="ctr">
            <a:normAutofit/>
          </a:bodyPr>
          <a:lstStyle/>
          <a:p>
            <a:r>
              <a:rPr lang="en-US" sz="3500" dirty="0">
                <a:effectLst/>
              </a:rPr>
              <a:t>Metrics</a:t>
            </a:r>
          </a:p>
        </p:txBody>
      </p:sp>
      <p:sp>
        <p:nvSpPr>
          <p:cNvPr id="7" name="Content Placeholder 6">
            <a:extLst>
              <a:ext uri="{FF2B5EF4-FFF2-40B4-BE49-F238E27FC236}">
                <a16:creationId xmlns:a16="http://schemas.microsoft.com/office/drawing/2014/main" id="{0CC2EA3F-ABB6-4E44-8659-5897526892F8}"/>
              </a:ext>
            </a:extLst>
          </p:cNvPr>
          <p:cNvSpPr>
            <a:spLocks noGrp="1"/>
          </p:cNvSpPr>
          <p:nvPr>
            <p:ph idx="1"/>
          </p:nvPr>
        </p:nvSpPr>
        <p:spPr/>
        <p:txBody>
          <a:bodyPr/>
          <a:lstStyle/>
          <a:p>
            <a:pPr lvl="1"/>
            <a:r>
              <a:rPr lang="en-US" sz="2500" dirty="0">
                <a:latin typeface="Calibri" panose="020F0502020204030204" pitchFamily="34" charset="0"/>
              </a:rPr>
              <a:t>Payments Excepted for all Traffic &amp; Misdemeanor cases</a:t>
            </a:r>
          </a:p>
          <a:p>
            <a:pPr lvl="1"/>
            <a:r>
              <a:rPr lang="en-US" sz="2500" dirty="0">
                <a:latin typeface="Calibri" panose="020F0502020204030204" pitchFamily="34" charset="0"/>
              </a:rPr>
              <a:t>nCourt Payments</a:t>
            </a:r>
          </a:p>
          <a:p>
            <a:pPr lvl="2"/>
            <a:r>
              <a:rPr lang="en-US" sz="2500" dirty="0">
                <a:latin typeface="Calibri" panose="020F0502020204030204" pitchFamily="34" charset="0"/>
              </a:rPr>
              <a:t>2015 Total: 7,015</a:t>
            </a:r>
          </a:p>
          <a:p>
            <a:pPr lvl="2"/>
            <a:r>
              <a:rPr lang="en-US" sz="2500" dirty="0">
                <a:latin typeface="Calibri" panose="020F0502020204030204" pitchFamily="34" charset="0"/>
              </a:rPr>
              <a:t>2016 Total: 6,385</a:t>
            </a:r>
          </a:p>
          <a:p>
            <a:pPr lvl="2"/>
            <a:r>
              <a:rPr lang="en-US" sz="2500" dirty="0">
                <a:latin typeface="Calibri" panose="020F0502020204030204" pitchFamily="34" charset="0"/>
              </a:rPr>
              <a:t>2017 YTD: 5214</a:t>
            </a:r>
          </a:p>
          <a:p>
            <a:pPr lvl="1"/>
            <a:r>
              <a:rPr lang="en-US" sz="2500" dirty="0">
                <a:latin typeface="Calibri" panose="020F0502020204030204" pitchFamily="34" charset="0"/>
              </a:rPr>
              <a:t>2017 Customer Satisfaction Survey 8.57 out of 10.</a:t>
            </a:r>
          </a:p>
        </p:txBody>
      </p:sp>
    </p:spTree>
    <p:extLst>
      <p:ext uri="{BB962C8B-B14F-4D97-AF65-F5344CB8AC3E}">
        <p14:creationId xmlns:p14="http://schemas.microsoft.com/office/powerpoint/2010/main" val="1904673563"/>
      </p:ext>
    </p:extLst>
  </p:cSld>
  <p:clrMapOvr>
    <a:masterClrMapping/>
  </p:clrMapOvr>
  <p:transition>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mn-lt"/>
              </a:rPr>
              <a:t>Questions?</a:t>
            </a:r>
          </a:p>
        </p:txBody>
      </p:sp>
    </p:spTree>
    <p:extLst>
      <p:ext uri="{BB962C8B-B14F-4D97-AF65-F5344CB8AC3E}">
        <p14:creationId xmlns:p14="http://schemas.microsoft.com/office/powerpoint/2010/main" val="2006289438"/>
      </p:ext>
    </p:extLst>
  </p:cSld>
  <p:clrMapOvr>
    <a:masterClrMapping/>
  </p:clrMapOvr>
  <p:transition>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A0826-EB8C-4FB0-A18B-5AF6E94517D8}"/>
              </a:ext>
            </a:extLst>
          </p:cNvPr>
          <p:cNvSpPr>
            <a:spLocks noGrp="1"/>
          </p:cNvSpPr>
          <p:nvPr>
            <p:ph type="title"/>
          </p:nvPr>
        </p:nvSpPr>
        <p:spPr>
          <a:xfrm>
            <a:off x="152400" y="1752600"/>
            <a:ext cx="8839200" cy="1676400"/>
          </a:xfrm>
          <a:noFill/>
          <a:ln w="9525">
            <a:noFill/>
            <a:miter lim="800000"/>
            <a:headEnd/>
            <a:tailEnd/>
          </a:ln>
          <a:effectLst/>
        </p:spPr>
        <p:txBody>
          <a:bodyPr vert="horz" wrap="square" lIns="91440" tIns="45720" rIns="91440" bIns="45720" numCol="1" anchor="t" anchorCtr="0" compatLnSpc="1">
            <a:prstTxWarp prst="textNoShape">
              <a:avLst/>
            </a:prstTxWarp>
          </a:bodyPr>
          <a:lstStyle/>
          <a:p>
            <a:r>
              <a:rPr lang="en-US" sz="4400" dirty="0"/>
              <a:t>E-Payments</a:t>
            </a:r>
          </a:p>
        </p:txBody>
      </p:sp>
      <p:sp>
        <p:nvSpPr>
          <p:cNvPr id="5" name="Subtitle 4">
            <a:extLst>
              <a:ext uri="{FF2B5EF4-FFF2-40B4-BE49-F238E27FC236}">
                <a16:creationId xmlns:a16="http://schemas.microsoft.com/office/drawing/2014/main" id="{E954C28E-C7E8-4A40-9AE1-00561DC40806}"/>
              </a:ext>
            </a:extLst>
          </p:cNvPr>
          <p:cNvSpPr>
            <a:spLocks noGrp="1"/>
          </p:cNvSpPr>
          <p:nvPr>
            <p:ph type="body" sz="quarter" idx="1"/>
          </p:nvPr>
        </p:nvSpPr>
        <p:spPr/>
        <p:txBody>
          <a:bodyPr/>
          <a:lstStyle/>
          <a:p>
            <a:r>
              <a:rPr lang="en-US" sz="2500" dirty="0">
                <a:effectLst/>
              </a:rPr>
              <a:t>Jennifer Spinelli, Deputy Chief Financial Officer</a:t>
            </a:r>
          </a:p>
          <a:p>
            <a:r>
              <a:rPr lang="en-US" sz="2500" dirty="0">
                <a:effectLst/>
              </a:rPr>
              <a:t>Sh</a:t>
            </a:r>
            <a:r>
              <a:rPr lang="en-US" sz="2500" dirty="0"/>
              <a:t>eri </a:t>
            </a:r>
            <a:r>
              <a:rPr lang="en-US" sz="2500" dirty="0" err="1"/>
              <a:t>Pritupa</a:t>
            </a:r>
            <a:r>
              <a:rPr lang="en-US" sz="2500" dirty="0"/>
              <a:t>, Senior Manager</a:t>
            </a:r>
          </a:p>
          <a:p>
            <a:endParaRPr lang="en-US" sz="2500" dirty="0">
              <a:effectLst/>
            </a:endParaRPr>
          </a:p>
          <a:p>
            <a:r>
              <a:rPr lang="en-US" sz="2500" dirty="0">
                <a:effectLst/>
              </a:rPr>
              <a:t>Duval County</a:t>
            </a:r>
          </a:p>
        </p:txBody>
      </p:sp>
    </p:spTree>
    <p:extLst>
      <p:ext uri="{BB962C8B-B14F-4D97-AF65-F5344CB8AC3E}">
        <p14:creationId xmlns:p14="http://schemas.microsoft.com/office/powerpoint/2010/main" val="2112054605"/>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effectLst/>
              </a:rPr>
              <a:t>E-PAYMENTS</a:t>
            </a:r>
          </a:p>
        </p:txBody>
      </p:sp>
      <p:sp>
        <p:nvSpPr>
          <p:cNvPr id="6" name="Subtitle 5"/>
          <p:cNvSpPr>
            <a:spLocks noGrp="1"/>
          </p:cNvSpPr>
          <p:nvPr>
            <p:ph idx="1"/>
          </p:nvPr>
        </p:nvSpPr>
        <p:spPr>
          <a:xfrm>
            <a:off x="457200" y="1600200"/>
            <a:ext cx="8229600" cy="4149725"/>
          </a:xfrm>
        </p:spPr>
        <p:txBody>
          <a:bodyPr/>
          <a:lstStyle/>
          <a:p>
            <a:pPr lvl="1">
              <a:lnSpc>
                <a:spcPct val="150000"/>
              </a:lnSpc>
              <a:spcBef>
                <a:spcPts val="0"/>
              </a:spcBef>
            </a:pPr>
            <a:r>
              <a:rPr lang="en-US" sz="2500" dirty="0">
                <a:latin typeface="Calibri" panose="020F0502020204030204" pitchFamily="34" charset="0"/>
              </a:rPr>
              <a:t>Integrated Payment Solution</a:t>
            </a:r>
          </a:p>
          <a:p>
            <a:pPr lvl="1">
              <a:lnSpc>
                <a:spcPct val="150000"/>
              </a:lnSpc>
              <a:spcBef>
                <a:spcPts val="0"/>
              </a:spcBef>
            </a:pPr>
            <a:r>
              <a:rPr lang="en-US" sz="2500" dirty="0">
                <a:latin typeface="Calibri" panose="020F0502020204030204" pitchFamily="34" charset="0"/>
              </a:rPr>
              <a:t>Case Types</a:t>
            </a:r>
          </a:p>
          <a:p>
            <a:pPr lvl="1">
              <a:lnSpc>
                <a:spcPct val="150000"/>
              </a:lnSpc>
              <a:spcBef>
                <a:spcPts val="0"/>
              </a:spcBef>
            </a:pPr>
            <a:r>
              <a:rPr lang="en-US" sz="2500" dirty="0">
                <a:latin typeface="Calibri" panose="020F0502020204030204" pitchFamily="34" charset="0"/>
              </a:rPr>
              <a:t>Results</a:t>
            </a:r>
          </a:p>
          <a:p>
            <a:pPr lvl="1">
              <a:lnSpc>
                <a:spcPct val="150000"/>
              </a:lnSpc>
              <a:spcBef>
                <a:spcPts val="0"/>
              </a:spcBef>
            </a:pPr>
            <a:r>
              <a:rPr lang="en-US" sz="2500" dirty="0">
                <a:latin typeface="Calibri" panose="020F0502020204030204" pitchFamily="34" charset="0"/>
              </a:rPr>
              <a:t>Next steps</a:t>
            </a:r>
          </a:p>
        </p:txBody>
      </p:sp>
    </p:spTree>
    <p:extLst>
      <p:ext uri="{BB962C8B-B14F-4D97-AF65-F5344CB8AC3E}">
        <p14:creationId xmlns:p14="http://schemas.microsoft.com/office/powerpoint/2010/main" val="1479122475"/>
      </p:ext>
    </p:extLst>
  </p:cSld>
  <p:clrMapOvr>
    <a:masterClrMapping/>
  </p:clrMapOvr>
  <p:transition>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ffectLst/>
              </a:rPr>
              <a:t>Integrated Payment Solution</a:t>
            </a:r>
          </a:p>
        </p:txBody>
      </p:sp>
      <p:sp>
        <p:nvSpPr>
          <p:cNvPr id="3" name="Content Placeholder 2"/>
          <p:cNvSpPr>
            <a:spLocks noGrp="1"/>
          </p:cNvSpPr>
          <p:nvPr>
            <p:ph idx="1"/>
          </p:nvPr>
        </p:nvSpPr>
        <p:spPr/>
        <p:txBody>
          <a:bodyPr/>
          <a:lstStyle/>
          <a:p>
            <a:pPr>
              <a:lnSpc>
                <a:spcPct val="150000"/>
              </a:lnSpc>
              <a:spcBef>
                <a:spcPts val="0"/>
              </a:spcBef>
            </a:pPr>
            <a:r>
              <a:rPr lang="en-US" sz="2000" dirty="0">
                <a:latin typeface="Calibri" panose="020F0502020204030204" pitchFamily="34" charset="0"/>
              </a:rPr>
              <a:t>An open API allows for real-time posting of payments.</a:t>
            </a:r>
          </a:p>
          <a:p>
            <a:pPr>
              <a:lnSpc>
                <a:spcPct val="150000"/>
              </a:lnSpc>
              <a:spcBef>
                <a:spcPts val="0"/>
              </a:spcBef>
            </a:pPr>
            <a:r>
              <a:rPr lang="en-US" sz="2000" dirty="0">
                <a:latin typeface="Calibri" panose="020F0502020204030204" pitchFamily="34" charset="0"/>
              </a:rPr>
              <a:t>Reduce the number of revisions.</a:t>
            </a:r>
          </a:p>
          <a:p>
            <a:pPr lvl="1">
              <a:lnSpc>
                <a:spcPct val="150000"/>
              </a:lnSpc>
              <a:spcBef>
                <a:spcPts val="0"/>
              </a:spcBef>
            </a:pPr>
            <a:r>
              <a:rPr lang="en-US" sz="2000" dirty="0">
                <a:latin typeface="Calibri" panose="020F0502020204030204" pitchFamily="34" charset="0"/>
              </a:rPr>
              <a:t>Late fees</a:t>
            </a:r>
          </a:p>
          <a:p>
            <a:pPr lvl="1">
              <a:lnSpc>
                <a:spcPct val="150000"/>
              </a:lnSpc>
              <a:spcBef>
                <a:spcPts val="0"/>
              </a:spcBef>
            </a:pPr>
            <a:r>
              <a:rPr lang="en-US" sz="2000" dirty="0">
                <a:latin typeface="Calibri" panose="020F0502020204030204" pitchFamily="34" charset="0"/>
              </a:rPr>
              <a:t>D6 fees</a:t>
            </a:r>
          </a:p>
          <a:p>
            <a:pPr>
              <a:lnSpc>
                <a:spcPct val="150000"/>
              </a:lnSpc>
              <a:spcBef>
                <a:spcPts val="0"/>
              </a:spcBef>
            </a:pPr>
            <a:r>
              <a:rPr lang="en-US" sz="2000" dirty="0">
                <a:latin typeface="Calibri" panose="020F0502020204030204" pitchFamily="34" charset="0"/>
              </a:rPr>
              <a:t>Payments can be made at any time.</a:t>
            </a:r>
          </a:p>
          <a:p>
            <a:pPr>
              <a:lnSpc>
                <a:spcPct val="150000"/>
              </a:lnSpc>
              <a:spcBef>
                <a:spcPts val="0"/>
              </a:spcBef>
            </a:pPr>
            <a:r>
              <a:rPr lang="en-US" sz="2000" dirty="0">
                <a:latin typeface="Calibri" panose="020F0502020204030204" pitchFamily="34" charset="0"/>
              </a:rPr>
              <a:t>Customers see the payment on their case.</a:t>
            </a:r>
          </a:p>
          <a:p>
            <a:pPr>
              <a:lnSpc>
                <a:spcPct val="150000"/>
              </a:lnSpc>
              <a:spcBef>
                <a:spcPts val="0"/>
              </a:spcBef>
            </a:pPr>
            <a:r>
              <a:rPr lang="en-US" sz="2000" dirty="0">
                <a:latin typeface="Calibri" panose="020F0502020204030204" pitchFamily="34" charset="0"/>
              </a:rPr>
              <a:t>Allows for a seamless transition between credit card vendors.</a:t>
            </a:r>
          </a:p>
          <a:p>
            <a:pPr lvl="1">
              <a:lnSpc>
                <a:spcPct val="150000"/>
              </a:lnSpc>
              <a:spcBef>
                <a:spcPts val="0"/>
              </a:spcBef>
            </a:pPr>
            <a:r>
              <a:rPr lang="en-US" sz="2000" dirty="0">
                <a:latin typeface="Calibri" panose="020F0502020204030204" pitchFamily="34" charset="0"/>
              </a:rPr>
              <a:t>Current Rate is 2.75% vs. 3.5% for our prior vendor.</a:t>
            </a:r>
          </a:p>
        </p:txBody>
      </p:sp>
    </p:spTree>
    <p:extLst>
      <p:ext uri="{BB962C8B-B14F-4D97-AF65-F5344CB8AC3E}">
        <p14:creationId xmlns:p14="http://schemas.microsoft.com/office/powerpoint/2010/main" val="4255455837"/>
      </p:ext>
    </p:extLst>
  </p:cSld>
  <p:clrMapOvr>
    <a:masterClrMapping/>
  </p:clrMapOvr>
  <p:transition>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FEBC9A-D723-4F18-A521-B3478DB72C9F}"/>
              </a:ext>
            </a:extLst>
          </p:cNvPr>
          <p:cNvSpPr>
            <a:spLocks noGrp="1"/>
          </p:cNvSpPr>
          <p:nvPr>
            <p:ph type="title"/>
          </p:nvPr>
        </p:nvSpPr>
        <p:spPr/>
        <p:txBody>
          <a:bodyPr/>
          <a:lstStyle/>
          <a:p>
            <a:r>
              <a:rPr lang="en-US" dirty="0">
                <a:effectLst/>
              </a:rPr>
              <a:t>Case Types</a:t>
            </a:r>
          </a:p>
        </p:txBody>
      </p:sp>
      <p:sp>
        <p:nvSpPr>
          <p:cNvPr id="7" name="Content Placeholder 6">
            <a:extLst>
              <a:ext uri="{FF2B5EF4-FFF2-40B4-BE49-F238E27FC236}">
                <a16:creationId xmlns:a16="http://schemas.microsoft.com/office/drawing/2014/main" id="{0CC2EA3F-ABB6-4E44-8659-5897526892F8}"/>
              </a:ext>
            </a:extLst>
          </p:cNvPr>
          <p:cNvSpPr>
            <a:spLocks noGrp="1"/>
          </p:cNvSpPr>
          <p:nvPr>
            <p:ph idx="1"/>
          </p:nvPr>
        </p:nvSpPr>
        <p:spPr/>
        <p:txBody>
          <a:bodyPr/>
          <a:lstStyle/>
          <a:p>
            <a:pPr>
              <a:lnSpc>
                <a:spcPct val="150000"/>
              </a:lnSpc>
              <a:spcBef>
                <a:spcPts val="0"/>
              </a:spcBef>
            </a:pPr>
            <a:r>
              <a:rPr lang="en-US" sz="2500" dirty="0">
                <a:latin typeface="Calibri" panose="020F0502020204030204" pitchFamily="34" charset="0"/>
              </a:rPr>
              <a:t>Current eligible e-payments</a:t>
            </a:r>
          </a:p>
          <a:p>
            <a:pPr lvl="1">
              <a:lnSpc>
                <a:spcPct val="150000"/>
              </a:lnSpc>
              <a:spcBef>
                <a:spcPts val="0"/>
              </a:spcBef>
            </a:pPr>
            <a:r>
              <a:rPr lang="en-US" sz="2500" dirty="0">
                <a:latin typeface="Calibri" panose="020F0502020204030204" pitchFamily="34" charset="0"/>
              </a:rPr>
              <a:t>New civil citations less than 90 days old</a:t>
            </a:r>
          </a:p>
          <a:p>
            <a:pPr lvl="2">
              <a:lnSpc>
                <a:spcPct val="150000"/>
              </a:lnSpc>
              <a:spcBef>
                <a:spcPts val="0"/>
              </a:spcBef>
            </a:pPr>
            <a:r>
              <a:rPr lang="en-US" sz="2500" dirty="0">
                <a:latin typeface="Calibri" panose="020F0502020204030204" pitchFamily="34" charset="0"/>
              </a:rPr>
              <a:t>Excluding Proof of Compliance or Court Mandatory cases</a:t>
            </a:r>
          </a:p>
          <a:p>
            <a:pPr lvl="1">
              <a:lnSpc>
                <a:spcPct val="150000"/>
              </a:lnSpc>
              <a:spcBef>
                <a:spcPts val="0"/>
              </a:spcBef>
            </a:pPr>
            <a:r>
              <a:rPr lang="en-US" sz="2500" dirty="0">
                <a:latin typeface="Calibri" panose="020F0502020204030204" pitchFamily="34" charset="0"/>
              </a:rPr>
              <a:t>Late Fees</a:t>
            </a:r>
          </a:p>
          <a:p>
            <a:pPr lvl="1">
              <a:lnSpc>
                <a:spcPct val="150000"/>
              </a:lnSpc>
              <a:spcBef>
                <a:spcPts val="0"/>
              </a:spcBef>
            </a:pPr>
            <a:r>
              <a:rPr lang="en-US" sz="2500" dirty="0">
                <a:latin typeface="Calibri" panose="020F0502020204030204" pitchFamily="34" charset="0"/>
              </a:rPr>
              <a:t>TR Court Costs not referred to Collections</a:t>
            </a:r>
          </a:p>
          <a:p>
            <a:pPr lvl="1">
              <a:lnSpc>
                <a:spcPct val="150000"/>
              </a:lnSpc>
              <a:spcBef>
                <a:spcPts val="0"/>
              </a:spcBef>
            </a:pPr>
            <a:r>
              <a:rPr lang="en-US" sz="2500" dirty="0">
                <a:latin typeface="Calibri" panose="020F0502020204030204" pitchFamily="34" charset="0"/>
              </a:rPr>
              <a:t>Pre-established Payment Plans</a:t>
            </a:r>
          </a:p>
        </p:txBody>
      </p:sp>
    </p:spTree>
    <p:extLst>
      <p:ext uri="{BB962C8B-B14F-4D97-AF65-F5344CB8AC3E}">
        <p14:creationId xmlns:p14="http://schemas.microsoft.com/office/powerpoint/2010/main" val="358382527"/>
      </p:ext>
    </p:extLst>
  </p:cSld>
  <p:clrMapOvr>
    <a:masterClrMapping/>
  </p:clrMapOvr>
  <p:transition>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Results</a:t>
            </a:r>
          </a:p>
        </p:txBody>
      </p:sp>
      <p:graphicFrame>
        <p:nvGraphicFramePr>
          <p:cNvPr id="6" name="Content Placeholder 5"/>
          <p:cNvGraphicFramePr>
            <a:graphicFrameLocks noGrp="1"/>
          </p:cNvGraphicFramePr>
          <p:nvPr>
            <p:ph idx="1"/>
            <p:extLst/>
          </p:nvPr>
        </p:nvGraphicFramePr>
        <p:xfrm>
          <a:off x="457200" y="1295400"/>
          <a:ext cx="8229600" cy="4454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287612"/>
      </p:ext>
    </p:extLst>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extLst>
              <p:ext uri="{D42A27DB-BD31-4B8C-83A1-F6EECF244321}">
                <p14:modId xmlns:p14="http://schemas.microsoft.com/office/powerpoint/2010/main" val="49525469"/>
              </p:ext>
            </p:extLst>
          </p:nvPr>
        </p:nvGraphicFramePr>
        <p:xfrm>
          <a:off x="762000" y="1347779"/>
          <a:ext cx="8026021" cy="4367221"/>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EA675357-6D26-42BF-A259-DBD7C6E4828A}"/>
              </a:ext>
            </a:extLst>
          </p:cNvPr>
          <p:cNvSpPr>
            <a:spLocks noGrp="1"/>
          </p:cNvSpPr>
          <p:nvPr>
            <p:ph type="title"/>
          </p:nvPr>
        </p:nvSpPr>
        <p:spPr/>
        <p:txBody>
          <a:bodyPr/>
          <a:lstStyle/>
          <a:p>
            <a:r>
              <a:rPr lang="en-US" dirty="0"/>
              <a:t>Increase of Payment Plans</a:t>
            </a:r>
          </a:p>
        </p:txBody>
      </p:sp>
    </p:spTree>
    <p:extLst>
      <p:ext uri="{BB962C8B-B14F-4D97-AF65-F5344CB8AC3E}">
        <p14:creationId xmlns:p14="http://schemas.microsoft.com/office/powerpoint/2010/main" val="1466804183"/>
      </p:ext>
    </p:extLst>
  </p:cSld>
  <p:clrMapOvr>
    <a:masterClrMapping/>
  </p:clrMapOvr>
  <p:transition>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7A6BD-93DA-4D91-844F-EC61A3B5BC4C}"/>
              </a:ext>
            </a:extLst>
          </p:cNvPr>
          <p:cNvSpPr>
            <a:spLocks noGrp="1"/>
          </p:cNvSpPr>
          <p:nvPr>
            <p:ph type="title"/>
          </p:nvPr>
        </p:nvSpPr>
        <p:spPr/>
        <p:txBody>
          <a:bodyPr/>
          <a:lstStyle/>
          <a:p>
            <a:r>
              <a:rPr lang="en-US" dirty="0">
                <a:effectLst/>
              </a:rPr>
              <a:t>Next Steps</a:t>
            </a:r>
          </a:p>
        </p:txBody>
      </p:sp>
      <p:sp>
        <p:nvSpPr>
          <p:cNvPr id="3" name="Content Placeholder 2">
            <a:extLst>
              <a:ext uri="{FF2B5EF4-FFF2-40B4-BE49-F238E27FC236}">
                <a16:creationId xmlns:a16="http://schemas.microsoft.com/office/drawing/2014/main" id="{CD45C7DA-608B-46B3-8B66-E429E97F889C}"/>
              </a:ext>
            </a:extLst>
          </p:cNvPr>
          <p:cNvSpPr>
            <a:spLocks noGrp="1"/>
          </p:cNvSpPr>
          <p:nvPr>
            <p:ph idx="1"/>
          </p:nvPr>
        </p:nvSpPr>
        <p:spPr>
          <a:xfrm>
            <a:off x="457200" y="1295400"/>
            <a:ext cx="8229600" cy="4648199"/>
          </a:xfrm>
        </p:spPr>
        <p:txBody>
          <a:bodyPr/>
          <a:lstStyle/>
          <a:p>
            <a:pPr>
              <a:spcBef>
                <a:spcPts val="0"/>
              </a:spcBef>
            </a:pPr>
            <a:r>
              <a:rPr lang="en-US" sz="2500" dirty="0">
                <a:latin typeface="Calibri" panose="020F0502020204030204" pitchFamily="34" charset="0"/>
              </a:rPr>
              <a:t>Available E-Payments by first Quarter of 2018</a:t>
            </a:r>
          </a:p>
          <a:p>
            <a:pPr lvl="1">
              <a:spcBef>
                <a:spcPts val="0"/>
              </a:spcBef>
            </a:pPr>
            <a:r>
              <a:rPr lang="en-US" sz="2500" dirty="0">
                <a:latin typeface="Calibri" panose="020F0502020204030204" pitchFamily="34" charset="0"/>
              </a:rPr>
              <a:t>Criminal Court cost (MM, MO, CT, and CF case types)</a:t>
            </a:r>
          </a:p>
          <a:p>
            <a:pPr lvl="2">
              <a:spcBef>
                <a:spcPts val="0"/>
              </a:spcBef>
            </a:pPr>
            <a:r>
              <a:rPr lang="en-US" sz="2500" dirty="0">
                <a:latin typeface="Calibri" panose="020F0502020204030204" pitchFamily="34" charset="0"/>
              </a:rPr>
              <a:t>Excluding cases where fees are a condition of probation</a:t>
            </a:r>
          </a:p>
          <a:p>
            <a:pPr lvl="1">
              <a:spcBef>
                <a:spcPts val="0"/>
              </a:spcBef>
            </a:pPr>
            <a:r>
              <a:rPr lang="en-US" sz="2500" dirty="0">
                <a:latin typeface="Calibri" panose="020F0502020204030204" pitchFamily="34" charset="0"/>
              </a:rPr>
              <a:t>Payable before Disposition</a:t>
            </a:r>
          </a:p>
          <a:p>
            <a:pPr lvl="2">
              <a:spcBef>
                <a:spcPts val="0"/>
              </a:spcBef>
            </a:pPr>
            <a:r>
              <a:rPr lang="en-US" sz="2500" dirty="0">
                <a:latin typeface="Calibri" panose="020F0502020204030204" pitchFamily="34" charset="0"/>
              </a:rPr>
              <a:t>Drug Test Fee</a:t>
            </a:r>
          </a:p>
          <a:p>
            <a:pPr lvl="2">
              <a:spcBef>
                <a:spcPts val="0"/>
              </a:spcBef>
            </a:pPr>
            <a:r>
              <a:rPr lang="en-US" sz="2500" dirty="0">
                <a:latin typeface="Calibri" panose="020F0502020204030204" pitchFamily="34" charset="0"/>
              </a:rPr>
              <a:t>PD Application Fee</a:t>
            </a:r>
          </a:p>
          <a:p>
            <a:pPr lvl="1">
              <a:spcBef>
                <a:spcPts val="0"/>
              </a:spcBef>
            </a:pPr>
            <a:r>
              <a:rPr lang="en-US" sz="2500" dirty="0">
                <a:latin typeface="Calibri" panose="020F0502020204030204" pitchFamily="34" charset="0"/>
              </a:rPr>
              <a:t>Criminal Court Cost pre-established payment plans</a:t>
            </a:r>
          </a:p>
          <a:p>
            <a:pPr lvl="1">
              <a:spcBef>
                <a:spcPts val="0"/>
              </a:spcBef>
            </a:pPr>
            <a:r>
              <a:rPr lang="en-US" sz="2500" dirty="0">
                <a:latin typeface="Calibri" panose="020F0502020204030204" pitchFamily="34" charset="0"/>
              </a:rPr>
              <a:t>Criminal Court cost Partial Payments</a:t>
            </a:r>
          </a:p>
          <a:p>
            <a:pPr>
              <a:spcBef>
                <a:spcPts val="0"/>
              </a:spcBef>
            </a:pPr>
            <a:r>
              <a:rPr lang="en-US" sz="2500" dirty="0">
                <a:latin typeface="Calibri" panose="020F0502020204030204" pitchFamily="34" charset="0"/>
              </a:rPr>
              <a:t>Future Enhancements</a:t>
            </a:r>
          </a:p>
          <a:p>
            <a:pPr lvl="1">
              <a:spcBef>
                <a:spcPts val="0"/>
              </a:spcBef>
            </a:pPr>
            <a:r>
              <a:rPr lang="en-US" sz="2500" dirty="0">
                <a:latin typeface="Calibri" panose="020F0502020204030204" pitchFamily="34" charset="0"/>
              </a:rPr>
              <a:t>Payment reminders via email and text</a:t>
            </a:r>
          </a:p>
        </p:txBody>
      </p:sp>
    </p:spTree>
    <p:extLst>
      <p:ext uri="{BB962C8B-B14F-4D97-AF65-F5344CB8AC3E}">
        <p14:creationId xmlns:p14="http://schemas.microsoft.com/office/powerpoint/2010/main" val="3979042083"/>
      </p:ext>
    </p:extLst>
  </p:cSld>
  <p:clrMapOvr>
    <a:masterClrMapping/>
  </p:clrMapOvr>
  <p:transition>
    <p:wipe/>
  </p:transition>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8229600" cy="838200"/>
          </a:xfrm>
        </p:spPr>
        <p:txBody>
          <a:bodyPr anchor="ctr">
            <a:normAutofit/>
          </a:bodyPr>
          <a:lstStyle/>
          <a:p>
            <a:r>
              <a:rPr lang="en-US" sz="3500" dirty="0">
                <a:solidFill>
                  <a:schemeClr val="bg1"/>
                </a:solidFill>
              </a:rPr>
              <a:t>Questions?</a:t>
            </a:r>
          </a:p>
        </p:txBody>
      </p:sp>
    </p:spTree>
    <p:extLst>
      <p:ext uri="{BB962C8B-B14F-4D97-AF65-F5344CB8AC3E}">
        <p14:creationId xmlns:p14="http://schemas.microsoft.com/office/powerpoint/2010/main" val="1565221562"/>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52400" y="1752600"/>
            <a:ext cx="8686800" cy="1676400"/>
          </a:xfrm>
        </p:spPr>
        <p:txBody>
          <a:bodyPr/>
          <a:lstStyle/>
          <a:p>
            <a:r>
              <a:rPr lang="en-US" sz="4400" b="1" dirty="0">
                <a:latin typeface="+mn-lt"/>
              </a:rPr>
              <a:t>Polk County Online Payments</a:t>
            </a:r>
          </a:p>
        </p:txBody>
      </p:sp>
      <p:sp>
        <p:nvSpPr>
          <p:cNvPr id="6" name="Subtitle 5"/>
          <p:cNvSpPr>
            <a:spLocks noGrp="1"/>
          </p:cNvSpPr>
          <p:nvPr>
            <p:ph type="body" sz="quarter" idx="1"/>
          </p:nvPr>
        </p:nvSpPr>
        <p:spPr>
          <a:xfrm>
            <a:off x="457200" y="3429000"/>
            <a:ext cx="8229600" cy="2667000"/>
          </a:xfrm>
        </p:spPr>
        <p:txBody>
          <a:bodyPr/>
          <a:lstStyle/>
          <a:p>
            <a:r>
              <a:rPr lang="en-US" sz="2500" dirty="0"/>
              <a:t>Kristi M. Wagstaff, CPM</a:t>
            </a:r>
          </a:p>
          <a:p>
            <a:r>
              <a:rPr lang="en-US" sz="2500" dirty="0"/>
              <a:t>Collections Enforcement Manager</a:t>
            </a:r>
          </a:p>
        </p:txBody>
      </p:sp>
    </p:spTree>
    <p:extLst>
      <p:ext uri="{BB962C8B-B14F-4D97-AF65-F5344CB8AC3E}">
        <p14:creationId xmlns:p14="http://schemas.microsoft.com/office/powerpoint/2010/main" val="147866090"/>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Polk County</a:t>
            </a:r>
            <a:endParaRPr lang="en-US" b="1" dirty="0">
              <a:solidFill>
                <a:srgbClr val="FF0000"/>
              </a:solidFill>
              <a:effectLst/>
            </a:endParaRPr>
          </a:p>
        </p:txBody>
      </p:sp>
      <p:sp>
        <p:nvSpPr>
          <p:cNvPr id="3" name="Content Placeholder 2"/>
          <p:cNvSpPr>
            <a:spLocks noGrp="1"/>
          </p:cNvSpPr>
          <p:nvPr>
            <p:ph type="body" idx="1"/>
          </p:nvPr>
        </p:nvSpPr>
        <p:spPr>
          <a:prstGeom prst="rect">
            <a:avLst/>
          </a:prstGeom>
        </p:spPr>
        <p:txBody>
          <a:bodyPr/>
          <a:lstStyle/>
          <a:p>
            <a:r>
              <a:rPr lang="en-US" dirty="0" err="1"/>
              <a:t>CiviTek</a:t>
            </a:r>
            <a:endParaRPr lang="en-US" dirty="0"/>
          </a:p>
          <a:p>
            <a:r>
              <a:rPr lang="en-US" dirty="0"/>
              <a:t>Through </a:t>
            </a:r>
            <a:r>
              <a:rPr lang="en-US" dirty="0" err="1"/>
              <a:t>MyFloridaCounty</a:t>
            </a:r>
            <a:endParaRPr lang="en-US" dirty="0"/>
          </a:p>
          <a:p>
            <a:r>
              <a:rPr lang="en-US" dirty="0"/>
              <a:t>Payments in full or partial payments for all case types</a:t>
            </a:r>
          </a:p>
          <a:p>
            <a:r>
              <a:rPr lang="en-US" dirty="0"/>
              <a:t>3.5% fee to customers</a:t>
            </a:r>
          </a:p>
          <a:p>
            <a:r>
              <a:rPr lang="en-US" dirty="0"/>
              <a:t>Report sent to Finance for posting</a:t>
            </a:r>
          </a:p>
          <a:p>
            <a:r>
              <a:rPr lang="en-US" dirty="0"/>
              <a:t>Future Enhancements</a:t>
            </a:r>
          </a:p>
        </p:txBody>
      </p:sp>
    </p:spTree>
    <p:extLst>
      <p:ext uri="{BB962C8B-B14F-4D97-AF65-F5344CB8AC3E}">
        <p14:creationId xmlns:p14="http://schemas.microsoft.com/office/powerpoint/2010/main" val="3264401693"/>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52400" y="1752601"/>
            <a:ext cx="8839200" cy="1676400"/>
          </a:xfrm>
        </p:spPr>
        <p:txBody>
          <a:bodyPr/>
          <a:lstStyle/>
          <a:p>
            <a:r>
              <a:rPr lang="en-US" sz="4400" b="1" dirty="0"/>
              <a:t>ACH Automatic Withholding Program</a:t>
            </a:r>
          </a:p>
        </p:txBody>
      </p:sp>
      <p:sp>
        <p:nvSpPr>
          <p:cNvPr id="6" name="Subtitle 5"/>
          <p:cNvSpPr>
            <a:spLocks noGrp="1"/>
          </p:cNvSpPr>
          <p:nvPr>
            <p:ph type="body" sz="quarter" idx="1"/>
          </p:nvPr>
        </p:nvSpPr>
        <p:spPr/>
        <p:txBody>
          <a:bodyPr/>
          <a:lstStyle/>
          <a:p>
            <a:r>
              <a:rPr lang="en-US" sz="2500" dirty="0"/>
              <a:t>Stephanie Belden, Compliance Officer</a:t>
            </a:r>
          </a:p>
          <a:p>
            <a:r>
              <a:rPr lang="en-US" sz="2500" dirty="0"/>
              <a:t>Citrus County</a:t>
            </a:r>
          </a:p>
        </p:txBody>
      </p:sp>
    </p:spTree>
    <p:extLst>
      <p:ext uri="{BB962C8B-B14F-4D97-AF65-F5344CB8AC3E}">
        <p14:creationId xmlns:p14="http://schemas.microsoft.com/office/powerpoint/2010/main" val="3564037606"/>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ACH Automatic Withholding</a:t>
            </a:r>
            <a:endParaRPr lang="en-US" b="1" dirty="0">
              <a:solidFill>
                <a:srgbClr val="FF0000"/>
              </a:solidFill>
              <a:effectLst/>
            </a:endParaRPr>
          </a:p>
        </p:txBody>
      </p:sp>
      <p:sp>
        <p:nvSpPr>
          <p:cNvPr id="3" name="Content Placeholder 2"/>
          <p:cNvSpPr>
            <a:spLocks noGrp="1"/>
          </p:cNvSpPr>
          <p:nvPr>
            <p:ph type="body" idx="1"/>
          </p:nvPr>
        </p:nvSpPr>
        <p:spPr>
          <a:prstGeom prst="rect">
            <a:avLst/>
          </a:prstGeom>
        </p:spPr>
        <p:txBody>
          <a:bodyPr/>
          <a:lstStyle/>
          <a:p>
            <a:r>
              <a:rPr lang="en-US" dirty="0">
                <a:solidFill>
                  <a:srgbClr val="090E74"/>
                </a:solidFill>
              </a:rPr>
              <a:t>Automatic withdraw monthly specified payments for payment plans</a:t>
            </a:r>
          </a:p>
          <a:p>
            <a:r>
              <a:rPr lang="en-US" dirty="0">
                <a:solidFill>
                  <a:srgbClr val="090E74"/>
                </a:solidFill>
              </a:rPr>
              <a:t>Offered to anyone signing up or already enrolled on a payment plan</a:t>
            </a:r>
          </a:p>
        </p:txBody>
      </p:sp>
      <p:pic>
        <p:nvPicPr>
          <p:cNvPr id="1026" name="Picture 2" descr="C:\Users\sbelden\AppData\Local\Microsoft\Windows\Temporary Internet Files\Content.IE5\FHINJBQP\fast[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66" b="28205"/>
          <a:stretch/>
        </p:blipFill>
        <p:spPr bwMode="auto">
          <a:xfrm>
            <a:off x="3452110" y="3429000"/>
            <a:ext cx="22098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226135"/>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Statistics</a:t>
            </a:r>
          </a:p>
        </p:txBody>
      </p:sp>
      <p:sp>
        <p:nvSpPr>
          <p:cNvPr id="3" name="Content Placeholder 2"/>
          <p:cNvSpPr>
            <a:spLocks noGrp="1"/>
          </p:cNvSpPr>
          <p:nvPr>
            <p:ph idx="1"/>
          </p:nvPr>
        </p:nvSpPr>
        <p:spPr>
          <a:xfrm>
            <a:off x="457200" y="1371600"/>
            <a:ext cx="8229600" cy="4267200"/>
          </a:xfrm>
        </p:spPr>
        <p:txBody>
          <a:bodyPr/>
          <a:lstStyle/>
          <a:p>
            <a:pPr>
              <a:lnSpc>
                <a:spcPct val="150000"/>
              </a:lnSpc>
              <a:spcBef>
                <a:spcPts val="0"/>
              </a:spcBef>
            </a:pPr>
            <a:r>
              <a:rPr lang="en-US" sz="2500" dirty="0">
                <a:latin typeface="Calibri" panose="020F0502020204030204" pitchFamily="34" charset="0"/>
              </a:rPr>
              <a:t>Began May 20, 2010 with 4 payments for $205.00</a:t>
            </a:r>
          </a:p>
          <a:p>
            <a:pPr>
              <a:lnSpc>
                <a:spcPct val="150000"/>
              </a:lnSpc>
              <a:spcBef>
                <a:spcPts val="0"/>
              </a:spcBef>
            </a:pPr>
            <a:r>
              <a:rPr lang="en-US" sz="2500" dirty="0">
                <a:latin typeface="Calibri" panose="020F0502020204030204" pitchFamily="34" charset="0"/>
              </a:rPr>
              <a:t>Currently 70 cases totaling over $5,300.00</a:t>
            </a:r>
          </a:p>
          <a:p>
            <a:pPr>
              <a:lnSpc>
                <a:spcPct val="150000"/>
              </a:lnSpc>
              <a:spcBef>
                <a:spcPts val="0"/>
              </a:spcBef>
            </a:pPr>
            <a:r>
              <a:rPr lang="en-US" sz="2500" dirty="0">
                <a:latin typeface="Calibri" panose="020F0502020204030204" pitchFamily="34" charset="0"/>
              </a:rPr>
              <a:t>319 cases have been paid off through ACH</a:t>
            </a:r>
          </a:p>
          <a:p>
            <a:pPr>
              <a:lnSpc>
                <a:spcPct val="150000"/>
              </a:lnSpc>
              <a:spcBef>
                <a:spcPts val="0"/>
              </a:spcBef>
            </a:pPr>
            <a:r>
              <a:rPr lang="en-US" sz="2500" dirty="0">
                <a:latin typeface="Calibri" panose="020F0502020204030204" pitchFamily="34" charset="0"/>
              </a:rPr>
              <a:t>42 requested removals</a:t>
            </a:r>
          </a:p>
          <a:p>
            <a:pPr>
              <a:lnSpc>
                <a:spcPct val="150000"/>
              </a:lnSpc>
              <a:spcBef>
                <a:spcPts val="0"/>
              </a:spcBef>
            </a:pPr>
            <a:r>
              <a:rPr lang="en-US" sz="2500" dirty="0">
                <a:latin typeface="Calibri" panose="020F0502020204030204" pitchFamily="34" charset="0"/>
              </a:rPr>
              <a:t>233 returns from the bank</a:t>
            </a:r>
          </a:p>
          <a:p>
            <a:pPr lvl="1">
              <a:lnSpc>
                <a:spcPct val="150000"/>
              </a:lnSpc>
              <a:spcBef>
                <a:spcPts val="0"/>
              </a:spcBef>
            </a:pPr>
            <a:r>
              <a:rPr lang="en-US" sz="2500" dirty="0">
                <a:latin typeface="Calibri" panose="020F0502020204030204" pitchFamily="34" charset="0"/>
              </a:rPr>
              <a:t>49 NSF</a:t>
            </a:r>
          </a:p>
          <a:p>
            <a:pPr lvl="1">
              <a:lnSpc>
                <a:spcPct val="150000"/>
              </a:lnSpc>
              <a:spcBef>
                <a:spcPts val="0"/>
              </a:spcBef>
            </a:pPr>
            <a:r>
              <a:rPr lang="en-US" sz="2500" dirty="0">
                <a:latin typeface="Calibri" panose="020F0502020204030204" pitchFamily="34" charset="0"/>
              </a:rPr>
              <a:t>184 Renegotiated Plan Returns</a:t>
            </a:r>
          </a:p>
        </p:txBody>
      </p:sp>
    </p:spTree>
    <p:extLst>
      <p:ext uri="{BB962C8B-B14F-4D97-AF65-F5344CB8AC3E}">
        <p14:creationId xmlns:p14="http://schemas.microsoft.com/office/powerpoint/2010/main" val="2460532425"/>
      </p:ext>
    </p:extLst>
  </p:cSld>
  <p:clrMapOvr>
    <a:masterClrMapping/>
  </p:clrMapOvr>
  <p:transition>
    <p:wip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595687"/>
            <a:ext cx="4724400" cy="227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How It Works</a:t>
            </a:r>
          </a:p>
        </p:txBody>
      </p:sp>
      <p:sp>
        <p:nvSpPr>
          <p:cNvPr id="7" name="Content Placeholder 6">
            <a:extLst>
              <a:ext uri="{FF2B5EF4-FFF2-40B4-BE49-F238E27FC236}">
                <a16:creationId xmlns:a16="http://schemas.microsoft.com/office/drawing/2014/main" id="{0CC2EA3F-ABB6-4E44-8659-5897526892F8}"/>
              </a:ext>
            </a:extLst>
          </p:cNvPr>
          <p:cNvSpPr>
            <a:spLocks noGrp="1"/>
          </p:cNvSpPr>
          <p:nvPr>
            <p:ph idx="1"/>
          </p:nvPr>
        </p:nvSpPr>
        <p:spPr>
          <a:xfrm>
            <a:off x="457200" y="1295400"/>
            <a:ext cx="8077200" cy="2819400"/>
          </a:xfrm>
        </p:spPr>
        <p:txBody>
          <a:bodyPr/>
          <a:lstStyle/>
          <a:p>
            <a:r>
              <a:rPr lang="en-US" sz="2500" dirty="0">
                <a:latin typeface="Calibri" panose="020F0502020204030204" pitchFamily="34" charset="0"/>
              </a:rPr>
              <a:t>ACH authorization form with voided check or letter from the bank</a:t>
            </a:r>
          </a:p>
          <a:p>
            <a:r>
              <a:rPr lang="en-US" sz="2500" dirty="0">
                <a:latin typeface="Calibri" panose="020F0502020204030204" pitchFamily="34" charset="0"/>
              </a:rPr>
              <a:t>Selection of dates</a:t>
            </a:r>
          </a:p>
          <a:p>
            <a:r>
              <a:rPr lang="en-US" sz="2500" dirty="0">
                <a:latin typeface="Calibri" panose="020F0502020204030204" pitchFamily="34" charset="0"/>
              </a:rPr>
              <a:t>Payments continue each month until case is paid in full</a:t>
            </a:r>
          </a:p>
        </p:txBody>
      </p:sp>
    </p:spTree>
    <p:extLst>
      <p:ext uri="{BB962C8B-B14F-4D97-AF65-F5344CB8AC3E}">
        <p14:creationId xmlns:p14="http://schemas.microsoft.com/office/powerpoint/2010/main" val="1496127551"/>
      </p:ext>
    </p:extLst>
  </p:cSld>
  <p:clrMapOvr>
    <a:masterClrMapping/>
  </p:clrMapOvr>
  <p:transition>
    <p:wip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a:effectLst/>
              </a:rPr>
              <a:t>Benefits to Customers and Clerk’s Office</a:t>
            </a:r>
          </a:p>
        </p:txBody>
      </p:sp>
      <p:sp>
        <p:nvSpPr>
          <p:cNvPr id="3" name="Content Placeholder 2"/>
          <p:cNvSpPr>
            <a:spLocks noGrp="1"/>
          </p:cNvSpPr>
          <p:nvPr>
            <p:ph idx="1"/>
          </p:nvPr>
        </p:nvSpPr>
        <p:spPr>
          <a:xfrm>
            <a:off x="450954" y="1447800"/>
            <a:ext cx="8077200" cy="4454525"/>
          </a:xfrm>
        </p:spPr>
        <p:txBody>
          <a:bodyPr/>
          <a:lstStyle/>
          <a:p>
            <a:r>
              <a:rPr lang="en-US" sz="2500" dirty="0">
                <a:latin typeface="Calibri" panose="020F0502020204030204" pitchFamily="34" charset="0"/>
              </a:rPr>
              <a:t>Reduction in foot traffic</a:t>
            </a:r>
          </a:p>
          <a:p>
            <a:pPr lvl="1"/>
            <a:r>
              <a:rPr lang="en-US" sz="2500" dirty="0">
                <a:latin typeface="Calibri" panose="020F0502020204030204" pitchFamily="34" charset="0"/>
              </a:rPr>
              <a:t>Increased efficiency for mail distribution and internal controls</a:t>
            </a:r>
          </a:p>
          <a:p>
            <a:r>
              <a:rPr lang="en-US" sz="2500" dirty="0">
                <a:latin typeface="Calibri" panose="020F0502020204030204" pitchFamily="34" charset="0"/>
              </a:rPr>
              <a:t>Consistent payments</a:t>
            </a:r>
          </a:p>
          <a:p>
            <a:r>
              <a:rPr lang="en-US" sz="2500" dirty="0">
                <a:latin typeface="Calibri" panose="020F0502020204030204" pitchFamily="34" charset="0"/>
              </a:rPr>
              <a:t>Stopped once case is paid in full</a:t>
            </a:r>
          </a:p>
          <a:p>
            <a:r>
              <a:rPr lang="en-US" sz="2500" dirty="0">
                <a:latin typeface="Calibri" panose="020F0502020204030204" pitchFamily="34" charset="0"/>
              </a:rPr>
              <a:t>Manual receipting time lowered</a:t>
            </a:r>
          </a:p>
        </p:txBody>
      </p:sp>
    </p:spTree>
    <p:extLst>
      <p:ext uri="{BB962C8B-B14F-4D97-AF65-F5344CB8AC3E}">
        <p14:creationId xmlns:p14="http://schemas.microsoft.com/office/powerpoint/2010/main" val="471621016"/>
      </p:ext>
    </p:extLst>
  </p:cSld>
  <p:clrMapOvr>
    <a:masterClrMapping/>
  </p:clrMapOvr>
  <p:transition>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7A6BD-93DA-4D91-844F-EC61A3B5BC4C}"/>
              </a:ext>
            </a:extLst>
          </p:cNvPr>
          <p:cNvSpPr>
            <a:spLocks noGrp="1"/>
          </p:cNvSpPr>
          <p:nvPr>
            <p:ph type="title"/>
          </p:nvPr>
        </p:nvSpPr>
        <p:spPr/>
        <p:txBody>
          <a:bodyPr/>
          <a:lstStyle/>
          <a:p>
            <a:r>
              <a:rPr lang="en-US" dirty="0"/>
              <a:t>Our Process to Prepare for Payments</a:t>
            </a:r>
          </a:p>
        </p:txBody>
      </p:sp>
      <p:sp>
        <p:nvSpPr>
          <p:cNvPr id="3" name="Content Placeholder 2">
            <a:extLst>
              <a:ext uri="{FF2B5EF4-FFF2-40B4-BE49-F238E27FC236}">
                <a16:creationId xmlns:a16="http://schemas.microsoft.com/office/drawing/2014/main" id="{CD45C7DA-608B-46B3-8B66-E429E97F889C}"/>
              </a:ext>
            </a:extLst>
          </p:cNvPr>
          <p:cNvSpPr>
            <a:spLocks noGrp="1"/>
          </p:cNvSpPr>
          <p:nvPr>
            <p:ph idx="1"/>
          </p:nvPr>
        </p:nvSpPr>
        <p:spPr>
          <a:xfrm>
            <a:off x="457200" y="1295400"/>
            <a:ext cx="8077200" cy="4454525"/>
          </a:xfrm>
        </p:spPr>
        <p:txBody>
          <a:bodyPr/>
          <a:lstStyle/>
          <a:p>
            <a:r>
              <a:rPr lang="en-US" dirty="0"/>
              <a:t>Established cut off date for changes/enrollments</a:t>
            </a:r>
          </a:p>
          <a:p>
            <a:r>
              <a:rPr lang="en-US" dirty="0"/>
              <a:t>Information entered into a Microsoft Access database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743200"/>
            <a:ext cx="4114800" cy="2657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9053170"/>
      </p:ext>
    </p:extLst>
  </p:cSld>
  <p:clrMapOvr>
    <a:masterClrMapping/>
  </p:clrMapOvr>
  <p:transition>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CCOC BG1">
  <a:themeElements>
    <a:clrScheme name="Custom 1">
      <a:dk1>
        <a:srgbClr val="090E74"/>
      </a:dk1>
      <a:lt1>
        <a:srgbClr val="FFFFFF"/>
      </a:lt1>
      <a:dk2>
        <a:srgbClr val="090E74"/>
      </a:dk2>
      <a:lt2>
        <a:srgbClr val="FFFFFF"/>
      </a:lt2>
      <a:accent1>
        <a:srgbClr val="0365C0"/>
      </a:accent1>
      <a:accent2>
        <a:srgbClr val="00882B"/>
      </a:accent2>
      <a:accent3>
        <a:srgbClr val="DCBD23"/>
      </a:accent3>
      <a:accent4>
        <a:srgbClr val="DE6A10"/>
      </a:accent4>
      <a:accent5>
        <a:srgbClr val="C82506"/>
      </a:accent5>
      <a:accent6>
        <a:srgbClr val="773F9B"/>
      </a:accent6>
      <a:hlink>
        <a:srgbClr val="C00000"/>
      </a:hlink>
      <a:folHlink>
        <a:srgbClr val="FF000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CCOC BG1" id="{016775D6-BB03-4006-979F-16E714F91E65}" vid="{31266C5F-74FC-41DB-A69F-8AD57C52F5A2}"/>
    </a:ext>
  </a:ext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CCOC BG1">
  <a:themeElements>
    <a:clrScheme name="Custom 1">
      <a:dk1>
        <a:srgbClr val="090E74"/>
      </a:dk1>
      <a:lt1>
        <a:srgbClr val="FFFFFF"/>
      </a:lt1>
      <a:dk2>
        <a:srgbClr val="090E74"/>
      </a:dk2>
      <a:lt2>
        <a:srgbClr val="FFFFFF"/>
      </a:lt2>
      <a:accent1>
        <a:srgbClr val="0365C0"/>
      </a:accent1>
      <a:accent2>
        <a:srgbClr val="00882B"/>
      </a:accent2>
      <a:accent3>
        <a:srgbClr val="DCBD23"/>
      </a:accent3>
      <a:accent4>
        <a:srgbClr val="DE6A10"/>
      </a:accent4>
      <a:accent5>
        <a:srgbClr val="C82506"/>
      </a:accent5>
      <a:accent6>
        <a:srgbClr val="773F9B"/>
      </a:accent6>
      <a:hlink>
        <a:srgbClr val="C00000"/>
      </a:hlink>
      <a:folHlink>
        <a:srgbClr val="FF000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CCOC BG1" id="{9E1B3A52-C863-4522-BF0A-750E7E15A238}" vid="{06443F24-C253-42DD-B784-E3DD165F5255}"/>
    </a:ext>
  </a:extLst>
</a:theme>
</file>

<file path=ppt/theme/theme4.xml><?xml version="1.0" encoding="utf-8"?>
<a:theme xmlns:a="http://schemas.openxmlformats.org/drawingml/2006/main" name="CCOC Title">
  <a:themeElements>
    <a:clrScheme name="Custom 1">
      <a:dk1>
        <a:srgbClr val="090E74"/>
      </a:dk1>
      <a:lt1>
        <a:srgbClr val="FFFFFF"/>
      </a:lt1>
      <a:dk2>
        <a:srgbClr val="090E74"/>
      </a:dk2>
      <a:lt2>
        <a:srgbClr val="FFFFFF"/>
      </a:lt2>
      <a:accent1>
        <a:srgbClr val="0365C0"/>
      </a:accent1>
      <a:accent2>
        <a:srgbClr val="00882B"/>
      </a:accent2>
      <a:accent3>
        <a:srgbClr val="DCBD23"/>
      </a:accent3>
      <a:accent4>
        <a:srgbClr val="DE6A10"/>
      </a:accent4>
      <a:accent5>
        <a:srgbClr val="C82506"/>
      </a:accent5>
      <a:accent6>
        <a:srgbClr val="773F9B"/>
      </a:accent6>
      <a:hlink>
        <a:srgbClr val="C00000"/>
      </a:hlink>
      <a:folHlink>
        <a:srgbClr val="FF000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CCOC Title" id="{BACE41FB-4AF3-45CD-89DD-3F5296DC6EF6}" vid="{A573BC59-CA70-49A4-BE6D-F2850563A72C}"/>
    </a:ext>
  </a:extLst>
</a:theme>
</file>

<file path=ppt/theme/theme5.xml><?xml version="1.0" encoding="utf-8"?>
<a:theme xmlns:a="http://schemas.openxmlformats.org/drawingml/2006/main" name="3_CCOC BG1">
  <a:themeElements>
    <a:clrScheme name="Custom 1">
      <a:dk1>
        <a:srgbClr val="090E74"/>
      </a:dk1>
      <a:lt1>
        <a:srgbClr val="FFFFFF"/>
      </a:lt1>
      <a:dk2>
        <a:srgbClr val="090E74"/>
      </a:dk2>
      <a:lt2>
        <a:srgbClr val="FFFFFF"/>
      </a:lt2>
      <a:accent1>
        <a:srgbClr val="0365C0"/>
      </a:accent1>
      <a:accent2>
        <a:srgbClr val="00882B"/>
      </a:accent2>
      <a:accent3>
        <a:srgbClr val="DCBD23"/>
      </a:accent3>
      <a:accent4>
        <a:srgbClr val="DE6A10"/>
      </a:accent4>
      <a:accent5>
        <a:srgbClr val="C82506"/>
      </a:accent5>
      <a:accent6>
        <a:srgbClr val="773F9B"/>
      </a:accent6>
      <a:hlink>
        <a:srgbClr val="C00000"/>
      </a:hlink>
      <a:folHlink>
        <a:srgbClr val="FF000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CCOC BG1" id="{BDC34230-BBEB-42F1-B0AF-1C3977B380B7}" vid="{B98B53C9-145E-4B87-BFCA-C1B2FACA1200}"/>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3757</Words>
  <Application>Microsoft Office PowerPoint</Application>
  <PresentationFormat>On-screen Show (4:3)</PresentationFormat>
  <Paragraphs>726</Paragraphs>
  <Slides>103</Slides>
  <Notes>36</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103</vt:i4>
      </vt:variant>
    </vt:vector>
  </HeadingPairs>
  <TitlesOfParts>
    <vt:vector size="115" baseType="lpstr">
      <vt:lpstr>Arial</vt:lpstr>
      <vt:lpstr>Calibri</vt:lpstr>
      <vt:lpstr>Georgia</vt:lpstr>
      <vt:lpstr>Helvetica Light</vt:lpstr>
      <vt:lpstr>Times New Roman</vt:lpstr>
      <vt:lpstr>Wingdings</vt:lpstr>
      <vt:lpstr>Wingdings 2</vt:lpstr>
      <vt:lpstr>CCOC BG1</vt:lpstr>
      <vt:lpstr>Civic</vt:lpstr>
      <vt:lpstr>1_CCOC BG1</vt:lpstr>
      <vt:lpstr>CCOC Title</vt:lpstr>
      <vt:lpstr>3_CCOC BG1</vt:lpstr>
      <vt:lpstr>Mission Possible: Optimizing Compliance Tools</vt:lpstr>
      <vt:lpstr>Mission Possible: Optimizing Compliance Tools</vt:lpstr>
      <vt:lpstr>Resolving Common Court Compliance Issues</vt:lpstr>
      <vt:lpstr>Resolving Common Court Compliance Issues</vt:lpstr>
      <vt:lpstr>Court Collections Issues</vt:lpstr>
      <vt:lpstr>Example of Court Order</vt:lpstr>
      <vt:lpstr>Court Collections Issues</vt:lpstr>
      <vt:lpstr>Payment Plan vs. No Payment Plan MM/CT cases only </vt:lpstr>
      <vt:lpstr>Increase of Payment Plans</vt:lpstr>
      <vt:lpstr>Payment Plan Aging Analysis</vt:lpstr>
      <vt:lpstr>Court Collections Issues</vt:lpstr>
      <vt:lpstr>Misdemeanor  Probation Collection Issues</vt:lpstr>
      <vt:lpstr>Palm Beach Post  September 17, 2015</vt:lpstr>
      <vt:lpstr>Payment Plan vs. No Payment Plan Probation</vt:lpstr>
      <vt:lpstr>Court Collections Issues</vt:lpstr>
      <vt:lpstr>Assessment Collection Report </vt:lpstr>
      <vt:lpstr>Court Collections Issues</vt:lpstr>
      <vt:lpstr>Peel back the onion</vt:lpstr>
      <vt:lpstr>Failure to Establish Plan 2016 – Misdemeanor Cases Only</vt:lpstr>
      <vt:lpstr>Court Compliance Team  Payment Plan Office</vt:lpstr>
      <vt:lpstr>Payment Plan Office Stats  April – September 2017</vt:lpstr>
      <vt:lpstr>Clerk Follow-Up  Missed Payment</vt:lpstr>
      <vt:lpstr>Court Collections Issues</vt:lpstr>
      <vt:lpstr>Failure to Perform Community Service in Lieu of Fines/Costs Outcome</vt:lpstr>
      <vt:lpstr>Failure to Perform Community Service  in Lieu of Fines/Costs</vt:lpstr>
      <vt:lpstr>Community Service Plan</vt:lpstr>
      <vt:lpstr>Questions?</vt:lpstr>
      <vt:lpstr>In-House Compliance Programs</vt:lpstr>
      <vt:lpstr>PowerPoint Presentation</vt:lpstr>
      <vt:lpstr>SANTA ROSA CLERK OF COURTS    The Honorable Don Spencer, Clerk of Court John Venable, Chief of Staff</vt:lpstr>
      <vt:lpstr>SANTA ROSA CLERK OF COURTS    COURTHOUSE COLLECTIONS</vt:lpstr>
      <vt:lpstr>Purpose:</vt:lpstr>
      <vt:lpstr>Resources needed:</vt:lpstr>
      <vt:lpstr>Buy In:</vt:lpstr>
      <vt:lpstr>Buy In:</vt:lpstr>
      <vt:lpstr>Process: Partial Payment Form</vt:lpstr>
      <vt:lpstr>PowerPoint Presentation</vt:lpstr>
      <vt:lpstr>Process: Partial Payment Form</vt:lpstr>
      <vt:lpstr>PowerPoint Presentation</vt:lpstr>
      <vt:lpstr>Customer Service:</vt:lpstr>
      <vt:lpstr>Failure to Pay:</vt:lpstr>
      <vt:lpstr>Failure to pay: Reminder Card</vt:lpstr>
      <vt:lpstr>Failure to Pay:</vt:lpstr>
      <vt:lpstr>Failure to Pay:</vt:lpstr>
      <vt:lpstr>Failure to Pay:</vt:lpstr>
      <vt:lpstr>Termination:</vt:lpstr>
      <vt:lpstr>Success!</vt:lpstr>
      <vt:lpstr>Remember:</vt:lpstr>
      <vt:lpstr>CHCL Collections Report</vt:lpstr>
      <vt:lpstr>Results:</vt:lpstr>
      <vt:lpstr>Stacy M. Butterfield, CPA Polk County Clerk of Courts and County Comptroller</vt:lpstr>
      <vt:lpstr>Points of Interest</vt:lpstr>
      <vt:lpstr>Quality Staff</vt:lpstr>
      <vt:lpstr>Department Visuals</vt:lpstr>
      <vt:lpstr>PowerPoint Presentation</vt:lpstr>
      <vt:lpstr>Felony Collections</vt:lpstr>
      <vt:lpstr>County Probation Cases</vt:lpstr>
      <vt:lpstr>Statistics</vt:lpstr>
      <vt:lpstr>Collections</vt:lpstr>
      <vt:lpstr>Polk County Collections Enforcement</vt:lpstr>
      <vt:lpstr>Polk County i-Plow</vt:lpstr>
      <vt:lpstr>Case Detail Window</vt:lpstr>
      <vt:lpstr>Assessment Window/Payment Window</vt:lpstr>
      <vt:lpstr>Plan and Due Diligence Window</vt:lpstr>
      <vt:lpstr>Flag by Defendant</vt:lpstr>
      <vt:lpstr>Collections Case Assessment and Receipt Activity</vt:lpstr>
      <vt:lpstr>Reports</vt:lpstr>
      <vt:lpstr>PowerPoint Presentation</vt:lpstr>
      <vt:lpstr>PowerPoint Presentation</vt:lpstr>
      <vt:lpstr>PowerPoint Presentation</vt:lpstr>
      <vt:lpstr>PowerPoint Presentation</vt:lpstr>
      <vt:lpstr>i-Plow Contact</vt:lpstr>
      <vt:lpstr>Accountability Reports</vt:lpstr>
      <vt:lpstr>PowerPoint Presentation</vt:lpstr>
      <vt:lpstr>Workload (loginID) Activity</vt:lpstr>
      <vt:lpstr>Questions?</vt:lpstr>
      <vt:lpstr>Mission Possible: Optimizing Compliance Tools</vt:lpstr>
      <vt:lpstr>Automating the Payment Process</vt:lpstr>
      <vt:lpstr>Okaloosa County nCourt Payment Solutions</vt:lpstr>
      <vt:lpstr>Okaloosa County nCourt Payment Solutions</vt:lpstr>
      <vt:lpstr>System Integration &amp; Innovative Solutions</vt:lpstr>
      <vt:lpstr>System Integration &amp; Innovative Solutions</vt:lpstr>
      <vt:lpstr>Metrics</vt:lpstr>
      <vt:lpstr>Questions?</vt:lpstr>
      <vt:lpstr>E-Payments</vt:lpstr>
      <vt:lpstr>E-PAYMENTS</vt:lpstr>
      <vt:lpstr>Integrated Payment Solution</vt:lpstr>
      <vt:lpstr>Case Types</vt:lpstr>
      <vt:lpstr>Results</vt:lpstr>
      <vt:lpstr>Next Steps</vt:lpstr>
      <vt:lpstr>Questions?</vt:lpstr>
      <vt:lpstr>Polk County Online Payments</vt:lpstr>
      <vt:lpstr>Polk County</vt:lpstr>
      <vt:lpstr>ACH Automatic Withholding Program</vt:lpstr>
      <vt:lpstr>What is ACH Automatic Withholding</vt:lpstr>
      <vt:lpstr>Program Statistics</vt:lpstr>
      <vt:lpstr>How It Works</vt:lpstr>
      <vt:lpstr>Benefits to Customers and Clerk’s Office</vt:lpstr>
      <vt:lpstr>Our Process to Prepare for Payments</vt:lpstr>
      <vt:lpstr>Our Process to Prepare for Payments</vt:lpstr>
      <vt:lpstr>How Are Payments Receipted</vt:lpstr>
      <vt:lpstr>Questions?</vt:lpstr>
      <vt:lpstr>Mission Possible: Optimizing Compliance Tools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2017-01-06T05:16:13Z</dcterms:created>
  <dcterms:modified xsi:type="dcterms:W3CDTF">2017-11-05T02:07:27Z</dcterms:modified>
</cp:coreProperties>
</file>