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277" r:id="rId1"/>
    <p:sldMasterId id="2147484284" r:id="rId2"/>
  </p:sldMasterIdLst>
  <p:notesMasterIdLst>
    <p:notesMasterId r:id="rId28"/>
  </p:notesMasterIdLst>
  <p:handoutMasterIdLst>
    <p:handoutMasterId r:id="rId29"/>
  </p:handoutMasterIdLst>
  <p:sldIdLst>
    <p:sldId id="449" r:id="rId3"/>
    <p:sldId id="456" r:id="rId4"/>
    <p:sldId id="447" r:id="rId5"/>
    <p:sldId id="451" r:id="rId6"/>
    <p:sldId id="446" r:id="rId7"/>
    <p:sldId id="454" r:id="rId8"/>
    <p:sldId id="455" r:id="rId9"/>
    <p:sldId id="354" r:id="rId10"/>
    <p:sldId id="424" r:id="rId11"/>
    <p:sldId id="442" r:id="rId12"/>
    <p:sldId id="437" r:id="rId13"/>
    <p:sldId id="440" r:id="rId14"/>
    <p:sldId id="438" r:id="rId15"/>
    <p:sldId id="439" r:id="rId16"/>
    <p:sldId id="432" r:id="rId17"/>
    <p:sldId id="436" r:id="rId18"/>
    <p:sldId id="444" r:id="rId19"/>
    <p:sldId id="445" r:id="rId20"/>
    <p:sldId id="433" r:id="rId21"/>
    <p:sldId id="427" r:id="rId22"/>
    <p:sldId id="428" r:id="rId23"/>
    <p:sldId id="441" r:id="rId24"/>
    <p:sldId id="372" r:id="rId25"/>
    <p:sldId id="453" r:id="rId26"/>
    <p:sldId id="452" r:id="rId27"/>
  </p:sldIdLst>
  <p:sldSz cx="9144000" cy="6858000" type="screen4x3"/>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521415D9-36F7-43E2-AB2F-B90AF26B5E84}">
      <p14:sectionLst xmlns:p14="http://schemas.microsoft.com/office/powerpoint/2010/main">
        <p14:section name="Day 1 - AM" id="{D6CC3E37-13CB-40AD-A707-E4A653F8AA19}">
          <p14:sldIdLst>
            <p14:sldId id="449"/>
          </p14:sldIdLst>
        </p14:section>
        <p14:section name="Song from YouTube" id="{C3B80672-04CC-4561-99F3-7EB5A40A0084}">
          <p14:sldIdLst>
            <p14:sldId id="456"/>
          </p14:sldIdLst>
        </p14:section>
        <p14:section name="Day 1 Schedule" id="{4BFAA402-004E-4249-AC74-AE06670FB0D8}">
          <p14:sldIdLst>
            <p14:sldId id="447"/>
            <p14:sldId id="451"/>
          </p14:sldIdLst>
        </p14:section>
        <p14:section name="Welcome" id="{796526F0-16F4-4CE8-A99A-A9DE8AB22C76}">
          <p14:sldIdLst>
            <p14:sldId id="446"/>
          </p14:sldIdLst>
        </p14:section>
        <p14:section name="Keynote Speaker HERE" id="{DDCDFA76-D7BE-4F9D-B935-DD6971DF644A}">
          <p14:sldIdLst>
            <p14:sldId id="454"/>
          </p14:sldIdLst>
        </p14:section>
        <p14:section name="Break1" id="{239D1ACE-1566-4AFD-82E3-B155FEA6E9F6}">
          <p14:sldIdLst>
            <p14:sldId id="455"/>
          </p14:sldIdLst>
        </p14:section>
        <p14:section name="Day 1 Session 1" id="{2A6D1D79-9898-4C60-84E7-4B3A8BC0BAA8}">
          <p14:sldIdLst>
            <p14:sldId id="354"/>
            <p14:sldId id="424"/>
            <p14:sldId id="442"/>
            <p14:sldId id="437"/>
            <p14:sldId id="440"/>
            <p14:sldId id="438"/>
            <p14:sldId id="439"/>
            <p14:sldId id="432"/>
            <p14:sldId id="436"/>
            <p14:sldId id="444"/>
            <p14:sldId id="445"/>
            <p14:sldId id="433"/>
            <p14:sldId id="427"/>
            <p14:sldId id="428"/>
            <p14:sldId id="441"/>
            <p14:sldId id="372"/>
          </p14:sldIdLst>
        </p14:section>
        <p14:section name="Lunch" id="{0FBF8FA2-0C06-45B9-B0AC-C2A2195CAD67}">
          <p14:sldIdLst>
            <p14:sldId id="453"/>
          </p14:sldIdLst>
        </p14:section>
        <p14:section name="Break2" id="{C520C258-4B6A-49E6-93C6-2AF9A65B9A4F}">
          <p14:sldIdLst>
            <p14:sldId id="452"/>
          </p14:sldIdLst>
        </p14:section>
      </p14:sectionLst>
    </p:ex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0E74"/>
    <a:srgbClr val="003366"/>
    <a:srgbClr val="000066"/>
    <a:srgbClr val="333399"/>
    <a:srgbClr val="5F5F5F"/>
    <a:srgbClr val="FF0000"/>
    <a:srgbClr val="FFFFFF"/>
    <a:srgbClr val="3333FF"/>
    <a:srgbClr val="6A2252"/>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72" autoAdjust="0"/>
    <p:restoredTop sz="94384" autoAdjust="0"/>
  </p:normalViewPr>
  <p:slideViewPr>
    <p:cSldViewPr>
      <p:cViewPr varScale="1">
        <p:scale>
          <a:sx n="64" d="100"/>
          <a:sy n="64" d="100"/>
        </p:scale>
        <p:origin x="111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7" d="100"/>
          <a:sy n="87" d="100"/>
        </p:scale>
        <p:origin x="-378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3038144" cy="464205"/>
          </a:xfrm>
          <a:prstGeom prst="rect">
            <a:avLst/>
          </a:prstGeom>
          <a:noFill/>
          <a:ln w="9525">
            <a:noFill/>
            <a:miter lim="800000"/>
            <a:headEnd/>
            <a:tailEnd/>
          </a:ln>
        </p:spPr>
        <p:txBody>
          <a:bodyPr vert="horz" wrap="square" lIns="93169" tIns="46585" rIns="93169" bIns="46585" numCol="1" anchor="t" anchorCtr="0" compatLnSpc="1">
            <a:prstTxWarp prst="textNoShape">
              <a:avLst/>
            </a:prstTxWarp>
          </a:bodyPr>
          <a:lstStyle>
            <a:lvl1pPr defTabSz="931868">
              <a:defRPr sz="1200"/>
            </a:lvl1pPr>
          </a:lstStyle>
          <a:p>
            <a:pPr>
              <a:defRPr/>
            </a:pPr>
            <a:endParaRPr lang="en-US" dirty="0"/>
          </a:p>
        </p:txBody>
      </p:sp>
      <p:sp>
        <p:nvSpPr>
          <p:cNvPr id="3" name="Date Placeholder 2"/>
          <p:cNvSpPr>
            <a:spLocks noGrp="1"/>
          </p:cNvSpPr>
          <p:nvPr>
            <p:ph type="dt" sz="quarter" idx="1"/>
          </p:nvPr>
        </p:nvSpPr>
        <p:spPr bwMode="auto">
          <a:xfrm>
            <a:off x="3970735" y="1"/>
            <a:ext cx="3038144" cy="464205"/>
          </a:xfrm>
          <a:prstGeom prst="rect">
            <a:avLst/>
          </a:prstGeom>
          <a:noFill/>
          <a:ln w="9525">
            <a:noFill/>
            <a:miter lim="800000"/>
            <a:headEnd/>
            <a:tailEnd/>
          </a:ln>
        </p:spPr>
        <p:txBody>
          <a:bodyPr vert="horz" wrap="square" lIns="93169" tIns="46585" rIns="93169" bIns="46585" numCol="1" anchor="t" anchorCtr="0" compatLnSpc="1">
            <a:prstTxWarp prst="textNoShape">
              <a:avLst/>
            </a:prstTxWarp>
          </a:bodyPr>
          <a:lstStyle>
            <a:lvl1pPr algn="r" defTabSz="931868">
              <a:defRPr sz="1200"/>
            </a:lvl1pPr>
          </a:lstStyle>
          <a:p>
            <a:pPr>
              <a:defRPr/>
            </a:pPr>
            <a:fld id="{0C0C0A23-5608-4E52-A355-2C112B1AE169}" type="datetimeFigureOut">
              <a:rPr lang="en-US"/>
              <a:pPr>
                <a:defRPr/>
              </a:pPr>
              <a:t>11/4/2017</a:t>
            </a:fld>
            <a:endParaRPr lang="en-US" dirty="0"/>
          </a:p>
        </p:txBody>
      </p:sp>
      <p:sp>
        <p:nvSpPr>
          <p:cNvPr id="4" name="Footer Placeholder 3"/>
          <p:cNvSpPr>
            <a:spLocks noGrp="1"/>
          </p:cNvSpPr>
          <p:nvPr>
            <p:ph type="ftr" sz="quarter" idx="2"/>
          </p:nvPr>
        </p:nvSpPr>
        <p:spPr bwMode="auto">
          <a:xfrm>
            <a:off x="1" y="8830659"/>
            <a:ext cx="3038144" cy="464205"/>
          </a:xfrm>
          <a:prstGeom prst="rect">
            <a:avLst/>
          </a:prstGeom>
          <a:noFill/>
          <a:ln w="9525">
            <a:noFill/>
            <a:miter lim="800000"/>
            <a:headEnd/>
            <a:tailEnd/>
          </a:ln>
        </p:spPr>
        <p:txBody>
          <a:bodyPr vert="horz" wrap="square" lIns="93169" tIns="46585" rIns="93169" bIns="46585" numCol="1" anchor="b" anchorCtr="0" compatLnSpc="1">
            <a:prstTxWarp prst="textNoShape">
              <a:avLst/>
            </a:prstTxWarp>
          </a:bodyPr>
          <a:lstStyle>
            <a:lvl1pPr defTabSz="931868">
              <a:defRPr sz="1200"/>
            </a:lvl1pPr>
          </a:lstStyle>
          <a:p>
            <a:pPr>
              <a:defRPr/>
            </a:pPr>
            <a:endParaRPr lang="en-US" dirty="0"/>
          </a:p>
        </p:txBody>
      </p:sp>
      <p:sp>
        <p:nvSpPr>
          <p:cNvPr id="5" name="Slide Number Placeholder 4"/>
          <p:cNvSpPr>
            <a:spLocks noGrp="1"/>
          </p:cNvSpPr>
          <p:nvPr>
            <p:ph type="sldNum" sz="quarter" idx="3"/>
          </p:nvPr>
        </p:nvSpPr>
        <p:spPr bwMode="auto">
          <a:xfrm>
            <a:off x="3970735" y="8830659"/>
            <a:ext cx="3038144" cy="464205"/>
          </a:xfrm>
          <a:prstGeom prst="rect">
            <a:avLst/>
          </a:prstGeom>
          <a:noFill/>
          <a:ln w="9525">
            <a:noFill/>
            <a:miter lim="800000"/>
            <a:headEnd/>
            <a:tailEnd/>
          </a:ln>
        </p:spPr>
        <p:txBody>
          <a:bodyPr vert="horz" wrap="square" lIns="93169" tIns="46585" rIns="93169" bIns="46585" numCol="1" anchor="b" anchorCtr="0" compatLnSpc="1">
            <a:prstTxWarp prst="textNoShape">
              <a:avLst/>
            </a:prstTxWarp>
          </a:bodyPr>
          <a:lstStyle>
            <a:lvl1pPr algn="r" defTabSz="931868">
              <a:defRPr sz="1200"/>
            </a:lvl1pPr>
          </a:lstStyle>
          <a:p>
            <a:pPr>
              <a:defRPr/>
            </a:pPr>
            <a:fld id="{C6A50A82-C35C-4F22-8621-6B881429272D}" type="slidenum">
              <a:rPr lang="en-US"/>
              <a:pPr>
                <a:defRPr/>
              </a:pPr>
              <a:t>‹#›</a:t>
            </a:fld>
            <a:endParaRPr lang="en-US" dirty="0"/>
          </a:p>
        </p:txBody>
      </p:sp>
    </p:spTree>
    <p:extLst>
      <p:ext uri="{BB962C8B-B14F-4D97-AF65-F5344CB8AC3E}">
        <p14:creationId xmlns:p14="http://schemas.microsoft.com/office/powerpoint/2010/main" val="19939837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1"/>
            <a:ext cx="3038144" cy="464205"/>
          </a:xfrm>
          <a:prstGeom prst="rect">
            <a:avLst/>
          </a:prstGeom>
          <a:noFill/>
          <a:ln w="9525">
            <a:noFill/>
            <a:miter lim="800000"/>
            <a:headEnd/>
            <a:tailEnd/>
          </a:ln>
        </p:spPr>
        <p:txBody>
          <a:bodyPr vert="horz" wrap="square" lIns="93169" tIns="46585" rIns="93169" bIns="46585" numCol="1" anchor="t" anchorCtr="0" compatLnSpc="1">
            <a:prstTxWarp prst="textNoShape">
              <a:avLst/>
            </a:prstTxWarp>
          </a:bodyPr>
          <a:lstStyle>
            <a:lvl1pPr defTabSz="931868">
              <a:defRPr sz="1200">
                <a:latin typeface="Arial" charset="0"/>
              </a:defRPr>
            </a:lvl1pPr>
          </a:lstStyle>
          <a:p>
            <a:pPr>
              <a:defRPr/>
            </a:pPr>
            <a:endParaRPr lang="en-US" dirty="0"/>
          </a:p>
        </p:txBody>
      </p:sp>
      <p:sp>
        <p:nvSpPr>
          <p:cNvPr id="3075" name="Rectangle 3"/>
          <p:cNvSpPr>
            <a:spLocks noGrp="1" noChangeArrowheads="1"/>
          </p:cNvSpPr>
          <p:nvPr>
            <p:ph type="dt" idx="1"/>
          </p:nvPr>
        </p:nvSpPr>
        <p:spPr bwMode="auto">
          <a:xfrm>
            <a:off x="3970735" y="1"/>
            <a:ext cx="3038144" cy="464205"/>
          </a:xfrm>
          <a:prstGeom prst="rect">
            <a:avLst/>
          </a:prstGeom>
          <a:noFill/>
          <a:ln w="9525">
            <a:noFill/>
            <a:miter lim="800000"/>
            <a:headEnd/>
            <a:tailEnd/>
          </a:ln>
        </p:spPr>
        <p:txBody>
          <a:bodyPr vert="horz" wrap="square" lIns="93169" tIns="46585" rIns="93169" bIns="46585" numCol="1" anchor="t" anchorCtr="0" compatLnSpc="1">
            <a:prstTxWarp prst="textNoShape">
              <a:avLst/>
            </a:prstTxWarp>
          </a:bodyPr>
          <a:lstStyle>
            <a:lvl1pPr algn="r" defTabSz="931868">
              <a:defRPr sz="1200">
                <a:latin typeface="Arial" charset="0"/>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1182688" y="698500"/>
            <a:ext cx="4645025" cy="348456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1346" y="4416099"/>
            <a:ext cx="5607712" cy="4182457"/>
          </a:xfrm>
          <a:prstGeom prst="rect">
            <a:avLst/>
          </a:prstGeom>
          <a:noFill/>
          <a:ln w="9525">
            <a:noFill/>
            <a:miter lim="800000"/>
            <a:headEnd/>
            <a:tailEnd/>
          </a:ln>
        </p:spPr>
        <p:txBody>
          <a:bodyPr vert="horz" wrap="square" lIns="93169" tIns="46585" rIns="93169" bIns="4658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1" y="8830659"/>
            <a:ext cx="3038144" cy="464205"/>
          </a:xfrm>
          <a:prstGeom prst="rect">
            <a:avLst/>
          </a:prstGeom>
          <a:noFill/>
          <a:ln w="9525">
            <a:noFill/>
            <a:miter lim="800000"/>
            <a:headEnd/>
            <a:tailEnd/>
          </a:ln>
        </p:spPr>
        <p:txBody>
          <a:bodyPr vert="horz" wrap="square" lIns="93169" tIns="46585" rIns="93169" bIns="46585" numCol="1" anchor="b" anchorCtr="0" compatLnSpc="1">
            <a:prstTxWarp prst="textNoShape">
              <a:avLst/>
            </a:prstTxWarp>
          </a:bodyPr>
          <a:lstStyle>
            <a:lvl1pPr defTabSz="931868">
              <a:defRPr sz="1200">
                <a:latin typeface="Arial" charset="0"/>
              </a:defRPr>
            </a:lvl1pPr>
          </a:lstStyle>
          <a:p>
            <a:pPr>
              <a:defRPr/>
            </a:pPr>
            <a:endParaRPr lang="en-US" dirty="0"/>
          </a:p>
        </p:txBody>
      </p:sp>
      <p:sp>
        <p:nvSpPr>
          <p:cNvPr id="3079" name="Rectangle 7"/>
          <p:cNvSpPr>
            <a:spLocks noGrp="1" noChangeArrowheads="1"/>
          </p:cNvSpPr>
          <p:nvPr>
            <p:ph type="sldNum" sz="quarter" idx="5"/>
          </p:nvPr>
        </p:nvSpPr>
        <p:spPr bwMode="auto">
          <a:xfrm>
            <a:off x="3970735" y="8830659"/>
            <a:ext cx="3038144" cy="464205"/>
          </a:xfrm>
          <a:prstGeom prst="rect">
            <a:avLst/>
          </a:prstGeom>
          <a:noFill/>
          <a:ln w="9525">
            <a:noFill/>
            <a:miter lim="800000"/>
            <a:headEnd/>
            <a:tailEnd/>
          </a:ln>
        </p:spPr>
        <p:txBody>
          <a:bodyPr vert="horz" wrap="square" lIns="93169" tIns="46585" rIns="93169" bIns="46585" numCol="1" anchor="b" anchorCtr="0" compatLnSpc="1">
            <a:prstTxWarp prst="textNoShape">
              <a:avLst/>
            </a:prstTxWarp>
          </a:bodyPr>
          <a:lstStyle>
            <a:lvl1pPr algn="r" defTabSz="931868">
              <a:defRPr sz="1200">
                <a:latin typeface="Arial" charset="0"/>
              </a:defRPr>
            </a:lvl1pPr>
          </a:lstStyle>
          <a:p>
            <a:pPr>
              <a:defRPr/>
            </a:pPr>
            <a:fld id="{C7164273-0368-4848-905E-2C2A51EA421A}" type="slidenum">
              <a:rPr lang="en-US"/>
              <a:pPr>
                <a:defRPr/>
              </a:pPr>
              <a:t>‹#›</a:t>
            </a:fld>
            <a:endParaRPr lang="en-US" dirty="0"/>
          </a:p>
        </p:txBody>
      </p:sp>
    </p:spTree>
    <p:extLst>
      <p:ext uri="{BB962C8B-B14F-4D97-AF65-F5344CB8AC3E}">
        <p14:creationId xmlns:p14="http://schemas.microsoft.com/office/powerpoint/2010/main" val="90569090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164273-0368-4848-905E-2C2A51EA421A}" type="slidenum">
              <a:rPr lang="en-US" smtClean="0"/>
              <a:pPr>
                <a:defRPr/>
              </a:pPr>
              <a:t>14</a:t>
            </a:fld>
            <a:endParaRPr lang="en-US" dirty="0"/>
          </a:p>
        </p:txBody>
      </p:sp>
    </p:spTree>
    <p:extLst>
      <p:ext uri="{BB962C8B-B14F-4D97-AF65-F5344CB8AC3E}">
        <p14:creationId xmlns:p14="http://schemas.microsoft.com/office/powerpoint/2010/main" val="1164991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2010 census-</a:t>
            </a:r>
            <a:r>
              <a:rPr lang="en-US" baseline="0" dirty="0"/>
              <a:t> 618,754 residents</a:t>
            </a:r>
            <a:endParaRPr lang="en-US" dirty="0"/>
          </a:p>
        </p:txBody>
      </p:sp>
      <p:sp>
        <p:nvSpPr>
          <p:cNvPr id="4" name="Slide Number Placeholder 3"/>
          <p:cNvSpPr>
            <a:spLocks noGrp="1"/>
          </p:cNvSpPr>
          <p:nvPr>
            <p:ph type="sldNum" sz="quarter" idx="10"/>
          </p:nvPr>
        </p:nvSpPr>
        <p:spPr/>
        <p:txBody>
          <a:bodyPr/>
          <a:lstStyle/>
          <a:p>
            <a:fld id="{A6C6FD9F-8418-411D-B11B-A2B398BF08FB}" type="slidenum">
              <a:rPr lang="en-US" smtClean="0"/>
              <a:t>17</a:t>
            </a:fld>
            <a:endParaRPr lang="en-US" dirty="0"/>
          </a:p>
        </p:txBody>
      </p:sp>
    </p:spTree>
    <p:extLst>
      <p:ext uri="{BB962C8B-B14F-4D97-AF65-F5344CB8AC3E}">
        <p14:creationId xmlns:p14="http://schemas.microsoft.com/office/powerpoint/2010/main" val="3801507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164273-0368-4848-905E-2C2A51EA421A}" type="slidenum">
              <a:rPr lang="en-US" smtClean="0"/>
              <a:pPr>
                <a:defRPr/>
              </a:pPr>
              <a:t>19</a:t>
            </a:fld>
            <a:endParaRPr lang="en-US" dirty="0"/>
          </a:p>
        </p:txBody>
      </p:sp>
    </p:spTree>
    <p:extLst>
      <p:ext uri="{BB962C8B-B14F-4D97-AF65-F5344CB8AC3E}">
        <p14:creationId xmlns:p14="http://schemas.microsoft.com/office/powerpoint/2010/main" val="1097105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1"/>
            <a:ext cx="8229600" cy="4454525"/>
          </a:xfrm>
        </p:spPr>
        <p:txBody>
          <a:bodyPr/>
          <a:lstStyle>
            <a:lvl1pPr>
              <a:defRPr>
                <a:solidFill>
                  <a:srgbClr val="090E74"/>
                </a:solidFill>
              </a:defRPr>
            </a:lvl1pPr>
            <a:lvl2pPr>
              <a:defRPr>
                <a:solidFill>
                  <a:srgbClr val="090E74"/>
                </a:solidFill>
              </a:defRPr>
            </a:lvl2pPr>
            <a:lvl3pPr>
              <a:defRPr>
                <a:solidFill>
                  <a:srgbClr val="090E74"/>
                </a:solidFill>
              </a:defRPr>
            </a:lvl3pPr>
            <a:lvl4pPr>
              <a:defRPr>
                <a:solidFill>
                  <a:srgbClr val="090E74"/>
                </a:solidFill>
              </a:defRPr>
            </a:lvl4pPr>
            <a:lvl5pPr>
              <a:defRPr>
                <a:solidFill>
                  <a:srgbClr val="090E74"/>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394315"/>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1" cy="838200"/>
          </a:xfrm>
        </p:spPr>
        <p:txBody>
          <a:bodyPr>
            <a:normAutofit/>
          </a:bodyPr>
          <a:lstStyle>
            <a:lvl1pPr>
              <a:defRPr sz="35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1" y="1350169"/>
            <a:ext cx="4040188" cy="639762"/>
          </a:xfrm>
        </p:spPr>
        <p:txBody>
          <a:bodyPr anchor="b"/>
          <a:lstStyle>
            <a:lvl1pPr marL="0" indent="0">
              <a:buNone/>
              <a:defRPr sz="2400" b="1">
                <a:solidFill>
                  <a:srgbClr val="090E7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199" y="1989931"/>
            <a:ext cx="3975103" cy="3801269"/>
          </a:xfrm>
        </p:spPr>
        <p:txBody>
          <a:bodyPr/>
          <a:lstStyle>
            <a:lvl1pPr>
              <a:defRPr sz="2400">
                <a:solidFill>
                  <a:srgbClr val="090E74"/>
                </a:solidFill>
              </a:defRPr>
            </a:lvl1pPr>
            <a:lvl2pPr>
              <a:defRPr sz="2000">
                <a:solidFill>
                  <a:srgbClr val="090E74"/>
                </a:solidFill>
              </a:defRPr>
            </a:lvl2pPr>
            <a:lvl3pPr>
              <a:defRPr sz="1800">
                <a:solidFill>
                  <a:srgbClr val="090E74"/>
                </a:solidFill>
              </a:defRPr>
            </a:lvl3pPr>
            <a:lvl4pPr>
              <a:defRPr sz="1600">
                <a:solidFill>
                  <a:srgbClr val="090E74"/>
                </a:solidFill>
              </a:defRPr>
            </a:lvl4pPr>
            <a:lvl5pPr>
              <a:defRPr sz="1600">
                <a:solidFill>
                  <a:srgbClr val="090E74"/>
                </a:solidFill>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0" y="1350169"/>
            <a:ext cx="3962401" cy="639762"/>
          </a:xfrm>
        </p:spPr>
        <p:txBody>
          <a:bodyPr anchor="b"/>
          <a:lstStyle>
            <a:lvl1pPr marL="0" indent="0">
              <a:buNone/>
              <a:defRPr sz="2400" b="1">
                <a:solidFill>
                  <a:srgbClr val="090E7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0" y="1993106"/>
            <a:ext cx="3962401" cy="3798094"/>
          </a:xfrm>
        </p:spPr>
        <p:txBody>
          <a:bodyPr/>
          <a:lstStyle>
            <a:lvl1pPr>
              <a:defRPr sz="2400">
                <a:solidFill>
                  <a:srgbClr val="090E74"/>
                </a:solidFill>
              </a:defRPr>
            </a:lvl1pPr>
            <a:lvl2pPr>
              <a:defRPr sz="2000">
                <a:solidFill>
                  <a:srgbClr val="090E74"/>
                </a:solidFill>
              </a:defRPr>
            </a:lvl2pPr>
            <a:lvl3pPr>
              <a:defRPr sz="1800">
                <a:solidFill>
                  <a:srgbClr val="090E74"/>
                </a:solidFill>
              </a:defRPr>
            </a:lvl3pPr>
            <a:lvl4pPr>
              <a:defRPr sz="1600">
                <a:solidFill>
                  <a:srgbClr val="090E74"/>
                </a:solidFill>
              </a:defRPr>
            </a:lvl4pPr>
            <a:lvl5pPr>
              <a:defRPr sz="1600">
                <a:solidFill>
                  <a:srgbClr val="090E74"/>
                </a:solidFill>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6640060"/>
      </p:ext>
    </p:extLst>
  </p:cSld>
  <p:clrMapOvr>
    <a:masterClrMapping/>
  </p:clrMapOvr>
  <p:transition>
    <p:wip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a:bodyPr>
          <a:lstStyle>
            <a:lvl1pPr>
              <a:defRPr sz="35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308100"/>
            <a:ext cx="4038600" cy="4530725"/>
          </a:xfrm>
        </p:spPr>
        <p:txBody>
          <a:bodyPr/>
          <a:lstStyle>
            <a:lvl1pPr>
              <a:defRPr sz="2800">
                <a:solidFill>
                  <a:srgbClr val="090E74"/>
                </a:solidFill>
                <a:latin typeface="Calibri" panose="020F0502020204030204" pitchFamily="34" charset="0"/>
              </a:defRPr>
            </a:lvl1pPr>
            <a:lvl2pPr>
              <a:defRPr sz="2400">
                <a:solidFill>
                  <a:srgbClr val="090E74"/>
                </a:solidFill>
                <a:latin typeface="Calibri" panose="020F0502020204030204" pitchFamily="34" charset="0"/>
              </a:defRPr>
            </a:lvl2pPr>
            <a:lvl3pPr>
              <a:defRPr sz="2000">
                <a:solidFill>
                  <a:srgbClr val="090E74"/>
                </a:solidFill>
                <a:latin typeface="Calibri" panose="020F0502020204030204" pitchFamily="34" charset="0"/>
              </a:defRPr>
            </a:lvl3pPr>
            <a:lvl4pPr>
              <a:defRPr sz="1800">
                <a:solidFill>
                  <a:srgbClr val="090E74"/>
                </a:solidFill>
                <a:latin typeface="Calibri" panose="020F0502020204030204" pitchFamily="34" charset="0"/>
              </a:defRPr>
            </a:lvl4pPr>
            <a:lvl5pPr>
              <a:defRPr sz="1800">
                <a:solidFill>
                  <a:srgbClr val="090E74"/>
                </a:solidFill>
                <a:latin typeface="Calibri" panose="020F050202020403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95400"/>
            <a:ext cx="4038600" cy="4530725"/>
          </a:xfrm>
        </p:spPr>
        <p:txBody>
          <a:bodyPr/>
          <a:lstStyle>
            <a:lvl1pPr>
              <a:defRPr sz="2800">
                <a:solidFill>
                  <a:srgbClr val="090E74"/>
                </a:solidFill>
                <a:latin typeface="Calibri" panose="020F0502020204030204" pitchFamily="34" charset="0"/>
              </a:defRPr>
            </a:lvl1pPr>
            <a:lvl2pPr>
              <a:defRPr sz="2400">
                <a:solidFill>
                  <a:srgbClr val="090E74"/>
                </a:solidFill>
                <a:latin typeface="Calibri" panose="020F0502020204030204" pitchFamily="34" charset="0"/>
              </a:defRPr>
            </a:lvl2pPr>
            <a:lvl3pPr>
              <a:defRPr sz="2000">
                <a:solidFill>
                  <a:srgbClr val="090E74"/>
                </a:solidFill>
                <a:latin typeface="Calibri" panose="020F0502020204030204" pitchFamily="34" charset="0"/>
              </a:defRPr>
            </a:lvl3pPr>
            <a:lvl4pPr>
              <a:defRPr sz="1800">
                <a:solidFill>
                  <a:srgbClr val="090E74"/>
                </a:solidFill>
                <a:latin typeface="Calibri" panose="020F0502020204030204" pitchFamily="34" charset="0"/>
              </a:defRPr>
            </a:lvl4pPr>
            <a:lvl5pPr>
              <a:defRPr sz="1800">
                <a:solidFill>
                  <a:srgbClr val="090E74"/>
                </a:solidFill>
                <a:latin typeface="Calibri" panose="020F050202020403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0602515"/>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a:bodyPr>
          <a:lstStyle>
            <a:lvl1pPr>
              <a:defRPr sz="35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371600"/>
            <a:ext cx="8305800" cy="4454525"/>
          </a:xfrm>
        </p:spPr>
        <p:txBody>
          <a:bodyPr/>
          <a:lstStyle>
            <a:lvl1pPr>
              <a:defRPr>
                <a:solidFill>
                  <a:srgbClr val="090E74"/>
                </a:solidFill>
                <a:latin typeface="Calibri" panose="020F0502020204030204" pitchFamily="34" charset="0"/>
              </a:defRPr>
            </a:lvl1pPr>
            <a:lvl2pPr>
              <a:defRPr>
                <a:solidFill>
                  <a:srgbClr val="090E74"/>
                </a:solidFill>
                <a:latin typeface="Calibri" panose="020F0502020204030204" pitchFamily="34" charset="0"/>
              </a:defRPr>
            </a:lvl2pPr>
            <a:lvl3pPr>
              <a:defRPr>
                <a:solidFill>
                  <a:srgbClr val="090E74"/>
                </a:solidFill>
                <a:latin typeface="Calibri" panose="020F0502020204030204" pitchFamily="34" charset="0"/>
              </a:defRPr>
            </a:lvl3pPr>
            <a:lvl4pPr>
              <a:defRPr>
                <a:solidFill>
                  <a:srgbClr val="090E74"/>
                </a:solidFill>
                <a:latin typeface="Calibri" panose="020F0502020204030204" pitchFamily="34" charset="0"/>
              </a:defRPr>
            </a:lvl4pPr>
            <a:lvl5pPr>
              <a:defRPr>
                <a:solidFill>
                  <a:srgbClr val="090E74"/>
                </a:solidFill>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2329983"/>
      </p:ext>
    </p:extLst>
  </p:cSld>
  <p:clrMapOvr>
    <a:masterClrMapping/>
  </p:clrMapOvr>
  <p:transition>
    <p:wipe/>
  </p:transition>
  <p:extLst>
    <p:ext uri="{DCECCB84-F9BA-43D5-87BE-67443E8EF086}">
      <p15:sldGuideLst xmlns:p15="http://schemas.microsoft.com/office/powerpoint/2012/main">
        <p15:guide id="1" orient="horz" pos="2160">
          <p15:clr>
            <a:srgbClr val="FBAE40"/>
          </p15:clr>
        </p15:guide>
        <p15:guide id="2" pos="28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811020"/>
      </p:ext>
    </p:extLst>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 name="Shape 102"/>
          <p:cNvSpPr>
            <a:spLocks noGrp="1"/>
          </p:cNvSpPr>
          <p:nvPr>
            <p:ph type="pic" idx="13"/>
          </p:nvPr>
        </p:nvSpPr>
        <p:spPr>
          <a:xfrm>
            <a:off x="457200" y="1295400"/>
            <a:ext cx="8299609" cy="4388168"/>
          </a:xfrm>
          <a:prstGeom prst="rect">
            <a:avLst/>
          </a:prstGeom>
        </p:spPr>
        <p:txBody>
          <a:bodyPr lIns="91439" tIns="45719" rIns="91439" bIns="45719" anchor="t">
            <a:noAutofit/>
          </a:bodyPr>
          <a:lstStyle/>
          <a:p>
            <a:r>
              <a:rPr lang="en-US"/>
              <a:t>Click icon to add picture</a:t>
            </a:r>
            <a:endParaRPr/>
          </a:p>
        </p:txBody>
      </p:sp>
      <p:sp>
        <p:nvSpPr>
          <p:cNvPr id="3" name="Title 1">
            <a:extLst>
              <a:ext uri="{FF2B5EF4-FFF2-40B4-BE49-F238E27FC236}">
                <a16:creationId xmlns:a16="http://schemas.microsoft.com/office/drawing/2014/main" id="{35F1B9C4-087A-4CA7-9CB2-63794A5BAEC7}"/>
              </a:ext>
            </a:extLst>
          </p:cNvPr>
          <p:cNvSpPr>
            <a:spLocks noGrp="1"/>
          </p:cNvSpPr>
          <p:nvPr>
            <p:ph type="title"/>
          </p:nvPr>
        </p:nvSpPr>
        <p:spPr>
          <a:xfrm>
            <a:off x="457200" y="304799"/>
            <a:ext cx="8229600" cy="838201"/>
          </a:xfrm>
        </p:spPr>
        <p:txBody>
          <a:bodyPr>
            <a:normAutofit/>
          </a:bodyPr>
          <a:lstStyle>
            <a:lvl1pPr>
              <a:defRPr sz="35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157863040"/>
      </p:ext>
    </p:extLst>
  </p:cSld>
  <p:clrMapOvr>
    <a:masterClrMapping/>
  </p:clrMapOvr>
  <p:transition spd="med"/>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cSld name="Title and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799"/>
            <a:ext cx="8229600" cy="838201"/>
          </a:xfrm>
        </p:spPr>
        <p:txBody>
          <a:bodyPr>
            <a:normAutofit/>
          </a:bodyPr>
          <a:lstStyle>
            <a:lvl1pPr>
              <a:defRPr sz="3500">
                <a:solidFill>
                  <a:schemeClr val="bg1"/>
                </a:solidFill>
              </a:defRPr>
            </a:lvl1pPr>
          </a:lstStyle>
          <a:p>
            <a:r>
              <a:rPr lang="en-US" dirty="0"/>
              <a:t>Click to edit Master title style</a:t>
            </a:r>
          </a:p>
        </p:txBody>
      </p:sp>
      <p:sp>
        <p:nvSpPr>
          <p:cNvPr id="3" name="Chart Placeholder 2"/>
          <p:cNvSpPr>
            <a:spLocks noGrp="1"/>
          </p:cNvSpPr>
          <p:nvPr>
            <p:ph type="chart" idx="1"/>
          </p:nvPr>
        </p:nvSpPr>
        <p:spPr>
          <a:xfrm>
            <a:off x="457200" y="1295400"/>
            <a:ext cx="8229600" cy="4530725"/>
          </a:xfrm>
        </p:spPr>
        <p:txBody>
          <a:bodyPr/>
          <a:lstStyle>
            <a:lvl1pPr>
              <a:defRPr>
                <a:effectLst/>
              </a:defRPr>
            </a:lvl1pPr>
          </a:lstStyle>
          <a:p>
            <a:pPr lvl="0"/>
            <a:r>
              <a:rPr lang="en-US" noProof="0" dirty="0"/>
              <a:t>Click icon to add chart</a:t>
            </a:r>
          </a:p>
        </p:txBody>
      </p:sp>
    </p:spTree>
    <p:extLst>
      <p:ext uri="{BB962C8B-B14F-4D97-AF65-F5344CB8AC3E}">
        <p14:creationId xmlns:p14="http://schemas.microsoft.com/office/powerpoint/2010/main" val="2798661517"/>
      </p:ext>
    </p:extLst>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1"/>
            <a:ext cx="8229600" cy="4454525"/>
          </a:xfrm>
        </p:spPr>
        <p:txBody>
          <a:bodyPr/>
          <a:lstStyle>
            <a:lvl1pPr>
              <a:defRPr>
                <a:solidFill>
                  <a:srgbClr val="090E74"/>
                </a:solidFill>
              </a:defRPr>
            </a:lvl1pPr>
            <a:lvl2pPr>
              <a:defRPr>
                <a:solidFill>
                  <a:srgbClr val="090E74"/>
                </a:solidFill>
              </a:defRPr>
            </a:lvl2pPr>
            <a:lvl3pPr>
              <a:defRPr>
                <a:solidFill>
                  <a:srgbClr val="090E74"/>
                </a:solidFill>
              </a:defRPr>
            </a:lvl3pPr>
            <a:lvl4pPr>
              <a:defRPr>
                <a:solidFill>
                  <a:srgbClr val="090E74"/>
                </a:solidFill>
              </a:defRPr>
            </a:lvl4pPr>
            <a:lvl5pPr>
              <a:defRPr>
                <a:solidFill>
                  <a:srgbClr val="090E74"/>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0228840"/>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amp;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hape 11"/>
          <p:cNvSpPr>
            <a:spLocks noGrp="1"/>
          </p:cNvSpPr>
          <p:nvPr>
            <p:ph type="title"/>
          </p:nvPr>
        </p:nvSpPr>
        <p:spPr>
          <a:xfrm>
            <a:off x="749737" y="1295400"/>
            <a:ext cx="7689247" cy="1828800"/>
          </a:xfrm>
          <a:prstGeom prst="rect">
            <a:avLst/>
          </a:prstGeom>
        </p:spPr>
        <p:txBody>
          <a:bodyPr anchor="b"/>
          <a:lstStyle>
            <a:lvl1pPr>
              <a:defRPr>
                <a:solidFill>
                  <a:srgbClr val="090E74"/>
                </a:solidFill>
              </a:defRPr>
            </a:lvl1pPr>
          </a:lstStyle>
          <a:p>
            <a:r>
              <a:rPr lang="en-US" dirty="0"/>
              <a:t>Click to edit Master title style</a:t>
            </a:r>
            <a:endParaRPr dirty="0"/>
          </a:p>
        </p:txBody>
      </p:sp>
      <p:sp>
        <p:nvSpPr>
          <p:cNvPr id="12" name="Shape 12"/>
          <p:cNvSpPr>
            <a:spLocks noGrp="1"/>
          </p:cNvSpPr>
          <p:nvPr>
            <p:ph type="body" sz="quarter" idx="1"/>
          </p:nvPr>
        </p:nvSpPr>
        <p:spPr>
          <a:xfrm>
            <a:off x="749737" y="3283833"/>
            <a:ext cx="7698462" cy="2507367"/>
          </a:xfrm>
          <a:prstGeom prst="rect">
            <a:avLst/>
          </a:prstGeom>
        </p:spPr>
        <p:txBody>
          <a:bodyPr anchor="t"/>
          <a:lstStyle>
            <a:lvl1pPr marL="0" indent="0" algn="ctr">
              <a:spcBef>
                <a:spcPts val="0"/>
              </a:spcBef>
              <a:buSzTx/>
              <a:buNone/>
              <a:defRPr sz="2250">
                <a:solidFill>
                  <a:srgbClr val="090E74"/>
                </a:solidFill>
                <a:latin typeface="Calibri" panose="020F0502020204030204" pitchFamily="34" charset="0"/>
              </a:defRPr>
            </a:lvl1pPr>
            <a:lvl2pPr marL="0" indent="160729" algn="ctr">
              <a:spcBef>
                <a:spcPts val="0"/>
              </a:spcBef>
              <a:buSzTx/>
              <a:buNone/>
              <a:defRPr sz="2250">
                <a:solidFill>
                  <a:srgbClr val="090E74"/>
                </a:solidFill>
                <a:latin typeface="Calibri" panose="020F0502020204030204" pitchFamily="34" charset="0"/>
              </a:defRPr>
            </a:lvl2pPr>
            <a:lvl3pPr marL="0" indent="321457" algn="ctr">
              <a:spcBef>
                <a:spcPts val="0"/>
              </a:spcBef>
              <a:buSzTx/>
              <a:buNone/>
              <a:defRPr sz="2250">
                <a:solidFill>
                  <a:srgbClr val="090E74"/>
                </a:solidFill>
                <a:latin typeface="Calibri" panose="020F0502020204030204" pitchFamily="34" charset="0"/>
              </a:defRPr>
            </a:lvl3pPr>
            <a:lvl4pPr marL="0" indent="482186" algn="ctr">
              <a:spcBef>
                <a:spcPts val="0"/>
              </a:spcBef>
              <a:buSzTx/>
              <a:buNone/>
              <a:defRPr sz="2250">
                <a:solidFill>
                  <a:srgbClr val="090E74"/>
                </a:solidFill>
                <a:latin typeface="Calibri" panose="020F0502020204030204" pitchFamily="34" charset="0"/>
              </a:defRPr>
            </a:lvl4pPr>
            <a:lvl5pPr marL="0" indent="642915" algn="ctr">
              <a:spcBef>
                <a:spcPts val="0"/>
              </a:spcBef>
              <a:buSzTx/>
              <a:buNone/>
              <a:defRPr sz="2250">
                <a:solidFill>
                  <a:srgbClr val="090E74"/>
                </a:solidFill>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2677646617"/>
      </p:ext>
    </p:extLst>
  </p:cSld>
  <p:clrMapOvr>
    <a:masterClrMapping/>
  </p:clrMapOvr>
  <p:transition spd="med"/>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cSld name="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 name="Shape 102"/>
          <p:cNvSpPr>
            <a:spLocks noGrp="1"/>
          </p:cNvSpPr>
          <p:nvPr>
            <p:ph type="pic" idx="13"/>
          </p:nvPr>
        </p:nvSpPr>
        <p:spPr>
          <a:xfrm>
            <a:off x="411480" y="1285875"/>
            <a:ext cx="8345329" cy="4397693"/>
          </a:xfrm>
          <a:prstGeom prst="rect">
            <a:avLst/>
          </a:prstGeom>
        </p:spPr>
        <p:txBody>
          <a:bodyPr lIns="91439" tIns="45719" rIns="91439" bIns="45719" anchor="t">
            <a:noAutofit/>
          </a:bodyPr>
          <a:lstStyle/>
          <a:p>
            <a:r>
              <a:rPr lang="en-US"/>
              <a:t>Click icon to add picture</a:t>
            </a:r>
            <a:endParaRPr/>
          </a:p>
        </p:txBody>
      </p:sp>
    </p:spTree>
    <p:extLst>
      <p:ext uri="{BB962C8B-B14F-4D97-AF65-F5344CB8AC3E}">
        <p14:creationId xmlns:p14="http://schemas.microsoft.com/office/powerpoint/2010/main" val="3269239284"/>
      </p:ext>
    </p:extLst>
  </p:cSld>
  <p:clrMapOvr>
    <a:masterClrMapping/>
  </p:clrMapOvr>
  <p:transition spd="med"/>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7268888"/>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8381D-735E-44EF-B536-93BC63FA54BD}"/>
              </a:ext>
            </a:extLst>
          </p:cNvPr>
          <p:cNvSpPr>
            <a:spLocks noGrp="1"/>
          </p:cNvSpPr>
          <p:nvPr>
            <p:ph type="title"/>
          </p:nvPr>
        </p:nvSpPr>
        <p:spPr>
          <a:xfrm>
            <a:off x="707231" y="299680"/>
            <a:ext cx="7740968" cy="831890"/>
          </a:xfrm>
        </p:spPr>
        <p:txBody>
          <a:bodyPr>
            <a:normAutofit/>
          </a:bodyPr>
          <a:lstStyle>
            <a:lvl1pPr>
              <a:defRPr sz="3600" b="0">
                <a:solidFill>
                  <a:schemeClr val="bg1"/>
                </a:solidFill>
                <a:latin typeface="Calibri" panose="020F0502020204030204" pitchFamily="34" charset="0"/>
              </a:defRPr>
            </a:lvl1pPr>
          </a:lstStyle>
          <a:p>
            <a:r>
              <a:rPr lang="en-US" dirty="0"/>
              <a:t>Click to edit Master title style</a:t>
            </a:r>
          </a:p>
        </p:txBody>
      </p:sp>
      <p:sp>
        <p:nvSpPr>
          <p:cNvPr id="3" name="Shape 75">
            <a:extLst>
              <a:ext uri="{FF2B5EF4-FFF2-40B4-BE49-F238E27FC236}">
                <a16:creationId xmlns:a16="http://schemas.microsoft.com/office/drawing/2014/main" id="{4EC06F66-CE8C-40D8-95DA-25EC3615EB9D}"/>
              </a:ext>
            </a:extLst>
          </p:cNvPr>
          <p:cNvSpPr>
            <a:spLocks noGrp="1"/>
          </p:cNvSpPr>
          <p:nvPr>
            <p:ph type="body" idx="1"/>
          </p:nvPr>
        </p:nvSpPr>
        <p:spPr>
          <a:xfrm>
            <a:off x="411480" y="1393031"/>
            <a:ext cx="8358188" cy="4393406"/>
          </a:xfrm>
          <a:prstGeom prst="rect">
            <a:avLst/>
          </a:prstGeom>
        </p:spPr>
        <p:txBody>
          <a:bodyPr/>
          <a:lstStyle>
            <a:lvl1pPr>
              <a:defRPr sz="2531">
                <a:solidFill>
                  <a:srgbClr val="090E74"/>
                </a:solidFill>
                <a:latin typeface="Calibri" panose="020F0502020204030204" pitchFamily="34" charset="0"/>
              </a:defRPr>
            </a:lvl1pPr>
            <a:lvl2pPr>
              <a:defRPr sz="2531">
                <a:solidFill>
                  <a:srgbClr val="090E74"/>
                </a:solidFill>
                <a:latin typeface="Calibri" panose="020F0502020204030204" pitchFamily="34" charset="0"/>
              </a:defRPr>
            </a:lvl2pPr>
            <a:lvl3pPr>
              <a:defRPr sz="2531">
                <a:solidFill>
                  <a:srgbClr val="090E74"/>
                </a:solidFill>
                <a:latin typeface="Calibri" panose="020F0502020204030204" pitchFamily="34" charset="0"/>
              </a:defRPr>
            </a:lvl3pPr>
            <a:lvl4pPr>
              <a:defRPr sz="2531">
                <a:solidFill>
                  <a:srgbClr val="090E74"/>
                </a:solidFill>
                <a:latin typeface="Calibri" panose="020F0502020204030204" pitchFamily="34" charset="0"/>
              </a:defRPr>
            </a:lvl4pPr>
            <a:lvl5pPr>
              <a:defRPr sz="2531">
                <a:solidFill>
                  <a:srgbClr val="090E74"/>
                </a:solidFill>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648821770"/>
      </p:ext>
    </p:extLst>
  </p:cSld>
  <p:clrMapOvr>
    <a:masterClrMapping/>
  </p:clrMapOvr>
  <p:transition spd="med"/>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8381D-735E-44EF-B536-93BC63FA54BD}"/>
              </a:ext>
            </a:extLst>
          </p:cNvPr>
          <p:cNvSpPr>
            <a:spLocks noGrp="1"/>
          </p:cNvSpPr>
          <p:nvPr>
            <p:ph type="title" hasCustomPrompt="1"/>
          </p:nvPr>
        </p:nvSpPr>
        <p:spPr>
          <a:xfrm>
            <a:off x="707231" y="299680"/>
            <a:ext cx="7740968" cy="831890"/>
          </a:xfrm>
        </p:spPr>
        <p:txBody>
          <a:bodyPr>
            <a:noAutofit/>
          </a:bodyPr>
          <a:lstStyle>
            <a:lvl1pPr>
              <a:defRPr sz="3000" b="0">
                <a:solidFill>
                  <a:schemeClr val="bg1"/>
                </a:solidFill>
                <a:latin typeface="Calibri" panose="020F0502020204030204" pitchFamily="34" charset="0"/>
              </a:defRPr>
            </a:lvl1pPr>
          </a:lstStyle>
          <a:p>
            <a:r>
              <a:rPr lang="en-US" dirty="0"/>
              <a:t>Click to edit </a:t>
            </a:r>
            <a:br>
              <a:rPr lang="en-US" dirty="0"/>
            </a:br>
            <a:r>
              <a:rPr lang="en-US" dirty="0"/>
              <a:t>Master title style</a:t>
            </a:r>
          </a:p>
        </p:txBody>
      </p:sp>
      <p:sp>
        <p:nvSpPr>
          <p:cNvPr id="3" name="Shape 75">
            <a:extLst>
              <a:ext uri="{FF2B5EF4-FFF2-40B4-BE49-F238E27FC236}">
                <a16:creationId xmlns:a16="http://schemas.microsoft.com/office/drawing/2014/main" id="{4EC06F66-CE8C-40D8-95DA-25EC3615EB9D}"/>
              </a:ext>
            </a:extLst>
          </p:cNvPr>
          <p:cNvSpPr>
            <a:spLocks noGrp="1"/>
          </p:cNvSpPr>
          <p:nvPr>
            <p:ph type="body" idx="1"/>
          </p:nvPr>
        </p:nvSpPr>
        <p:spPr>
          <a:xfrm>
            <a:off x="411480" y="1393031"/>
            <a:ext cx="8358188" cy="4393406"/>
          </a:xfrm>
          <a:prstGeom prst="rect">
            <a:avLst/>
          </a:prstGeom>
        </p:spPr>
        <p:txBody>
          <a:bodyPr/>
          <a:lstStyle>
            <a:lvl1pPr>
              <a:defRPr sz="2531">
                <a:solidFill>
                  <a:srgbClr val="090E74"/>
                </a:solidFill>
                <a:latin typeface="Calibri" panose="020F0502020204030204" pitchFamily="34" charset="0"/>
              </a:defRPr>
            </a:lvl1pPr>
            <a:lvl2pPr>
              <a:defRPr sz="2531">
                <a:solidFill>
                  <a:srgbClr val="090E74"/>
                </a:solidFill>
                <a:latin typeface="Calibri" panose="020F0502020204030204" pitchFamily="34" charset="0"/>
              </a:defRPr>
            </a:lvl2pPr>
            <a:lvl3pPr>
              <a:defRPr sz="2531">
                <a:solidFill>
                  <a:srgbClr val="090E74"/>
                </a:solidFill>
                <a:latin typeface="Calibri" panose="020F0502020204030204" pitchFamily="34" charset="0"/>
              </a:defRPr>
            </a:lvl3pPr>
            <a:lvl4pPr>
              <a:defRPr sz="2531">
                <a:solidFill>
                  <a:srgbClr val="090E74"/>
                </a:solidFill>
                <a:latin typeface="Calibri" panose="020F0502020204030204" pitchFamily="34" charset="0"/>
              </a:defRPr>
            </a:lvl4pPr>
            <a:lvl5pPr>
              <a:defRPr sz="2531">
                <a:solidFill>
                  <a:srgbClr val="090E74"/>
                </a:solidFill>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848121953"/>
      </p:ext>
    </p:extLst>
  </p:cSld>
  <p:clrMapOvr>
    <a:masterClrMapping/>
  </p:clrMapOvr>
  <p:transition spd="med"/>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amp;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hape 11"/>
          <p:cNvSpPr>
            <a:spLocks noGrp="1"/>
          </p:cNvSpPr>
          <p:nvPr>
            <p:ph type="title"/>
          </p:nvPr>
        </p:nvSpPr>
        <p:spPr>
          <a:xfrm>
            <a:off x="457200" y="1295401"/>
            <a:ext cx="8229600" cy="1828800"/>
          </a:xfrm>
          <a:prstGeom prst="rect">
            <a:avLst/>
          </a:prstGeom>
        </p:spPr>
        <p:txBody>
          <a:bodyPr anchor="b">
            <a:noAutofit/>
          </a:bodyPr>
          <a:lstStyle>
            <a:lvl1pPr>
              <a:defRPr sz="6000">
                <a:solidFill>
                  <a:srgbClr val="090E74"/>
                </a:solidFill>
              </a:defRPr>
            </a:lvl1pPr>
          </a:lstStyle>
          <a:p>
            <a:r>
              <a:rPr lang="en-US" dirty="0"/>
              <a:t>Click to edit Master title style</a:t>
            </a:r>
            <a:endParaRPr dirty="0"/>
          </a:p>
        </p:txBody>
      </p:sp>
      <p:sp>
        <p:nvSpPr>
          <p:cNvPr id="12" name="Shape 12"/>
          <p:cNvSpPr>
            <a:spLocks noGrp="1"/>
          </p:cNvSpPr>
          <p:nvPr>
            <p:ph type="body" sz="quarter" idx="1"/>
          </p:nvPr>
        </p:nvSpPr>
        <p:spPr>
          <a:xfrm>
            <a:off x="457200" y="3283833"/>
            <a:ext cx="8229600" cy="2507367"/>
          </a:xfrm>
          <a:prstGeom prst="rect">
            <a:avLst/>
          </a:prstGeom>
        </p:spPr>
        <p:txBody>
          <a:bodyPr anchor="t"/>
          <a:lstStyle>
            <a:lvl1pPr marL="0" indent="0" algn="ctr">
              <a:spcBef>
                <a:spcPts val="0"/>
              </a:spcBef>
              <a:buSzTx/>
              <a:buNone/>
              <a:defRPr sz="2500">
                <a:solidFill>
                  <a:srgbClr val="090E74"/>
                </a:solidFill>
                <a:latin typeface="Calibri" panose="020F0502020204030204" pitchFamily="34" charset="0"/>
              </a:defRPr>
            </a:lvl1pPr>
            <a:lvl2pPr marL="0" indent="160729" algn="ctr">
              <a:spcBef>
                <a:spcPts val="0"/>
              </a:spcBef>
              <a:buSzTx/>
              <a:buNone/>
              <a:defRPr sz="2500">
                <a:solidFill>
                  <a:srgbClr val="090E74"/>
                </a:solidFill>
                <a:latin typeface="Calibri" panose="020F0502020204030204" pitchFamily="34" charset="0"/>
              </a:defRPr>
            </a:lvl2pPr>
            <a:lvl3pPr marL="0" indent="321457" algn="ctr">
              <a:spcBef>
                <a:spcPts val="0"/>
              </a:spcBef>
              <a:buSzTx/>
              <a:buNone/>
              <a:defRPr sz="2500">
                <a:solidFill>
                  <a:srgbClr val="090E74"/>
                </a:solidFill>
                <a:latin typeface="Calibri" panose="020F0502020204030204" pitchFamily="34" charset="0"/>
              </a:defRPr>
            </a:lvl3pPr>
            <a:lvl4pPr marL="0" indent="482186" algn="ctr">
              <a:spcBef>
                <a:spcPts val="0"/>
              </a:spcBef>
              <a:buSzTx/>
              <a:buNone/>
              <a:defRPr sz="2500">
                <a:solidFill>
                  <a:srgbClr val="090E74"/>
                </a:solidFill>
                <a:latin typeface="Calibri" panose="020F0502020204030204" pitchFamily="34" charset="0"/>
              </a:defRPr>
            </a:lvl4pPr>
            <a:lvl5pPr marL="0" indent="642915" algn="ctr">
              <a:spcBef>
                <a:spcPts val="0"/>
              </a:spcBef>
              <a:buSzTx/>
              <a:buNone/>
              <a:defRPr sz="2500">
                <a:solidFill>
                  <a:srgbClr val="090E74"/>
                </a:solidFill>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1151224705"/>
      </p:ext>
    </p:extLst>
  </p:cSld>
  <p:clrMapOvr>
    <a:masterClrMapping/>
  </p:clrMapOvr>
  <p:transition spd="med"/>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8381D-735E-44EF-B536-93BC63FA54BD}"/>
              </a:ext>
            </a:extLst>
          </p:cNvPr>
          <p:cNvSpPr>
            <a:spLocks noGrp="1"/>
          </p:cNvSpPr>
          <p:nvPr>
            <p:ph type="title"/>
          </p:nvPr>
        </p:nvSpPr>
        <p:spPr>
          <a:xfrm>
            <a:off x="457200" y="299680"/>
            <a:ext cx="8229600" cy="831890"/>
          </a:xfrm>
        </p:spPr>
        <p:txBody>
          <a:bodyPr>
            <a:normAutofit/>
          </a:bodyPr>
          <a:lstStyle>
            <a:lvl1pPr>
              <a:defRPr sz="3600" b="0">
                <a:solidFill>
                  <a:schemeClr val="bg1"/>
                </a:solidFill>
                <a:latin typeface="Calibri" panose="020F0502020204030204" pitchFamily="34" charset="0"/>
              </a:defRPr>
            </a:lvl1pPr>
          </a:lstStyle>
          <a:p>
            <a:r>
              <a:rPr lang="en-US" dirty="0"/>
              <a:t>Click to edit Master title style</a:t>
            </a:r>
          </a:p>
        </p:txBody>
      </p:sp>
      <p:sp>
        <p:nvSpPr>
          <p:cNvPr id="3" name="Shape 75">
            <a:extLst>
              <a:ext uri="{FF2B5EF4-FFF2-40B4-BE49-F238E27FC236}">
                <a16:creationId xmlns:a16="http://schemas.microsoft.com/office/drawing/2014/main" id="{4EC06F66-CE8C-40D8-95DA-25EC3615EB9D}"/>
              </a:ext>
            </a:extLst>
          </p:cNvPr>
          <p:cNvSpPr>
            <a:spLocks noGrp="1"/>
          </p:cNvSpPr>
          <p:nvPr>
            <p:ph type="body" idx="1"/>
          </p:nvPr>
        </p:nvSpPr>
        <p:spPr>
          <a:xfrm>
            <a:off x="457200" y="1393031"/>
            <a:ext cx="8229600" cy="4393406"/>
          </a:xfrm>
          <a:prstGeom prst="rect">
            <a:avLst/>
          </a:prstGeom>
        </p:spPr>
        <p:txBody>
          <a:bodyPr/>
          <a:lstStyle>
            <a:lvl1pPr>
              <a:defRPr sz="2500">
                <a:solidFill>
                  <a:srgbClr val="090E74"/>
                </a:solidFill>
                <a:latin typeface="Calibri" panose="020F0502020204030204" pitchFamily="34" charset="0"/>
              </a:defRPr>
            </a:lvl1pPr>
            <a:lvl2pPr>
              <a:defRPr sz="2500">
                <a:solidFill>
                  <a:srgbClr val="090E74"/>
                </a:solidFill>
                <a:latin typeface="Calibri" panose="020F0502020204030204" pitchFamily="34" charset="0"/>
              </a:defRPr>
            </a:lvl2pPr>
            <a:lvl3pPr>
              <a:defRPr sz="2500">
                <a:solidFill>
                  <a:srgbClr val="090E74"/>
                </a:solidFill>
                <a:latin typeface="Calibri" panose="020F0502020204030204" pitchFamily="34" charset="0"/>
              </a:defRPr>
            </a:lvl3pPr>
            <a:lvl4pPr>
              <a:defRPr sz="2500">
                <a:solidFill>
                  <a:srgbClr val="090E74"/>
                </a:solidFill>
                <a:latin typeface="Calibri" panose="020F0502020204030204" pitchFamily="34" charset="0"/>
              </a:defRPr>
            </a:lvl4pPr>
            <a:lvl5pPr>
              <a:defRPr sz="2500">
                <a:solidFill>
                  <a:srgbClr val="090E74"/>
                </a:solidFill>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181741863"/>
      </p:ext>
    </p:extLst>
  </p:cSld>
  <p:clrMapOvr>
    <a:masterClrMapping/>
  </p:clrMapOvr>
  <p:transition spd="med"/>
  <p:hf hdr="0" ftr="0" dt="0"/>
  <p:extLst>
    <p:ext uri="{DCECCB84-F9BA-43D5-87BE-67443E8EF086}">
      <p15:sldGuideLst xmlns:p15="http://schemas.microsoft.com/office/powerpoint/2012/main">
        <p15:guide id="1" orient="horz" pos="2160">
          <p15:clr>
            <a:srgbClr val="FBAE40"/>
          </p15:clr>
        </p15:guide>
        <p15:guide id="2" pos="547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8381D-735E-44EF-B536-93BC63FA54BD}"/>
              </a:ext>
            </a:extLst>
          </p:cNvPr>
          <p:cNvSpPr>
            <a:spLocks noGrp="1"/>
          </p:cNvSpPr>
          <p:nvPr>
            <p:ph type="title" hasCustomPrompt="1"/>
          </p:nvPr>
        </p:nvSpPr>
        <p:spPr>
          <a:xfrm>
            <a:off x="411480" y="299680"/>
            <a:ext cx="8358188" cy="831890"/>
          </a:xfrm>
        </p:spPr>
        <p:txBody>
          <a:bodyPr>
            <a:noAutofit/>
          </a:bodyPr>
          <a:lstStyle>
            <a:lvl1pPr>
              <a:defRPr sz="3000" b="0">
                <a:solidFill>
                  <a:schemeClr val="bg1"/>
                </a:solidFill>
                <a:latin typeface="Calibri" panose="020F0502020204030204" pitchFamily="34" charset="0"/>
              </a:defRPr>
            </a:lvl1pPr>
          </a:lstStyle>
          <a:p>
            <a:r>
              <a:rPr lang="en-US" dirty="0"/>
              <a:t>Click to edit </a:t>
            </a:r>
            <a:br>
              <a:rPr lang="en-US" dirty="0"/>
            </a:br>
            <a:r>
              <a:rPr lang="en-US" dirty="0"/>
              <a:t>Master title style</a:t>
            </a:r>
          </a:p>
        </p:txBody>
      </p:sp>
      <p:sp>
        <p:nvSpPr>
          <p:cNvPr id="3" name="Shape 75">
            <a:extLst>
              <a:ext uri="{FF2B5EF4-FFF2-40B4-BE49-F238E27FC236}">
                <a16:creationId xmlns:a16="http://schemas.microsoft.com/office/drawing/2014/main" id="{4EC06F66-CE8C-40D8-95DA-25EC3615EB9D}"/>
              </a:ext>
            </a:extLst>
          </p:cNvPr>
          <p:cNvSpPr>
            <a:spLocks noGrp="1"/>
          </p:cNvSpPr>
          <p:nvPr>
            <p:ph type="body" idx="1"/>
          </p:nvPr>
        </p:nvSpPr>
        <p:spPr>
          <a:xfrm>
            <a:off x="411480" y="1393031"/>
            <a:ext cx="8358188" cy="4393406"/>
          </a:xfrm>
          <a:prstGeom prst="rect">
            <a:avLst/>
          </a:prstGeom>
        </p:spPr>
        <p:txBody>
          <a:bodyPr/>
          <a:lstStyle>
            <a:lvl1pPr>
              <a:defRPr sz="2500">
                <a:solidFill>
                  <a:srgbClr val="090E74"/>
                </a:solidFill>
                <a:latin typeface="Calibri" panose="020F0502020204030204" pitchFamily="34" charset="0"/>
              </a:defRPr>
            </a:lvl1pPr>
            <a:lvl2pPr>
              <a:defRPr sz="2500">
                <a:solidFill>
                  <a:srgbClr val="090E74"/>
                </a:solidFill>
                <a:latin typeface="Calibri" panose="020F0502020204030204" pitchFamily="34" charset="0"/>
              </a:defRPr>
            </a:lvl2pPr>
            <a:lvl3pPr>
              <a:defRPr sz="2500">
                <a:solidFill>
                  <a:srgbClr val="090E74"/>
                </a:solidFill>
                <a:latin typeface="Calibri" panose="020F0502020204030204" pitchFamily="34" charset="0"/>
              </a:defRPr>
            </a:lvl3pPr>
            <a:lvl4pPr>
              <a:defRPr sz="2500">
                <a:solidFill>
                  <a:srgbClr val="090E74"/>
                </a:solidFill>
                <a:latin typeface="Calibri" panose="020F0502020204030204" pitchFamily="34" charset="0"/>
              </a:defRPr>
            </a:lvl4pPr>
            <a:lvl5pPr>
              <a:defRPr sz="2500">
                <a:solidFill>
                  <a:srgbClr val="090E74"/>
                </a:solidFill>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2676820310"/>
      </p:ext>
    </p:extLst>
  </p:cSld>
  <p:clrMapOvr>
    <a:masterClrMapping/>
  </p:clrMapOvr>
  <p:transition spd="med"/>
  <p:hf hdr="0" ft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2.jp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5262" y="2112764"/>
            <a:ext cx="7804547" cy="196346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rPr dirty="0"/>
              <a:t>Title Text</a:t>
            </a:r>
          </a:p>
        </p:txBody>
      </p:sp>
    </p:spTree>
    <p:extLst>
      <p:ext uri="{BB962C8B-B14F-4D97-AF65-F5344CB8AC3E}">
        <p14:creationId xmlns:p14="http://schemas.microsoft.com/office/powerpoint/2010/main" val="3091354481"/>
      </p:ext>
    </p:extLst>
  </p:cSld>
  <p:clrMap bg1="lt1" tx1="dk1" bg2="lt2" tx2="dk2" accent1="accent1" accent2="accent2" accent3="accent3" accent4="accent4" accent5="accent5" accent6="accent6" hlink="hlink" folHlink="folHlink"/>
  <p:sldLayoutIdLst>
    <p:sldLayoutId id="2147484283" r:id="rId1"/>
    <p:sldLayoutId id="2147484278" r:id="rId2"/>
    <p:sldLayoutId id="2147484279" r:id="rId3"/>
    <p:sldLayoutId id="2147484280" r:id="rId4"/>
    <p:sldLayoutId id="2147484281" r:id="rId5"/>
    <p:sldLayoutId id="2147484282" r:id="rId6"/>
  </p:sldLayoutIdLst>
  <p:transition>
    <p:wipe/>
  </p:transition>
  <p:hf hdr="0" ftr="0" dt="0"/>
  <p:txStyles>
    <p:titleStyle>
      <a:lvl1pPr marL="0" marR="0" indent="0" algn="ctr" defTabSz="410751" rtl="0" eaLnBrk="1" latinLnBrk="0" hangingPunct="1">
        <a:lnSpc>
          <a:spcPct val="100000"/>
        </a:lnSpc>
        <a:spcBef>
          <a:spcPts val="0"/>
        </a:spcBef>
        <a:spcAft>
          <a:spcPts val="0"/>
        </a:spcAft>
        <a:buClrTx/>
        <a:buSzTx/>
        <a:buFontTx/>
        <a:buNone/>
        <a:tabLst/>
        <a:defRPr sz="6328" b="0" i="0" u="none" strike="noStrike" cap="none" spc="0" baseline="0">
          <a:ln>
            <a:noFill/>
          </a:ln>
          <a:solidFill>
            <a:srgbClr val="090E74"/>
          </a:solidFill>
          <a:uFillTx/>
          <a:latin typeface="Calibri" panose="020F0502020204030204" pitchFamily="34" charset="0"/>
          <a:ea typeface="+mn-ea"/>
          <a:cs typeface="+mn-cs"/>
          <a:sym typeface="Helvetica Light"/>
        </a:defRPr>
      </a:lvl1pPr>
      <a:lvl2pPr marL="0" marR="0" indent="1607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2pPr>
      <a:lvl3pPr marL="0" marR="0" indent="321457"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3pPr>
      <a:lvl4pPr marL="0" marR="0" indent="482186"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4pPr>
      <a:lvl5pPr marL="0" marR="0" indent="642915"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5pPr>
      <a:lvl6pPr marL="0" marR="0" indent="803643"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6pPr>
      <a:lvl7pPr marL="0" marR="0" indent="964372"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7pPr>
      <a:lvl8pPr marL="0" marR="0" indent="1125101"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8pPr>
      <a:lvl9pPr marL="0" marR="0" indent="12858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9pPr>
    </p:titleStyle>
    <p:bodyStyle>
      <a:lvl1pPr marL="31252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1pPr>
      <a:lvl2pPr marL="62505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2pPr>
      <a:lvl3pPr marL="93758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3pPr>
      <a:lvl4pPr marL="125011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4pPr>
      <a:lvl5pPr marL="1562640"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5pPr>
      <a:lvl6pPr marL="187516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6pPr>
      <a:lvl7pPr marL="218769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7pPr>
      <a:lvl8pPr marL="250022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8pPr>
      <a:lvl9pPr marL="281275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5262" y="2112764"/>
            <a:ext cx="7804547" cy="196346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rPr dirty="0"/>
              <a:t>Title Text</a:t>
            </a:r>
          </a:p>
        </p:txBody>
      </p:sp>
    </p:spTree>
    <p:extLst>
      <p:ext uri="{BB962C8B-B14F-4D97-AF65-F5344CB8AC3E}">
        <p14:creationId xmlns:p14="http://schemas.microsoft.com/office/powerpoint/2010/main" val="701917236"/>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Lst>
  <p:transition>
    <p:wipe/>
  </p:transition>
  <p:hf hdr="0" ftr="0" dt="0"/>
  <p:txStyles>
    <p:titleStyle>
      <a:lvl1pPr marL="0" marR="0" indent="0" algn="ctr" defTabSz="410751" rtl="0" eaLnBrk="1" latinLnBrk="0" hangingPunct="1">
        <a:lnSpc>
          <a:spcPct val="100000"/>
        </a:lnSpc>
        <a:spcBef>
          <a:spcPts val="0"/>
        </a:spcBef>
        <a:spcAft>
          <a:spcPts val="0"/>
        </a:spcAft>
        <a:buClrTx/>
        <a:buSzTx/>
        <a:buFontTx/>
        <a:buNone/>
        <a:tabLst/>
        <a:defRPr sz="6328" b="0" i="0" u="none" strike="noStrike" cap="none" spc="0" baseline="0">
          <a:ln>
            <a:noFill/>
          </a:ln>
          <a:solidFill>
            <a:srgbClr val="092C74"/>
          </a:solidFill>
          <a:uFillTx/>
          <a:latin typeface="Calibri" panose="020F0502020204030204" pitchFamily="34" charset="0"/>
          <a:ea typeface="+mn-ea"/>
          <a:cs typeface="+mn-cs"/>
          <a:sym typeface="Helvetica Light"/>
        </a:defRPr>
      </a:lvl1pPr>
      <a:lvl2pPr marL="0" marR="0" indent="1607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2pPr>
      <a:lvl3pPr marL="0" marR="0" indent="321457"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3pPr>
      <a:lvl4pPr marL="0" marR="0" indent="482186"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4pPr>
      <a:lvl5pPr marL="0" marR="0" indent="642915"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5pPr>
      <a:lvl6pPr marL="0" marR="0" indent="803643"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6pPr>
      <a:lvl7pPr marL="0" marR="0" indent="964372"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7pPr>
      <a:lvl8pPr marL="0" marR="0" indent="1125101"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8pPr>
      <a:lvl9pPr marL="0" marR="0" indent="12858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9pPr>
    </p:titleStyle>
    <p:bodyStyle>
      <a:lvl1pPr marL="31252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1pPr>
      <a:lvl2pPr marL="62505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2pPr>
      <a:lvl3pPr marL="93758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3pPr>
      <a:lvl4pPr marL="125011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4pPr>
      <a:lvl5pPr marL="1562640"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5pPr>
      <a:lvl6pPr marL="187516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6pPr>
      <a:lvl7pPr marL="218769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7pPr>
      <a:lvl8pPr marL="250022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8pPr>
      <a:lvl9pPr marL="281275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7.xml"/><Relationship Id="rId1" Type="http://schemas.openxmlformats.org/officeDocument/2006/relationships/video" Target="https://www.youtube.com/embed/XAYhNHhxN0A"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931107-5BE2-43B6-9C79-22170021AFAE}"/>
              </a:ext>
            </a:extLst>
          </p:cNvPr>
          <p:cNvSpPr>
            <a:spLocks noGrp="1"/>
          </p:cNvSpPr>
          <p:nvPr>
            <p:ph type="title"/>
          </p:nvPr>
        </p:nvSpPr>
        <p:spPr>
          <a:xfrm>
            <a:off x="914400" y="2514600"/>
            <a:ext cx="7315200" cy="1828800"/>
          </a:xfrm>
          <a:noFill/>
        </p:spPr>
        <p:txBody>
          <a:bodyPr anchor="ctr"/>
          <a:lstStyle/>
          <a:p>
            <a:r>
              <a:rPr lang="en-US" sz="4000" dirty="0"/>
              <a:t>Mission Possible:</a:t>
            </a:r>
            <a:br>
              <a:rPr lang="en-US" sz="4000" dirty="0"/>
            </a:br>
            <a:r>
              <a:rPr lang="en-US" sz="4000" dirty="0"/>
              <a:t>Optimizing Compliance Tools</a:t>
            </a:r>
          </a:p>
        </p:txBody>
      </p:sp>
    </p:spTree>
    <p:extLst>
      <p:ext uri="{BB962C8B-B14F-4D97-AF65-F5344CB8AC3E}">
        <p14:creationId xmlns:p14="http://schemas.microsoft.com/office/powerpoint/2010/main" val="357859943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2286000" y="1371599"/>
            <a:ext cx="6786428" cy="3615504"/>
            <a:chOff x="156382" y="1222740"/>
            <a:chExt cx="7412226" cy="4121804"/>
          </a:xfrm>
        </p:grpSpPr>
        <p:sp>
          <p:nvSpPr>
            <p:cNvPr id="3" name="Rectangle 2"/>
            <p:cNvSpPr/>
            <p:nvPr/>
          </p:nvSpPr>
          <p:spPr>
            <a:xfrm>
              <a:off x="172658" y="1222740"/>
              <a:ext cx="7390963" cy="631578"/>
            </a:xfrm>
            <a:prstGeom prst="rect">
              <a:avLst/>
            </a:prstGeom>
            <a:solidFill>
              <a:schemeClr val="bg1"/>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14350" indent="-514350" algn="l">
                <a:buFont typeface="+mj-lt"/>
                <a:buAutoNum type="arabicPeriod"/>
              </a:pPr>
              <a:r>
                <a:rPr lang="en-US" sz="3000" dirty="0">
                  <a:latin typeface="Calibri" panose="020F0502020204030204" pitchFamily="34" charset="0"/>
                </a:rPr>
                <a:t>Understand Goals - Admin Support</a:t>
              </a:r>
            </a:p>
          </p:txBody>
        </p:sp>
        <p:sp>
          <p:nvSpPr>
            <p:cNvPr id="4" name="Rectangle 3"/>
            <p:cNvSpPr/>
            <p:nvPr/>
          </p:nvSpPr>
          <p:spPr>
            <a:xfrm>
              <a:off x="172658" y="2017274"/>
              <a:ext cx="7390963" cy="631578"/>
            </a:xfrm>
            <a:prstGeom prst="rect">
              <a:avLst/>
            </a:prstGeom>
            <a:solidFill>
              <a:schemeClr val="bg1"/>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14350" indent="-514350" algn="l">
                <a:buFont typeface="+mj-lt"/>
                <a:buAutoNum type="arabicPeriod" startAt="2"/>
              </a:pPr>
              <a:r>
                <a:rPr lang="en-US" sz="3000" dirty="0">
                  <a:latin typeface="Calibri" panose="020F0502020204030204" pitchFamily="34" charset="0"/>
                </a:rPr>
                <a:t>Build Team with Right Skills</a:t>
              </a:r>
            </a:p>
          </p:txBody>
        </p:sp>
        <p:sp>
          <p:nvSpPr>
            <p:cNvPr id="5" name="Rectangle 4"/>
            <p:cNvSpPr/>
            <p:nvPr/>
          </p:nvSpPr>
          <p:spPr>
            <a:xfrm>
              <a:off x="177646" y="2691197"/>
              <a:ext cx="7390962" cy="631578"/>
            </a:xfrm>
            <a:prstGeom prst="rect">
              <a:avLst/>
            </a:prstGeom>
            <a:solidFill>
              <a:schemeClr val="bg1"/>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14350" indent="-514350" algn="l">
                <a:buFont typeface="+mj-lt"/>
                <a:buAutoNum type="arabicPeriod" startAt="3"/>
              </a:pPr>
              <a:r>
                <a:rPr lang="en-US" sz="3000" dirty="0">
                  <a:latin typeface="Calibri" panose="020F0502020204030204" pitchFamily="34" charset="0"/>
                </a:rPr>
                <a:t>Gather Tools</a:t>
              </a:r>
            </a:p>
          </p:txBody>
        </p:sp>
        <p:sp>
          <p:nvSpPr>
            <p:cNvPr id="6" name="Rectangle 5"/>
            <p:cNvSpPr/>
            <p:nvPr/>
          </p:nvSpPr>
          <p:spPr>
            <a:xfrm>
              <a:off x="166359" y="3365120"/>
              <a:ext cx="7397258" cy="631578"/>
            </a:xfrm>
            <a:prstGeom prst="rect">
              <a:avLst/>
            </a:prstGeom>
            <a:solidFill>
              <a:schemeClr val="bg1"/>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14350" indent="-514350" algn="l">
                <a:buFont typeface="+mj-lt"/>
                <a:buAutoNum type="arabicPeriod" startAt="4"/>
              </a:pPr>
              <a:r>
                <a:rPr lang="en-US" sz="3000" dirty="0">
                  <a:latin typeface="Calibri" panose="020F0502020204030204" pitchFamily="34" charset="0"/>
                </a:rPr>
                <a:t>Day 1 Payment Expectations</a:t>
              </a:r>
            </a:p>
          </p:txBody>
        </p:sp>
        <p:sp>
          <p:nvSpPr>
            <p:cNvPr id="7" name="Rectangle 6"/>
            <p:cNvSpPr/>
            <p:nvPr/>
          </p:nvSpPr>
          <p:spPr>
            <a:xfrm>
              <a:off x="166359" y="4039043"/>
              <a:ext cx="7206171" cy="631578"/>
            </a:xfrm>
            <a:prstGeom prst="rect">
              <a:avLst/>
            </a:prstGeom>
            <a:solidFill>
              <a:schemeClr val="bg1"/>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14350" indent="-514350" algn="l">
                <a:buFont typeface="+mj-lt"/>
                <a:buAutoNum type="arabicPeriod" startAt="5"/>
              </a:pPr>
              <a:r>
                <a:rPr lang="en-US" sz="3000" dirty="0">
                  <a:latin typeface="Calibri" panose="020F0502020204030204" pitchFamily="34" charset="0"/>
                </a:rPr>
                <a:t>Notify, Notify, Notify</a:t>
              </a:r>
            </a:p>
          </p:txBody>
        </p:sp>
        <p:sp>
          <p:nvSpPr>
            <p:cNvPr id="8" name="Rectangle 7"/>
            <p:cNvSpPr/>
            <p:nvPr/>
          </p:nvSpPr>
          <p:spPr>
            <a:xfrm>
              <a:off x="156382" y="4712966"/>
              <a:ext cx="7192214" cy="631578"/>
            </a:xfrm>
            <a:prstGeom prst="rect">
              <a:avLst/>
            </a:prstGeom>
            <a:solidFill>
              <a:schemeClr val="bg1"/>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14350" indent="-514350" algn="l">
                <a:buFont typeface="+mj-lt"/>
                <a:buAutoNum type="arabicPeriod" startAt="6"/>
              </a:pPr>
              <a:r>
                <a:rPr lang="en-US" sz="3000" dirty="0">
                  <a:latin typeface="Calibri" panose="020F0502020204030204" pitchFamily="34" charset="0"/>
                </a:rPr>
                <a:t>Track Performance</a:t>
              </a:r>
            </a:p>
          </p:txBody>
        </p:sp>
      </p:grpSp>
      <p:sp>
        <p:nvSpPr>
          <p:cNvPr id="2" name="Rectangle 1"/>
          <p:cNvSpPr/>
          <p:nvPr/>
        </p:nvSpPr>
        <p:spPr>
          <a:xfrm>
            <a:off x="381000" y="373381"/>
            <a:ext cx="8381999" cy="646331"/>
          </a:xfrm>
          <a:prstGeom prst="rect">
            <a:avLst/>
          </a:prstGeom>
          <a:noFill/>
        </p:spPr>
        <p:txBody>
          <a:bodyPr wrap="square" lIns="91440" tIns="45720" rIns="91440" bIns="45720">
            <a:spAutoFit/>
          </a:bodyPr>
          <a:lstStyle/>
          <a:p>
            <a:pPr algn="ctr"/>
            <a:r>
              <a:rPr lang="en-US" sz="3500" dirty="0">
                <a:solidFill>
                  <a:schemeClr val="bg1"/>
                </a:solidFill>
                <a:latin typeface="Calibri" panose="020F0502020204030204" pitchFamily="34" charset="0"/>
              </a:rPr>
              <a:t>STEPS TO BETTER COLLECTIONS</a:t>
            </a:r>
          </a:p>
        </p:txBody>
      </p:sp>
      <p:pic>
        <p:nvPicPr>
          <p:cNvPr id="1026" name="Picture 2" descr="C:\Users\dmurphy\AppData\Local\Microsoft\Windows\Temporary Internet Files\Content.IE5\8ZB3OGTT\ch01_image04snoopy-doctor[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33855"/>
            <a:ext cx="1981200" cy="4662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426285"/>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081" name="Picture 9" descr="C:\Users\dmurphy\AppData\Local\Microsoft\Windows\Temporary Internet Files\Content.IE5\591QF27C\Judge_at_desk[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259" y="3813448"/>
            <a:ext cx="6007895" cy="16224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dmurphy\AppData\Local\Microsoft\Windows\Temporary Internet Files\Content.IE5\8ZB3OGTT\sbGroup[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259" y="1778000"/>
            <a:ext cx="6083300" cy="15748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6AFEBC9A-D723-4F18-A521-B3478DB72C9F}"/>
              </a:ext>
            </a:extLst>
          </p:cNvPr>
          <p:cNvSpPr>
            <a:spLocks noGrp="1"/>
          </p:cNvSpPr>
          <p:nvPr>
            <p:ph type="title" idx="4294967295"/>
          </p:nvPr>
        </p:nvSpPr>
        <p:spPr>
          <a:xfrm>
            <a:off x="457200" y="304800"/>
            <a:ext cx="8077200" cy="872630"/>
          </a:xfrm>
          <a:noFill/>
        </p:spPr>
        <p:txBody>
          <a:bodyPr anchor="ctr">
            <a:noAutofit/>
          </a:bodyPr>
          <a:lstStyle/>
          <a:p>
            <a:r>
              <a:rPr lang="en-US" sz="3000" dirty="0">
                <a:solidFill>
                  <a:schemeClr val="bg1"/>
                </a:solidFill>
                <a:effectLst/>
              </a:rPr>
              <a:t>How?</a:t>
            </a:r>
            <a:br>
              <a:rPr lang="en-US" sz="3000" dirty="0">
                <a:solidFill>
                  <a:schemeClr val="bg1"/>
                </a:solidFill>
                <a:effectLst/>
              </a:rPr>
            </a:br>
            <a:r>
              <a:rPr lang="en-US" sz="3000" dirty="0">
                <a:solidFill>
                  <a:schemeClr val="bg1"/>
                </a:solidFill>
                <a:effectLst/>
              </a:rPr>
              <a:t>Communicate with all</a:t>
            </a:r>
          </a:p>
        </p:txBody>
      </p:sp>
      <p:sp>
        <p:nvSpPr>
          <p:cNvPr id="2" name="Rectangle 1"/>
          <p:cNvSpPr/>
          <p:nvPr/>
        </p:nvSpPr>
        <p:spPr>
          <a:xfrm>
            <a:off x="900448" y="1303020"/>
            <a:ext cx="8091152" cy="477054"/>
          </a:xfrm>
          <a:prstGeom prst="rect">
            <a:avLst/>
          </a:prstGeom>
        </p:spPr>
        <p:txBody>
          <a:bodyPr wrap="square">
            <a:spAutoFit/>
          </a:bodyPr>
          <a:lstStyle/>
          <a:p>
            <a:pPr lvl="0" algn="l" eaLnBrk="0" hangingPunct="0">
              <a:spcBef>
                <a:spcPct val="20000"/>
              </a:spcBef>
              <a:buClr>
                <a:srgbClr val="003366"/>
              </a:buClr>
              <a:buSzPct val="75000"/>
            </a:pPr>
            <a:r>
              <a:rPr lang="en-US" sz="2500" b="1" kern="0" dirty="0">
                <a:solidFill>
                  <a:srgbClr val="000000"/>
                </a:solidFill>
                <a:effectLst>
                  <a:outerShdw blurRad="38100" dist="38100" dir="2700000" algn="tl">
                    <a:srgbClr val="FFFFFF"/>
                  </a:outerShdw>
                </a:effectLst>
                <a:latin typeface="Calibri" panose="020F0502020204030204"/>
                <a:cs typeface="+mn-cs"/>
              </a:rPr>
              <a:t>Communicate </a:t>
            </a:r>
            <a:r>
              <a:rPr lang="en-US" sz="2500" kern="0" dirty="0">
                <a:solidFill>
                  <a:srgbClr val="000000"/>
                </a:solidFill>
                <a:effectLst>
                  <a:outerShdw blurRad="38100" dist="38100" dir="2700000" algn="tl">
                    <a:srgbClr val="FFFFFF"/>
                  </a:outerShdw>
                </a:effectLst>
                <a:latin typeface="Calibri" panose="020F0502020204030204"/>
                <a:cs typeface="+mn-cs"/>
              </a:rPr>
              <a:t>with all parties involved in collections</a:t>
            </a:r>
          </a:p>
        </p:txBody>
      </p:sp>
      <p:sp>
        <p:nvSpPr>
          <p:cNvPr id="3" name="Rectangle 2"/>
          <p:cNvSpPr/>
          <p:nvPr/>
        </p:nvSpPr>
        <p:spPr>
          <a:xfrm>
            <a:off x="916867" y="3357219"/>
            <a:ext cx="5494337" cy="477054"/>
          </a:xfrm>
          <a:prstGeom prst="rect">
            <a:avLst/>
          </a:prstGeom>
        </p:spPr>
        <p:txBody>
          <a:bodyPr wrap="square">
            <a:spAutoFit/>
          </a:bodyPr>
          <a:lstStyle/>
          <a:p>
            <a:pPr lvl="0" algn="l" eaLnBrk="0" hangingPunct="0">
              <a:spcBef>
                <a:spcPct val="20000"/>
              </a:spcBef>
              <a:buClr>
                <a:srgbClr val="003366"/>
              </a:buClr>
              <a:buSzPct val="75000"/>
            </a:pPr>
            <a:r>
              <a:rPr lang="en-US" sz="2500" b="1" kern="0" dirty="0">
                <a:solidFill>
                  <a:srgbClr val="000000"/>
                </a:solidFill>
                <a:effectLst>
                  <a:outerShdw blurRad="38100" dist="38100" dir="2700000" algn="tl">
                    <a:srgbClr val="FFFFFF"/>
                  </a:outerShdw>
                </a:effectLst>
                <a:latin typeface="Calibri" panose="020F0502020204030204"/>
                <a:cs typeface="+mn-cs"/>
              </a:rPr>
              <a:t>Work with </a:t>
            </a:r>
            <a:r>
              <a:rPr lang="en-US" sz="2500" kern="0" dirty="0">
                <a:solidFill>
                  <a:srgbClr val="000000"/>
                </a:solidFill>
                <a:effectLst>
                  <a:outerShdw blurRad="38100" dist="38100" dir="2700000" algn="tl">
                    <a:srgbClr val="FFFFFF"/>
                  </a:outerShdw>
                </a:effectLst>
                <a:latin typeface="Calibri" panose="020F0502020204030204"/>
                <a:cs typeface="+mn-cs"/>
              </a:rPr>
              <a:t>the judiciary</a:t>
            </a:r>
          </a:p>
        </p:txBody>
      </p:sp>
      <p:sp>
        <p:nvSpPr>
          <p:cNvPr id="7" name="Rectangle 6"/>
          <p:cNvSpPr/>
          <p:nvPr/>
        </p:nvSpPr>
        <p:spPr>
          <a:xfrm>
            <a:off x="937259" y="5435873"/>
            <a:ext cx="5457525" cy="400110"/>
          </a:xfrm>
          <a:prstGeom prst="rect">
            <a:avLst/>
          </a:prstGeom>
        </p:spPr>
        <p:txBody>
          <a:bodyPr wrap="square">
            <a:spAutoFit/>
          </a:bodyPr>
          <a:lstStyle/>
          <a:p>
            <a:pPr lvl="0" algn="l" eaLnBrk="0" hangingPunct="0">
              <a:spcBef>
                <a:spcPct val="20000"/>
              </a:spcBef>
              <a:buClr>
                <a:srgbClr val="003366"/>
              </a:buClr>
              <a:buSzPct val="75000"/>
            </a:pPr>
            <a:r>
              <a:rPr lang="en-US" sz="2000" kern="0" dirty="0">
                <a:solidFill>
                  <a:srgbClr val="000000"/>
                </a:solidFill>
                <a:effectLst>
                  <a:outerShdw blurRad="38100" dist="38100" dir="2700000" algn="tl">
                    <a:srgbClr val="FFFFFF"/>
                  </a:outerShdw>
                </a:effectLst>
                <a:latin typeface="Calibri" panose="020F0502020204030204"/>
              </a:rPr>
              <a:t>Immediately see Clerk after sentencing</a:t>
            </a:r>
          </a:p>
        </p:txBody>
      </p:sp>
    </p:spTree>
    <p:extLst>
      <p:ext uri="{BB962C8B-B14F-4D97-AF65-F5344CB8AC3E}">
        <p14:creationId xmlns:p14="http://schemas.microsoft.com/office/powerpoint/2010/main" val="85235047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8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110" name="Picture 14" descr="C:\Users\dmurphy\AppData\Local\Microsoft\Windows\Temporary Internet Files\Content.IE5\X9ZIGKUZ\log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 y="1817132"/>
            <a:ext cx="8138160" cy="336235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6AFEBC9A-D723-4F18-A521-B3478DB72C9F}"/>
              </a:ext>
            </a:extLst>
          </p:cNvPr>
          <p:cNvSpPr>
            <a:spLocks noGrp="1"/>
          </p:cNvSpPr>
          <p:nvPr>
            <p:ph type="title" idx="4294967295"/>
          </p:nvPr>
        </p:nvSpPr>
        <p:spPr>
          <a:xfrm>
            <a:off x="304800" y="304800"/>
            <a:ext cx="8763000" cy="838200"/>
          </a:xfrm>
          <a:noFill/>
        </p:spPr>
        <p:txBody>
          <a:bodyPr anchor="ctr">
            <a:noAutofit/>
          </a:bodyPr>
          <a:lstStyle/>
          <a:p>
            <a:r>
              <a:rPr lang="en-US" sz="3000" dirty="0">
                <a:solidFill>
                  <a:schemeClr val="bg1"/>
                </a:solidFill>
                <a:effectLst/>
              </a:rPr>
              <a:t>How?</a:t>
            </a:r>
            <a:br>
              <a:rPr lang="en-US" sz="3000" dirty="0">
                <a:solidFill>
                  <a:schemeClr val="bg1"/>
                </a:solidFill>
                <a:effectLst/>
              </a:rPr>
            </a:br>
            <a:r>
              <a:rPr lang="en-US" sz="3000" dirty="0">
                <a:solidFill>
                  <a:schemeClr val="bg1"/>
                </a:solidFill>
                <a:effectLst/>
              </a:rPr>
              <a:t>Create Flexible Plans - Modify as needed</a:t>
            </a:r>
          </a:p>
        </p:txBody>
      </p:sp>
      <p:sp>
        <p:nvSpPr>
          <p:cNvPr id="4" name="Rectangle 3"/>
          <p:cNvSpPr/>
          <p:nvPr/>
        </p:nvSpPr>
        <p:spPr>
          <a:xfrm>
            <a:off x="914400" y="1435986"/>
            <a:ext cx="4572000" cy="477054"/>
          </a:xfrm>
          <a:prstGeom prst="rect">
            <a:avLst/>
          </a:prstGeom>
        </p:spPr>
        <p:txBody>
          <a:bodyPr wrap="square">
            <a:spAutoFit/>
          </a:bodyPr>
          <a:lstStyle/>
          <a:p>
            <a:pPr algn="l"/>
            <a:r>
              <a:rPr lang="en-US" sz="2500" kern="0" dirty="0">
                <a:solidFill>
                  <a:srgbClr val="000000"/>
                </a:solidFill>
                <a:effectLst>
                  <a:outerShdw blurRad="38100" dist="38100" dir="2700000" algn="tl">
                    <a:srgbClr val="FFFFFF"/>
                  </a:outerShdw>
                </a:effectLst>
                <a:latin typeface="Calibri" panose="020F0502020204030204"/>
                <a:cs typeface="+mn-cs"/>
              </a:rPr>
              <a:t>Create flexible payment plans </a:t>
            </a:r>
          </a:p>
        </p:txBody>
      </p:sp>
      <p:sp>
        <p:nvSpPr>
          <p:cNvPr id="8" name="Rectangle 7"/>
          <p:cNvSpPr/>
          <p:nvPr/>
        </p:nvSpPr>
        <p:spPr>
          <a:xfrm>
            <a:off x="914400" y="5179484"/>
            <a:ext cx="4648200" cy="477054"/>
          </a:xfrm>
          <a:prstGeom prst="rect">
            <a:avLst/>
          </a:prstGeom>
        </p:spPr>
        <p:txBody>
          <a:bodyPr wrap="square">
            <a:spAutoFit/>
          </a:bodyPr>
          <a:lstStyle/>
          <a:p>
            <a:pPr lvl="0"/>
            <a:r>
              <a:rPr lang="en-US" sz="2500" kern="0" dirty="0">
                <a:solidFill>
                  <a:srgbClr val="000000"/>
                </a:solidFill>
                <a:effectLst>
                  <a:outerShdw blurRad="38100" dist="38100" dir="2700000" algn="tl">
                    <a:srgbClr val="FFFFFF"/>
                  </a:outerShdw>
                </a:effectLst>
                <a:latin typeface="Calibri" panose="020F0502020204030204"/>
              </a:rPr>
              <a:t>Modify individual payment plans</a:t>
            </a:r>
            <a:endParaRPr lang="en-US" sz="2500" dirty="0">
              <a:solidFill>
                <a:srgbClr val="000000"/>
              </a:solidFill>
            </a:endParaRPr>
          </a:p>
        </p:txBody>
      </p:sp>
      <p:sp>
        <p:nvSpPr>
          <p:cNvPr id="7" name="Rectangle 6"/>
          <p:cNvSpPr/>
          <p:nvPr/>
        </p:nvSpPr>
        <p:spPr>
          <a:xfrm>
            <a:off x="1285508" y="4114800"/>
            <a:ext cx="1848583" cy="400110"/>
          </a:xfrm>
          <a:prstGeom prst="rect">
            <a:avLst/>
          </a:prstGeom>
          <a:noFill/>
        </p:spPr>
        <p:txBody>
          <a:bodyPr wrap="none">
            <a:spAutoFit/>
          </a:bodyPr>
          <a:lstStyle/>
          <a:p>
            <a:r>
              <a:rPr lang="en-US" sz="2000" b="1" dirty="0">
                <a:solidFill>
                  <a:schemeClr val="bg1"/>
                </a:solidFill>
                <a:effectLst>
                  <a:outerShdw blurRad="38100" dist="38100" dir="2700000" algn="tl">
                    <a:srgbClr val="000000">
                      <a:alpha val="43137"/>
                    </a:srgbClr>
                  </a:outerShdw>
                </a:effectLst>
              </a:rPr>
              <a:t>MOVE QUICKLY</a:t>
            </a:r>
          </a:p>
        </p:txBody>
      </p:sp>
      <p:sp>
        <p:nvSpPr>
          <p:cNvPr id="9" name="Rectangle 8"/>
          <p:cNvSpPr/>
          <p:nvPr/>
        </p:nvSpPr>
        <p:spPr>
          <a:xfrm>
            <a:off x="4037525" y="4059674"/>
            <a:ext cx="1830950" cy="400110"/>
          </a:xfrm>
          <a:prstGeom prst="rect">
            <a:avLst/>
          </a:prstGeom>
          <a:noFill/>
        </p:spPr>
        <p:txBody>
          <a:bodyPr wrap="none">
            <a:spAutoFit/>
          </a:bodyPr>
          <a:lstStyle/>
          <a:p>
            <a:r>
              <a:rPr lang="en-US" sz="2000" b="1" dirty="0">
                <a:solidFill>
                  <a:schemeClr val="bg1"/>
                </a:solidFill>
                <a:effectLst>
                  <a:outerShdw blurRad="38100" dist="38100" dir="2700000" algn="tl">
                    <a:srgbClr val="000000">
                      <a:alpha val="43137"/>
                    </a:srgbClr>
                  </a:outerShdw>
                </a:effectLst>
              </a:rPr>
              <a:t>ABILITY TO PAY</a:t>
            </a:r>
          </a:p>
        </p:txBody>
      </p:sp>
    </p:spTree>
    <p:extLst>
      <p:ext uri="{BB962C8B-B14F-4D97-AF65-F5344CB8AC3E}">
        <p14:creationId xmlns:p14="http://schemas.microsoft.com/office/powerpoint/2010/main" val="267523524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FEBC9A-D723-4F18-A521-B3478DB72C9F}"/>
              </a:ext>
            </a:extLst>
          </p:cNvPr>
          <p:cNvSpPr>
            <a:spLocks noGrp="1"/>
          </p:cNvSpPr>
          <p:nvPr>
            <p:ph type="title" idx="4294967295"/>
          </p:nvPr>
        </p:nvSpPr>
        <p:spPr>
          <a:xfrm>
            <a:off x="304800" y="304800"/>
            <a:ext cx="8763000" cy="838200"/>
          </a:xfrm>
          <a:noFill/>
        </p:spPr>
        <p:txBody>
          <a:bodyPr anchor="ctr">
            <a:normAutofit/>
          </a:bodyPr>
          <a:lstStyle/>
          <a:p>
            <a:r>
              <a:rPr lang="en-US" sz="3500" dirty="0">
                <a:solidFill>
                  <a:schemeClr val="bg1"/>
                </a:solidFill>
                <a:effectLst/>
              </a:rPr>
              <a:t>Competing directives - Payment Plans</a:t>
            </a:r>
          </a:p>
        </p:txBody>
      </p:sp>
      <p:sp>
        <p:nvSpPr>
          <p:cNvPr id="3" name="TextBox 2"/>
          <p:cNvSpPr txBox="1"/>
          <p:nvPr/>
        </p:nvSpPr>
        <p:spPr>
          <a:xfrm>
            <a:off x="533400" y="1981200"/>
            <a:ext cx="8077200" cy="1323439"/>
          </a:xfrm>
          <a:prstGeom prst="rect">
            <a:avLst/>
          </a:prstGeom>
          <a:noFill/>
        </p:spPr>
        <p:txBody>
          <a:bodyPr wrap="square" rtlCol="0">
            <a:spAutoFit/>
          </a:bodyPr>
          <a:lstStyle/>
          <a:p>
            <a:pPr algn="l"/>
            <a:r>
              <a:rPr lang="en-US" sz="2000" dirty="0"/>
              <a:t>Clerks should understand the direct correlation between the effectiveness of collections and the amount of time that passes after imposition of Court costs and fines.  Failure to move quickly to collect or enroll the Defendant in a payment plan will decrease the likelihood of collections significantly.</a:t>
            </a:r>
          </a:p>
        </p:txBody>
      </p:sp>
      <p:sp>
        <p:nvSpPr>
          <p:cNvPr id="4" name="Rectangle 3"/>
          <p:cNvSpPr/>
          <p:nvPr/>
        </p:nvSpPr>
        <p:spPr>
          <a:xfrm>
            <a:off x="533400" y="1427202"/>
            <a:ext cx="2677336" cy="553998"/>
          </a:xfrm>
          <a:prstGeom prst="rect">
            <a:avLst/>
          </a:prstGeom>
        </p:spPr>
        <p:txBody>
          <a:bodyPr wrap="none">
            <a:spAutoFit/>
          </a:bodyPr>
          <a:lstStyle/>
          <a:p>
            <a:r>
              <a:rPr lang="en-US" sz="3000" b="1" dirty="0"/>
              <a:t>MOVE QUICKLY</a:t>
            </a:r>
          </a:p>
        </p:txBody>
      </p:sp>
      <p:pic>
        <p:nvPicPr>
          <p:cNvPr id="1033" name="Picture 9" descr="C:\Users\dmurphy\AppData\Local\Microsoft\Windows\Temporary Internet Files\Content.IE5\X9ZIGKUZ\debt_on_sholders[1].jpg"/>
          <p:cNvPicPr>
            <a:picLocks noChangeAspect="1" noChangeArrowheads="1"/>
          </p:cNvPicPr>
          <p:nvPr/>
        </p:nvPicPr>
        <p:blipFill rotWithShape="1">
          <a:blip r:embed="rId3">
            <a:extLst>
              <a:ext uri="{28A0092B-C50C-407E-A947-70E740481C1C}">
                <a14:useLocalDpi xmlns:a14="http://schemas.microsoft.com/office/drawing/2010/main" val="0"/>
              </a:ext>
            </a:extLst>
          </a:blip>
          <a:srcRect l="13592" t="4117" r="6796" b="2906"/>
          <a:stretch/>
        </p:blipFill>
        <p:spPr bwMode="auto">
          <a:xfrm>
            <a:off x="1447800" y="3411828"/>
            <a:ext cx="624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600786"/>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50" name="Picture 2" descr="C:\Users\dmurphy\AppData\Local\Microsoft\Windows\Temporary Internet Files\Content.IE5\X9ZIGKUZ\pictureconfusedhomeowner-258x3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3377" y="3242250"/>
            <a:ext cx="5856900" cy="209175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6AFEBC9A-D723-4F18-A521-B3478DB72C9F}"/>
              </a:ext>
            </a:extLst>
          </p:cNvPr>
          <p:cNvSpPr>
            <a:spLocks noGrp="1"/>
          </p:cNvSpPr>
          <p:nvPr>
            <p:ph type="title" idx="4294967295"/>
          </p:nvPr>
        </p:nvSpPr>
        <p:spPr>
          <a:xfrm>
            <a:off x="304800" y="304800"/>
            <a:ext cx="8763000" cy="829567"/>
          </a:xfrm>
          <a:noFill/>
        </p:spPr>
        <p:txBody>
          <a:bodyPr anchor="ctr">
            <a:normAutofit/>
          </a:bodyPr>
          <a:lstStyle/>
          <a:p>
            <a:r>
              <a:rPr lang="en-US" sz="3500" dirty="0">
                <a:solidFill>
                  <a:schemeClr val="bg1"/>
                </a:solidFill>
                <a:effectLst/>
              </a:rPr>
              <a:t>Competing directives - Payment Plans</a:t>
            </a:r>
          </a:p>
        </p:txBody>
      </p:sp>
      <p:sp>
        <p:nvSpPr>
          <p:cNvPr id="8" name="Rectangle 7"/>
          <p:cNvSpPr/>
          <p:nvPr/>
        </p:nvSpPr>
        <p:spPr>
          <a:xfrm>
            <a:off x="392806" y="1247933"/>
            <a:ext cx="6141425" cy="553998"/>
          </a:xfrm>
          <a:prstGeom prst="rect">
            <a:avLst/>
          </a:prstGeom>
        </p:spPr>
        <p:txBody>
          <a:bodyPr wrap="none">
            <a:spAutoFit/>
          </a:bodyPr>
          <a:lstStyle/>
          <a:p>
            <a:r>
              <a:rPr lang="en-US" sz="3000" b="1" dirty="0"/>
              <a:t>ABILITY TO PAY- FL Statute 28.246 (4)</a:t>
            </a:r>
          </a:p>
        </p:txBody>
      </p:sp>
      <p:sp>
        <p:nvSpPr>
          <p:cNvPr id="10" name="Rectangle 9"/>
          <p:cNvSpPr/>
          <p:nvPr/>
        </p:nvSpPr>
        <p:spPr>
          <a:xfrm>
            <a:off x="392806" y="1718347"/>
            <a:ext cx="8001000" cy="1631216"/>
          </a:xfrm>
          <a:prstGeom prst="rect">
            <a:avLst/>
          </a:prstGeom>
        </p:spPr>
        <p:txBody>
          <a:bodyPr wrap="square">
            <a:spAutoFit/>
          </a:bodyPr>
          <a:lstStyle/>
          <a:p>
            <a:pPr algn="l"/>
            <a:r>
              <a:rPr lang="en-US" sz="2000" dirty="0"/>
              <a:t>…..A monthly payment amount, calculated based upon all fees and all anticipated costs, is presumed to correspond to the person’s ability to pay if the amount does </a:t>
            </a:r>
            <a:r>
              <a:rPr lang="en-US" sz="2000" b="1" u="sng" dirty="0"/>
              <a:t>not exceed 2 percent of the person’s annual net income</a:t>
            </a:r>
            <a:r>
              <a:rPr lang="en-US" sz="2000" dirty="0"/>
              <a:t>, as defined in s. 27.52(1), divided by 12. The court may review the reasonableness of the payment plan.</a:t>
            </a:r>
          </a:p>
        </p:txBody>
      </p:sp>
      <p:sp>
        <p:nvSpPr>
          <p:cNvPr id="11" name="Rectangle 10"/>
          <p:cNvSpPr/>
          <p:nvPr/>
        </p:nvSpPr>
        <p:spPr>
          <a:xfrm>
            <a:off x="159897" y="5238690"/>
            <a:ext cx="3619902" cy="400110"/>
          </a:xfrm>
          <a:prstGeom prst="rect">
            <a:avLst/>
          </a:prstGeom>
          <a:noFill/>
        </p:spPr>
        <p:txBody>
          <a:bodyPr wrap="none" lIns="91440" tIns="45720" rIns="91440" bIns="45720">
            <a:spAutoFit/>
          </a:bodyPr>
          <a:lstStyle/>
          <a:p>
            <a:pPr algn="ctr"/>
            <a:r>
              <a:rPr lang="en-US" sz="2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ACLU vs. Marion County</a:t>
            </a:r>
          </a:p>
        </p:txBody>
      </p:sp>
      <p:sp>
        <p:nvSpPr>
          <p:cNvPr id="2" name="TextBox 1"/>
          <p:cNvSpPr txBox="1"/>
          <p:nvPr/>
        </p:nvSpPr>
        <p:spPr>
          <a:xfrm>
            <a:off x="946170" y="5638800"/>
            <a:ext cx="2047355" cy="307777"/>
          </a:xfrm>
          <a:prstGeom prst="rect">
            <a:avLst/>
          </a:prstGeom>
          <a:noFill/>
        </p:spPr>
        <p:txBody>
          <a:bodyPr wrap="none" rtlCol="0">
            <a:spAutoFit/>
          </a:bodyPr>
          <a:lstStyle/>
          <a:p>
            <a:r>
              <a:rPr lang="en-US" sz="1400" b="1" dirty="0"/>
              <a:t>November 2, 2015</a:t>
            </a:r>
          </a:p>
        </p:txBody>
      </p:sp>
    </p:spTree>
    <p:extLst>
      <p:ext uri="{BB962C8B-B14F-4D97-AF65-F5344CB8AC3E}">
        <p14:creationId xmlns:p14="http://schemas.microsoft.com/office/powerpoint/2010/main" val="1560931797"/>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FEBC9A-D723-4F18-A521-B3478DB72C9F}"/>
              </a:ext>
            </a:extLst>
          </p:cNvPr>
          <p:cNvSpPr>
            <a:spLocks noGrp="1"/>
          </p:cNvSpPr>
          <p:nvPr>
            <p:ph type="title" idx="4294967295"/>
          </p:nvPr>
        </p:nvSpPr>
        <p:spPr>
          <a:xfrm>
            <a:off x="457200" y="304800"/>
            <a:ext cx="8077200" cy="838200"/>
          </a:xfrm>
          <a:noFill/>
        </p:spPr>
        <p:txBody>
          <a:bodyPr anchor="ctr">
            <a:noAutofit/>
          </a:bodyPr>
          <a:lstStyle/>
          <a:p>
            <a:r>
              <a:rPr lang="en-US" sz="3000" dirty="0">
                <a:solidFill>
                  <a:schemeClr val="bg1"/>
                </a:solidFill>
                <a:effectLst/>
              </a:rPr>
              <a:t>How?</a:t>
            </a:r>
            <a:br>
              <a:rPr lang="en-US" sz="3000" dirty="0">
                <a:solidFill>
                  <a:schemeClr val="bg1"/>
                </a:solidFill>
                <a:effectLst/>
              </a:rPr>
            </a:br>
            <a:r>
              <a:rPr lang="en-US" sz="3000" dirty="0">
                <a:solidFill>
                  <a:schemeClr val="bg1"/>
                </a:solidFill>
                <a:effectLst/>
              </a:rPr>
              <a:t>Use all Enforcement Tools</a:t>
            </a:r>
          </a:p>
        </p:txBody>
      </p:sp>
      <p:sp>
        <p:nvSpPr>
          <p:cNvPr id="10" name="Rectangle 9"/>
          <p:cNvSpPr/>
          <p:nvPr/>
        </p:nvSpPr>
        <p:spPr>
          <a:xfrm>
            <a:off x="662940" y="1209104"/>
            <a:ext cx="3444876" cy="400110"/>
          </a:xfrm>
          <a:prstGeom prst="rect">
            <a:avLst/>
          </a:prstGeom>
        </p:spPr>
        <p:txBody>
          <a:bodyPr wrap="square">
            <a:spAutoFit/>
          </a:bodyPr>
          <a:lstStyle/>
          <a:p>
            <a:pPr lvl="0" algn="l" eaLnBrk="0" hangingPunct="0">
              <a:spcBef>
                <a:spcPct val="20000"/>
              </a:spcBef>
              <a:buClr>
                <a:srgbClr val="003366"/>
              </a:buClr>
              <a:buSzPct val="75000"/>
            </a:pPr>
            <a:r>
              <a:rPr lang="en-US" sz="2000" kern="0" dirty="0">
                <a:solidFill>
                  <a:srgbClr val="000000"/>
                </a:solidFill>
                <a:effectLst>
                  <a:outerShdw blurRad="38100" dist="38100" dir="2700000" algn="tl">
                    <a:srgbClr val="FFFFFF"/>
                  </a:outerShdw>
                </a:effectLst>
                <a:latin typeface="Calibri" panose="020F0502020204030204"/>
              </a:rPr>
              <a:t>Use Tools that Fit for You</a:t>
            </a:r>
          </a:p>
        </p:txBody>
      </p:sp>
      <p:pic>
        <p:nvPicPr>
          <p:cNvPr id="7172" name="Picture 4" descr="C:\Users\dmurphy\AppData\Local\Microsoft\Windows\Temporary Internet Files\Content.IE5\ZQL9AECG\tools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 y="1628974"/>
            <a:ext cx="7871460" cy="187273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228600" y="3706201"/>
            <a:ext cx="4444660" cy="1434239"/>
          </a:xfrm>
          <a:prstGeom prst="rect">
            <a:avLst/>
          </a:prstGeom>
        </p:spPr>
        <p:txBody>
          <a:bodyPr wrap="square">
            <a:spAutoFit/>
          </a:bodyPr>
          <a:lstStyle/>
          <a:p>
            <a:pPr lvl="0" algn="l" eaLnBrk="0" hangingPunct="0">
              <a:spcBef>
                <a:spcPct val="20000"/>
              </a:spcBef>
              <a:buClr>
                <a:srgbClr val="003366"/>
              </a:buClr>
              <a:buSzPct val="75000"/>
            </a:pPr>
            <a:r>
              <a:rPr lang="en-US" sz="2000" kern="0" dirty="0">
                <a:solidFill>
                  <a:srgbClr val="000000"/>
                </a:solidFill>
                <a:effectLst>
                  <a:outerShdw blurRad="38100" dist="38100" dir="2700000" algn="tl">
                    <a:srgbClr val="FFFFFF"/>
                  </a:outerShdw>
                </a:effectLst>
                <a:latin typeface="Calibri" panose="020F0502020204030204"/>
              </a:rPr>
              <a:t>Notify- Postcards, Letters, Text Messages</a:t>
            </a:r>
          </a:p>
          <a:p>
            <a:pPr marL="285750" lvl="0" indent="-285750" algn="l" eaLnBrk="0" hangingPunct="0">
              <a:spcBef>
                <a:spcPct val="20000"/>
              </a:spcBef>
              <a:buClr>
                <a:srgbClr val="003366"/>
              </a:buClr>
              <a:buSzPct val="75000"/>
              <a:buFont typeface="Courier New" panose="02070309020205020404" pitchFamily="49" charset="0"/>
              <a:buChar char="o"/>
            </a:pPr>
            <a:r>
              <a:rPr lang="en-US" sz="1400" kern="0" dirty="0">
                <a:solidFill>
                  <a:srgbClr val="000000"/>
                </a:solidFill>
                <a:effectLst>
                  <a:outerShdw blurRad="38100" dist="38100" dir="2700000" algn="tl">
                    <a:srgbClr val="FFFFFF"/>
                  </a:outerShdw>
                </a:effectLst>
                <a:latin typeface="Calibri" panose="020F0502020204030204"/>
              </a:rPr>
              <a:t>About to be late, late, and off to collections agent</a:t>
            </a:r>
          </a:p>
          <a:p>
            <a:pPr marL="285750" lvl="0" indent="-285750" algn="l" eaLnBrk="0" hangingPunct="0">
              <a:spcBef>
                <a:spcPct val="20000"/>
              </a:spcBef>
              <a:buClr>
                <a:srgbClr val="003366"/>
              </a:buClr>
              <a:buSzPct val="75000"/>
              <a:buFont typeface="Courier New" panose="02070309020205020404" pitchFamily="49" charset="0"/>
              <a:buChar char="o"/>
            </a:pPr>
            <a:r>
              <a:rPr lang="en-US" sz="1400" kern="0" dirty="0">
                <a:solidFill>
                  <a:srgbClr val="000000"/>
                </a:solidFill>
                <a:effectLst>
                  <a:outerShdw blurRad="38100" dist="38100" dir="2700000" algn="tl">
                    <a:srgbClr val="FFFFFF"/>
                  </a:outerShdw>
                </a:effectLst>
                <a:latin typeface="Calibri" panose="020F0502020204030204"/>
              </a:rPr>
              <a:t>Phone Reminders</a:t>
            </a:r>
          </a:p>
          <a:p>
            <a:pPr marL="285750" lvl="0" indent="-285750" algn="l" eaLnBrk="0" hangingPunct="0">
              <a:spcBef>
                <a:spcPct val="20000"/>
              </a:spcBef>
              <a:buClr>
                <a:srgbClr val="003366"/>
              </a:buClr>
              <a:buSzPct val="75000"/>
              <a:buFont typeface="Courier New" panose="02070309020205020404" pitchFamily="49" charset="0"/>
              <a:buChar char="o"/>
            </a:pPr>
            <a:r>
              <a:rPr lang="en-US" sz="1400" kern="0" dirty="0">
                <a:solidFill>
                  <a:srgbClr val="000000"/>
                </a:solidFill>
                <a:effectLst>
                  <a:outerShdw blurRad="38100" dist="38100" dir="2700000" algn="tl">
                    <a:srgbClr val="FFFFFF"/>
                  </a:outerShdw>
                </a:effectLst>
                <a:latin typeface="Calibri" panose="020F0502020204030204"/>
              </a:rPr>
              <a:t>IVR (interactive voice response)</a:t>
            </a:r>
          </a:p>
          <a:p>
            <a:pPr marL="285750" lvl="0" indent="-285750" algn="l" eaLnBrk="0" hangingPunct="0">
              <a:spcBef>
                <a:spcPct val="20000"/>
              </a:spcBef>
              <a:buClr>
                <a:srgbClr val="003366"/>
              </a:buClr>
              <a:buSzPct val="75000"/>
              <a:buFont typeface="Courier New" panose="02070309020205020404" pitchFamily="49" charset="0"/>
              <a:buChar char="o"/>
            </a:pPr>
            <a:r>
              <a:rPr lang="en-US" sz="1400" kern="0" dirty="0">
                <a:solidFill>
                  <a:srgbClr val="000000"/>
                </a:solidFill>
                <a:effectLst>
                  <a:outerShdw blurRad="38100" dist="38100" dir="2700000" algn="tl">
                    <a:srgbClr val="FFFFFF"/>
                  </a:outerShdw>
                </a:effectLst>
                <a:latin typeface="Calibri" panose="020F0502020204030204"/>
              </a:rPr>
              <a:t>Outbound Call Process with staff</a:t>
            </a:r>
          </a:p>
        </p:txBody>
      </p:sp>
      <p:sp>
        <p:nvSpPr>
          <p:cNvPr id="18" name="Rectangle 17"/>
          <p:cNvSpPr/>
          <p:nvPr/>
        </p:nvSpPr>
        <p:spPr>
          <a:xfrm>
            <a:off x="4635160" y="3706201"/>
            <a:ext cx="4356440" cy="400110"/>
          </a:xfrm>
          <a:prstGeom prst="rect">
            <a:avLst/>
          </a:prstGeom>
        </p:spPr>
        <p:txBody>
          <a:bodyPr wrap="square">
            <a:spAutoFit/>
          </a:bodyPr>
          <a:lstStyle/>
          <a:p>
            <a:pPr lvl="0" algn="l" eaLnBrk="0" hangingPunct="0">
              <a:spcBef>
                <a:spcPct val="20000"/>
              </a:spcBef>
              <a:buClr>
                <a:srgbClr val="003366"/>
              </a:buClr>
              <a:buSzPct val="75000"/>
            </a:pPr>
            <a:r>
              <a:rPr lang="en-US" sz="2000" kern="0" dirty="0">
                <a:solidFill>
                  <a:srgbClr val="000000"/>
                </a:solidFill>
                <a:effectLst>
                  <a:outerShdw blurRad="38100" dist="38100" dir="2700000" algn="tl">
                    <a:srgbClr val="FFFFFF"/>
                  </a:outerShdw>
                </a:effectLst>
                <a:latin typeface="Calibri" panose="020F0502020204030204"/>
              </a:rPr>
              <a:t>Recording Judgments in Official Records</a:t>
            </a:r>
          </a:p>
        </p:txBody>
      </p:sp>
      <p:sp>
        <p:nvSpPr>
          <p:cNvPr id="8" name="Rectangle 7"/>
          <p:cNvSpPr/>
          <p:nvPr/>
        </p:nvSpPr>
        <p:spPr>
          <a:xfrm>
            <a:off x="4673260" y="4038600"/>
            <a:ext cx="4318340" cy="917174"/>
          </a:xfrm>
          <a:prstGeom prst="rect">
            <a:avLst/>
          </a:prstGeom>
        </p:spPr>
        <p:txBody>
          <a:bodyPr wrap="square">
            <a:spAutoFit/>
          </a:bodyPr>
          <a:lstStyle/>
          <a:p>
            <a:pPr lvl="0" algn="l" eaLnBrk="0" hangingPunct="0">
              <a:spcBef>
                <a:spcPct val="20000"/>
              </a:spcBef>
              <a:buClr>
                <a:srgbClr val="003366"/>
              </a:buClr>
              <a:buSzPct val="75000"/>
            </a:pPr>
            <a:r>
              <a:rPr lang="en-US" sz="2000" kern="0" dirty="0">
                <a:solidFill>
                  <a:srgbClr val="000000"/>
                </a:solidFill>
                <a:effectLst>
                  <a:outerShdw blurRad="38100" dist="38100" dir="2700000" algn="tl">
                    <a:srgbClr val="FFFFFF"/>
                  </a:outerShdw>
                </a:effectLst>
                <a:latin typeface="Calibri" panose="020F0502020204030204"/>
              </a:rPr>
              <a:t>Use Address Verification Software</a:t>
            </a:r>
          </a:p>
          <a:p>
            <a:pPr marL="285750" indent="-285750" algn="l" eaLnBrk="0" hangingPunct="0">
              <a:spcBef>
                <a:spcPct val="20000"/>
              </a:spcBef>
              <a:buClr>
                <a:srgbClr val="003366"/>
              </a:buClr>
              <a:buSzPct val="75000"/>
              <a:buFont typeface="Courier New" panose="02070309020205020404" pitchFamily="49" charset="0"/>
              <a:buChar char="o"/>
            </a:pPr>
            <a:r>
              <a:rPr lang="en-US" sz="1400" kern="0" dirty="0">
                <a:solidFill>
                  <a:srgbClr val="000000"/>
                </a:solidFill>
                <a:effectLst>
                  <a:outerShdw blurRad="38100" dist="38100" dir="2700000" algn="tl">
                    <a:srgbClr val="FFFFFF"/>
                  </a:outerShdw>
                </a:effectLst>
                <a:latin typeface="Calibri" panose="020F0502020204030204"/>
              </a:rPr>
              <a:t>Lexus/Nexus</a:t>
            </a:r>
          </a:p>
          <a:p>
            <a:pPr marL="285750" indent="-285750" algn="l" eaLnBrk="0" hangingPunct="0">
              <a:spcBef>
                <a:spcPct val="20000"/>
              </a:spcBef>
              <a:buClr>
                <a:srgbClr val="003366"/>
              </a:buClr>
              <a:buSzPct val="75000"/>
              <a:buFont typeface="Courier New" panose="02070309020205020404" pitchFamily="49" charset="0"/>
              <a:buChar char="o"/>
            </a:pPr>
            <a:r>
              <a:rPr lang="en-US" sz="1400" kern="0" dirty="0">
                <a:solidFill>
                  <a:srgbClr val="000000"/>
                </a:solidFill>
                <a:effectLst>
                  <a:outerShdw blurRad="38100" dist="38100" dir="2700000" algn="tl">
                    <a:srgbClr val="FFFFFF"/>
                  </a:outerShdw>
                </a:effectLst>
                <a:latin typeface="Calibri" panose="020F0502020204030204"/>
              </a:rPr>
              <a:t>Jail VINE Network</a:t>
            </a:r>
            <a:endParaRPr lang="en-US" kern="0" dirty="0">
              <a:solidFill>
                <a:srgbClr val="000000"/>
              </a:solidFill>
              <a:effectLst>
                <a:outerShdw blurRad="38100" dist="38100" dir="2700000" algn="tl">
                  <a:srgbClr val="FFFFFF"/>
                </a:outerShdw>
              </a:effectLst>
              <a:latin typeface="Calibri" panose="020F0502020204030204"/>
            </a:endParaRPr>
          </a:p>
        </p:txBody>
      </p:sp>
      <p:sp>
        <p:nvSpPr>
          <p:cNvPr id="9" name="Rectangle 8"/>
          <p:cNvSpPr/>
          <p:nvPr/>
        </p:nvSpPr>
        <p:spPr>
          <a:xfrm>
            <a:off x="228600" y="5228412"/>
            <a:ext cx="4314959" cy="707886"/>
          </a:xfrm>
          <a:prstGeom prst="rect">
            <a:avLst/>
          </a:prstGeom>
        </p:spPr>
        <p:txBody>
          <a:bodyPr wrap="square">
            <a:spAutoFit/>
          </a:bodyPr>
          <a:lstStyle/>
          <a:p>
            <a:pPr lvl="0" algn="l" eaLnBrk="0" hangingPunct="0">
              <a:spcBef>
                <a:spcPct val="20000"/>
              </a:spcBef>
              <a:buClr>
                <a:srgbClr val="003366"/>
              </a:buClr>
              <a:buSzPct val="75000"/>
            </a:pPr>
            <a:r>
              <a:rPr lang="en-US" sz="2000" kern="0" dirty="0">
                <a:solidFill>
                  <a:srgbClr val="000000"/>
                </a:solidFill>
                <a:effectLst>
                  <a:outerShdw blurRad="38100" dist="38100" dir="2700000" algn="tl">
                    <a:srgbClr val="FFFFFF"/>
                  </a:outerShdw>
                </a:effectLst>
                <a:latin typeface="Calibri" panose="020F0502020204030204"/>
              </a:rPr>
              <a:t>ACH Enrollment for Automatic Payments</a:t>
            </a:r>
          </a:p>
        </p:txBody>
      </p:sp>
      <p:sp>
        <p:nvSpPr>
          <p:cNvPr id="11" name="Rectangle 10"/>
          <p:cNvSpPr/>
          <p:nvPr/>
        </p:nvSpPr>
        <p:spPr>
          <a:xfrm>
            <a:off x="4673260" y="4891349"/>
            <a:ext cx="4318340" cy="917174"/>
          </a:xfrm>
          <a:prstGeom prst="rect">
            <a:avLst/>
          </a:prstGeom>
        </p:spPr>
        <p:txBody>
          <a:bodyPr wrap="square">
            <a:spAutoFit/>
          </a:bodyPr>
          <a:lstStyle/>
          <a:p>
            <a:pPr lvl="0" algn="l" eaLnBrk="0" hangingPunct="0">
              <a:spcBef>
                <a:spcPct val="20000"/>
              </a:spcBef>
              <a:buClr>
                <a:srgbClr val="003366"/>
              </a:buClr>
              <a:buSzPct val="75000"/>
            </a:pPr>
            <a:r>
              <a:rPr lang="en-US" sz="2000" kern="0" dirty="0">
                <a:solidFill>
                  <a:srgbClr val="000000"/>
                </a:solidFill>
                <a:effectLst>
                  <a:outerShdw blurRad="38100" dist="38100" dir="2700000" algn="tl">
                    <a:srgbClr val="FFFFFF"/>
                  </a:outerShdw>
                </a:effectLst>
                <a:latin typeface="Calibri" panose="020F0502020204030204"/>
              </a:rPr>
              <a:t>Cash Payment Service </a:t>
            </a:r>
          </a:p>
          <a:p>
            <a:pPr marL="285750" lvl="0" indent="-285750" algn="l" eaLnBrk="0" hangingPunct="0">
              <a:spcBef>
                <a:spcPct val="20000"/>
              </a:spcBef>
              <a:buClr>
                <a:srgbClr val="003366"/>
              </a:buClr>
              <a:buSzPct val="75000"/>
              <a:buFont typeface="Courier New" panose="02070309020205020404" pitchFamily="49" charset="0"/>
              <a:buChar char="o"/>
            </a:pPr>
            <a:r>
              <a:rPr lang="en-US" sz="1400" kern="0" dirty="0" err="1">
                <a:solidFill>
                  <a:srgbClr val="000000"/>
                </a:solidFill>
                <a:effectLst>
                  <a:outerShdw blurRad="38100" dist="38100" dir="2700000" algn="tl">
                    <a:srgbClr val="FFFFFF"/>
                  </a:outerShdw>
                </a:effectLst>
                <a:latin typeface="Calibri" panose="020F0502020204030204"/>
              </a:rPr>
              <a:t>PayNearMe</a:t>
            </a:r>
            <a:endParaRPr lang="en-US" sz="1400" kern="0" dirty="0">
              <a:solidFill>
                <a:srgbClr val="000000"/>
              </a:solidFill>
              <a:effectLst>
                <a:outerShdw blurRad="38100" dist="38100" dir="2700000" algn="tl">
                  <a:srgbClr val="FFFFFF"/>
                </a:outerShdw>
              </a:effectLst>
              <a:latin typeface="Calibri" panose="020F0502020204030204"/>
            </a:endParaRPr>
          </a:p>
          <a:p>
            <a:pPr marL="285750" lvl="0" indent="-285750" algn="l" eaLnBrk="0" hangingPunct="0">
              <a:spcBef>
                <a:spcPct val="20000"/>
              </a:spcBef>
              <a:buClr>
                <a:srgbClr val="003366"/>
              </a:buClr>
              <a:buSzPct val="75000"/>
              <a:buFont typeface="Courier New" panose="02070309020205020404" pitchFamily="49" charset="0"/>
              <a:buChar char="o"/>
            </a:pPr>
            <a:r>
              <a:rPr lang="en-US" sz="1400" kern="0" dirty="0">
                <a:solidFill>
                  <a:srgbClr val="000000"/>
                </a:solidFill>
                <a:effectLst>
                  <a:outerShdw blurRad="38100" dist="38100" dir="2700000" algn="tl">
                    <a:srgbClr val="FFFFFF"/>
                  </a:outerShdw>
                </a:effectLst>
                <a:latin typeface="Calibri" panose="020F0502020204030204"/>
              </a:rPr>
              <a:t>The Money Store</a:t>
            </a:r>
          </a:p>
        </p:txBody>
      </p:sp>
    </p:spTree>
    <p:extLst>
      <p:ext uri="{BB962C8B-B14F-4D97-AF65-F5344CB8AC3E}">
        <p14:creationId xmlns:p14="http://schemas.microsoft.com/office/powerpoint/2010/main" val="329061356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8" grpId="0"/>
      <p:bldP spid="9"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171" name="Picture 3" descr="C:\Users\dmurphy\AppData\Local\Microsoft\Windows\Temporary Internet Files\Content.IE5\591QF27C\debt-consolidation-loan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572" y="1794526"/>
            <a:ext cx="3390900" cy="3905488"/>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Image result for debt collec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905000"/>
            <a:ext cx="3429000" cy="397406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6AFEBC9A-D723-4F18-A521-B3478DB72C9F}"/>
              </a:ext>
            </a:extLst>
          </p:cNvPr>
          <p:cNvSpPr>
            <a:spLocks noGrp="1"/>
          </p:cNvSpPr>
          <p:nvPr>
            <p:ph type="title" idx="4294967295"/>
          </p:nvPr>
        </p:nvSpPr>
        <p:spPr>
          <a:xfrm>
            <a:off x="457200" y="304800"/>
            <a:ext cx="8077200" cy="838200"/>
          </a:xfrm>
          <a:noFill/>
        </p:spPr>
        <p:txBody>
          <a:bodyPr anchor="ctr">
            <a:noAutofit/>
          </a:bodyPr>
          <a:lstStyle/>
          <a:p>
            <a:r>
              <a:rPr lang="en-US" sz="3000" dirty="0">
                <a:solidFill>
                  <a:schemeClr val="bg1"/>
                </a:solidFill>
                <a:effectLst/>
              </a:rPr>
              <a:t>How?</a:t>
            </a:r>
            <a:br>
              <a:rPr lang="en-US" sz="3000" dirty="0">
                <a:solidFill>
                  <a:schemeClr val="bg1"/>
                </a:solidFill>
                <a:effectLst/>
              </a:rPr>
            </a:br>
            <a:r>
              <a:rPr lang="en-US" sz="3000" dirty="0">
                <a:solidFill>
                  <a:schemeClr val="bg1"/>
                </a:solidFill>
                <a:effectLst/>
              </a:rPr>
              <a:t>Use Collections Firms &amp; Negotiate</a:t>
            </a:r>
          </a:p>
        </p:txBody>
      </p:sp>
      <p:sp>
        <p:nvSpPr>
          <p:cNvPr id="8" name="Rectangle 7"/>
          <p:cNvSpPr/>
          <p:nvPr/>
        </p:nvSpPr>
        <p:spPr>
          <a:xfrm>
            <a:off x="533400" y="1418754"/>
            <a:ext cx="3657600" cy="400110"/>
          </a:xfrm>
          <a:prstGeom prst="rect">
            <a:avLst/>
          </a:prstGeom>
        </p:spPr>
        <p:txBody>
          <a:bodyPr wrap="square">
            <a:spAutoFit/>
          </a:bodyPr>
          <a:lstStyle/>
          <a:p>
            <a:pPr lvl="0" algn="l" eaLnBrk="0" hangingPunct="0">
              <a:spcBef>
                <a:spcPct val="20000"/>
              </a:spcBef>
              <a:buClr>
                <a:srgbClr val="003366"/>
              </a:buClr>
              <a:buSzPct val="75000"/>
            </a:pPr>
            <a:r>
              <a:rPr lang="en-US" sz="2000" kern="0" dirty="0">
                <a:solidFill>
                  <a:srgbClr val="000000"/>
                </a:solidFill>
                <a:effectLst>
                  <a:outerShdw blurRad="38100" dist="38100" dir="2700000" algn="tl">
                    <a:srgbClr val="FFFFFF"/>
                  </a:outerShdw>
                </a:effectLst>
                <a:latin typeface="Calibri" panose="020F0502020204030204"/>
                <a:cs typeface="+mn-cs"/>
              </a:rPr>
              <a:t>Send Cases to Collection Firms</a:t>
            </a:r>
          </a:p>
        </p:txBody>
      </p:sp>
      <p:sp>
        <p:nvSpPr>
          <p:cNvPr id="10" name="Rectangle 9"/>
          <p:cNvSpPr/>
          <p:nvPr/>
        </p:nvSpPr>
        <p:spPr>
          <a:xfrm>
            <a:off x="4819596" y="1425194"/>
            <a:ext cx="3444876" cy="400110"/>
          </a:xfrm>
          <a:prstGeom prst="rect">
            <a:avLst/>
          </a:prstGeom>
        </p:spPr>
        <p:txBody>
          <a:bodyPr wrap="square">
            <a:spAutoFit/>
          </a:bodyPr>
          <a:lstStyle/>
          <a:p>
            <a:pPr lvl="0" algn="l" eaLnBrk="0" hangingPunct="0">
              <a:spcBef>
                <a:spcPct val="20000"/>
              </a:spcBef>
              <a:buClr>
                <a:srgbClr val="003366"/>
              </a:buClr>
              <a:buSzPct val="75000"/>
            </a:pPr>
            <a:r>
              <a:rPr lang="en-US" sz="2000" kern="0" dirty="0">
                <a:solidFill>
                  <a:srgbClr val="000000"/>
                </a:solidFill>
                <a:effectLst>
                  <a:outerShdw blurRad="38100" dist="38100" dir="2700000" algn="tl">
                    <a:srgbClr val="FFFFFF"/>
                  </a:outerShdw>
                </a:effectLst>
                <a:latin typeface="Calibri" panose="020F0502020204030204"/>
              </a:rPr>
              <a:t>Compromise Amounts Owed</a:t>
            </a:r>
          </a:p>
        </p:txBody>
      </p:sp>
    </p:spTree>
    <p:extLst>
      <p:ext uri="{BB962C8B-B14F-4D97-AF65-F5344CB8AC3E}">
        <p14:creationId xmlns:p14="http://schemas.microsoft.com/office/powerpoint/2010/main" val="75091243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7" name="Picture 7" descr="C:\Users\dmurphy\AppData\Local\Microsoft\Windows\Temporary Internet Files\Content.IE5\8ZB3OGTT\TOLL_BOOTHS,_LOWER_LEVEL,_WEST_(NEW_JERSEY)_END_OF_BRIDGE_-_George_Washington_Bridge,_Spanning_Hudson_River_between_Manhattan_and_Fort_Lee,_NJ,_New_York,_N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1027" y="3418035"/>
            <a:ext cx="21946" cy="21929"/>
          </a:xfrm>
          <a:prstGeom prst="rect">
            <a:avLst/>
          </a:prstGeom>
          <a:noFill/>
          <a:extLst>
            <a:ext uri="{909E8E84-426E-40DD-AFC4-6F175D3DCCD1}">
              <a14:hiddenFill xmlns:a14="http://schemas.microsoft.com/office/drawing/2010/main">
                <a:solidFill>
                  <a:srgbClr val="FFFFFF"/>
                </a:solidFill>
              </a14:hiddenFill>
            </a:ext>
          </a:extLst>
        </p:spPr>
      </p:pic>
      <p:pic>
        <p:nvPicPr>
          <p:cNvPr id="20490" name="Picture 10" descr="C:\Users\dmurphy\AppData\Local\Microsoft\Windows\Temporary Internet Files\Content.IE5\8ZB3OGTT\TOLL_BOOTHS,_LOWER_LEVEL,_WEST_(NEW_JERSEY)_END_OF_BRIDGE_-_George_Washington_Bridge,_Spanning_Hudson_River_between_Manhattan_and_Fort_Lee,_NJ,_New_York,_N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1027" y="3418035"/>
            <a:ext cx="21946" cy="21929"/>
          </a:xfrm>
          <a:prstGeom prst="rect">
            <a:avLst/>
          </a:prstGeom>
          <a:noFill/>
          <a:extLst>
            <a:ext uri="{909E8E84-426E-40DD-AFC4-6F175D3DCCD1}">
              <a14:hiddenFill xmlns:a14="http://schemas.microsoft.com/office/drawing/2010/main">
                <a:solidFill>
                  <a:srgbClr val="FFFFFF"/>
                </a:solidFill>
              </a14:hiddenFill>
            </a:ext>
          </a:extLst>
        </p:spPr>
      </p:pic>
      <p:pic>
        <p:nvPicPr>
          <p:cNvPr id="20497" name="Picture 17" descr="https://upload.wikimedia.org/wikipedia/commons/5/52/SR_417_University_Toll_Plaz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2617928" cy="6854875"/>
          </a:xfrm>
          <a:prstGeom prst="rect">
            <a:avLst/>
          </a:prstGeom>
          <a:solidFill>
            <a:schemeClr val="bg1"/>
          </a:solidFill>
          <a:extLst/>
        </p:spPr>
      </p:pic>
      <p:sp>
        <p:nvSpPr>
          <p:cNvPr id="2" name="Rectangle 1"/>
          <p:cNvSpPr/>
          <p:nvPr/>
        </p:nvSpPr>
        <p:spPr>
          <a:xfrm>
            <a:off x="2615792" y="304800"/>
            <a:ext cx="6494759" cy="1938992"/>
          </a:xfrm>
          <a:prstGeom prst="rect">
            <a:avLst/>
          </a:prstGeom>
          <a:solidFill>
            <a:schemeClr val="bg1"/>
          </a:solidFill>
        </p:spPr>
        <p:txBody>
          <a:bodyPr wrap="square">
            <a:spAutoFit/>
          </a:bodyPr>
          <a:lstStyle/>
          <a:p>
            <a:pPr algn="l"/>
            <a:r>
              <a:rPr lang="en-US" sz="2000" b="1" dirty="0"/>
              <a:t>Toll Violations in Lee County</a:t>
            </a:r>
            <a:endParaRPr lang="en-US" sz="2000" dirty="0"/>
          </a:p>
          <a:p>
            <a:pPr lvl="0" algn="l"/>
            <a:r>
              <a:rPr lang="en-US" sz="2000" dirty="0"/>
              <a:t>In 2016 over 21% of all payment plans were toll violations totaling $886,000 in costs for 2850 cases.</a:t>
            </a:r>
          </a:p>
          <a:p>
            <a:pPr lvl="0" algn="l"/>
            <a:endParaRPr lang="en-US" sz="2000" dirty="0"/>
          </a:p>
          <a:p>
            <a:pPr lvl="0" algn="l"/>
            <a:r>
              <a:rPr lang="en-US" sz="2000" dirty="0"/>
              <a:t>To date $438,915 is still owed just over half of the originating toll case costs due.</a:t>
            </a:r>
          </a:p>
        </p:txBody>
      </p:sp>
      <p:sp>
        <p:nvSpPr>
          <p:cNvPr id="3" name="Rectangle 2"/>
          <p:cNvSpPr/>
          <p:nvPr/>
        </p:nvSpPr>
        <p:spPr>
          <a:xfrm>
            <a:off x="2617928" y="2209800"/>
            <a:ext cx="6507863" cy="707886"/>
          </a:xfrm>
          <a:prstGeom prst="rect">
            <a:avLst/>
          </a:prstGeom>
          <a:solidFill>
            <a:schemeClr val="bg1"/>
          </a:solidFill>
        </p:spPr>
        <p:txBody>
          <a:bodyPr wrap="square">
            <a:spAutoFit/>
          </a:bodyPr>
          <a:lstStyle/>
          <a:p>
            <a:pPr algn="l"/>
            <a:r>
              <a:rPr lang="en-US" sz="2000" dirty="0"/>
              <a:t>October 11, 2017-74 toll cases came into the system for Jane Doe to enroll in payment plans.</a:t>
            </a:r>
          </a:p>
        </p:txBody>
      </p:sp>
      <p:sp>
        <p:nvSpPr>
          <p:cNvPr id="4" name="Rectangle 3"/>
          <p:cNvSpPr/>
          <p:nvPr/>
        </p:nvSpPr>
        <p:spPr>
          <a:xfrm>
            <a:off x="2633168" y="3006805"/>
            <a:ext cx="6492623" cy="1015663"/>
          </a:xfrm>
          <a:prstGeom prst="rect">
            <a:avLst/>
          </a:prstGeom>
          <a:solidFill>
            <a:schemeClr val="bg1"/>
          </a:solidFill>
        </p:spPr>
        <p:txBody>
          <a:bodyPr wrap="square">
            <a:spAutoFit/>
          </a:bodyPr>
          <a:lstStyle/>
          <a:p>
            <a:pPr algn="l"/>
            <a:r>
              <a:rPr lang="en-US" sz="2000" dirty="0"/>
              <a:t>As a result of the Clerk’s ability to negotiate as authorized under FS 938.30,“The Clerk of Court shall enforce, satisfy, compromise, settle…..”</a:t>
            </a:r>
          </a:p>
        </p:txBody>
      </p:sp>
      <p:sp>
        <p:nvSpPr>
          <p:cNvPr id="6" name="Rectangle 5"/>
          <p:cNvSpPr/>
          <p:nvPr/>
        </p:nvSpPr>
        <p:spPr>
          <a:xfrm>
            <a:off x="2617927" y="4114800"/>
            <a:ext cx="6548931" cy="1015663"/>
          </a:xfrm>
          <a:prstGeom prst="rect">
            <a:avLst/>
          </a:prstGeom>
          <a:solidFill>
            <a:schemeClr val="bg1"/>
          </a:solidFill>
        </p:spPr>
        <p:txBody>
          <a:bodyPr wrap="square">
            <a:spAutoFit/>
          </a:bodyPr>
          <a:lstStyle/>
          <a:p>
            <a:pPr algn="l"/>
            <a:r>
              <a:rPr lang="en-US" sz="2000" dirty="0"/>
              <a:t>And further authorized locally by an administrative order which allows costs to be reduced to $50 per violation through Administrative Order the cost due was reduced from</a:t>
            </a:r>
          </a:p>
        </p:txBody>
      </p:sp>
      <p:sp>
        <p:nvSpPr>
          <p:cNvPr id="7" name="Rectangle 6"/>
          <p:cNvSpPr/>
          <p:nvPr/>
        </p:nvSpPr>
        <p:spPr>
          <a:xfrm>
            <a:off x="2615792" y="5761836"/>
            <a:ext cx="6524415" cy="707886"/>
          </a:xfrm>
          <a:prstGeom prst="rect">
            <a:avLst/>
          </a:prstGeom>
          <a:solidFill>
            <a:schemeClr val="bg1"/>
          </a:solidFill>
        </p:spPr>
        <p:txBody>
          <a:bodyPr wrap="square">
            <a:spAutoFit/>
          </a:bodyPr>
          <a:lstStyle/>
          <a:p>
            <a:pPr algn="l"/>
            <a:r>
              <a:rPr lang="en-US" sz="2000" b="1" dirty="0"/>
              <a:t>$12,520 </a:t>
            </a:r>
            <a:r>
              <a:rPr lang="en-US" sz="2000" dirty="0"/>
              <a:t>owed to </a:t>
            </a:r>
            <a:r>
              <a:rPr lang="en-US" sz="2000" b="1" dirty="0"/>
              <a:t>$6,347 </a:t>
            </a:r>
            <a:r>
              <a:rPr lang="en-US" sz="2000" dirty="0"/>
              <a:t>in payment increments of </a:t>
            </a:r>
            <a:r>
              <a:rPr lang="en-US" sz="2000" b="1" dirty="0"/>
              <a:t>$200 </a:t>
            </a:r>
            <a:r>
              <a:rPr lang="en-US" sz="2000" dirty="0"/>
              <a:t>per month</a:t>
            </a:r>
          </a:p>
        </p:txBody>
      </p:sp>
    </p:spTree>
    <p:extLst>
      <p:ext uri="{BB962C8B-B14F-4D97-AF65-F5344CB8AC3E}">
        <p14:creationId xmlns:p14="http://schemas.microsoft.com/office/powerpoint/2010/main" val="116216852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9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4" name="Picture 20" descr="C:\Users\dmurphy\AppData\Local\Microsoft\Windows\Temporary Internet Files\Content.IE5\ZQL9AECG\ideas-ma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0"/>
            <a:ext cx="33528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C:\Users\dmurphy\AppData\Local\Microsoft\Windows\Temporary Internet Files\Content.IE5\ZQL9AECG\community_service-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5175" y="114300"/>
            <a:ext cx="2562225" cy="361950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C:\Users\dmurphy\AppData\Local\Microsoft\Windows\Temporary Internet Files\Content.IE5\591QF27C\dinero[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305175" cy="3657600"/>
          </a:xfrm>
          <a:prstGeom prst="rect">
            <a:avLst/>
          </a:prstGeom>
          <a:solidFill>
            <a:schemeClr val="bg1"/>
          </a:solidFill>
        </p:spPr>
      </p:pic>
      <p:grpSp>
        <p:nvGrpSpPr>
          <p:cNvPr id="6" name="Group 5"/>
          <p:cNvGrpSpPr/>
          <p:nvPr/>
        </p:nvGrpSpPr>
        <p:grpSpPr>
          <a:xfrm>
            <a:off x="767668" y="3733800"/>
            <a:ext cx="7624234" cy="2526090"/>
            <a:chOff x="767668" y="3733800"/>
            <a:chExt cx="7624234" cy="2526090"/>
          </a:xfrm>
        </p:grpSpPr>
        <p:sp>
          <p:nvSpPr>
            <p:cNvPr id="3" name="Rectangle 2"/>
            <p:cNvSpPr/>
            <p:nvPr/>
          </p:nvSpPr>
          <p:spPr>
            <a:xfrm>
              <a:off x="767668" y="3733800"/>
              <a:ext cx="7313220" cy="584775"/>
            </a:xfrm>
            <a:prstGeom prst="rect">
              <a:avLst/>
            </a:prstGeom>
            <a:noFill/>
          </p:spPr>
          <p:txBody>
            <a:bodyPr wrap="none" lIns="91440" tIns="45720" rIns="91440" bIns="45720">
              <a:spAutoFit/>
            </a:bodyPr>
            <a:lstStyle/>
            <a:p>
              <a:pPr algn="ctr"/>
              <a:r>
                <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Primary Goal - Compliance</a:t>
              </a:r>
            </a:p>
          </p:txBody>
        </p:sp>
        <p:sp>
          <p:nvSpPr>
            <p:cNvPr id="4" name="TextBox 3"/>
            <p:cNvSpPr txBox="1"/>
            <p:nvPr/>
          </p:nvSpPr>
          <p:spPr>
            <a:xfrm>
              <a:off x="846983" y="4570214"/>
              <a:ext cx="3950001" cy="400110"/>
            </a:xfrm>
            <a:prstGeom prst="rect">
              <a:avLst/>
            </a:prstGeom>
            <a:noFill/>
          </p:spPr>
          <p:txBody>
            <a:bodyPr wrap="square" rtlCol="0">
              <a:spAutoFit/>
            </a:bodyPr>
            <a:lstStyle/>
            <a:p>
              <a:pPr algn="l"/>
              <a:r>
                <a:rPr lang="en-US" sz="2000" dirty="0"/>
                <a:t>Limited ability to pay over time</a:t>
              </a:r>
            </a:p>
          </p:txBody>
        </p:sp>
        <p:sp>
          <p:nvSpPr>
            <p:cNvPr id="28" name="TextBox 27"/>
            <p:cNvSpPr txBox="1"/>
            <p:nvPr/>
          </p:nvSpPr>
          <p:spPr>
            <a:xfrm>
              <a:off x="846983" y="5181600"/>
              <a:ext cx="7544919" cy="400110"/>
            </a:xfrm>
            <a:prstGeom prst="rect">
              <a:avLst/>
            </a:prstGeom>
            <a:noFill/>
          </p:spPr>
          <p:txBody>
            <a:bodyPr wrap="square" rtlCol="0">
              <a:spAutoFit/>
            </a:bodyPr>
            <a:lstStyle/>
            <a:p>
              <a:pPr algn="l"/>
              <a:r>
                <a:rPr lang="en-US" sz="2000" dirty="0"/>
                <a:t>Conversion available to perform service hours for payment due</a:t>
              </a:r>
            </a:p>
          </p:txBody>
        </p:sp>
        <p:sp>
          <p:nvSpPr>
            <p:cNvPr id="33" name="TextBox 32"/>
            <p:cNvSpPr txBox="1"/>
            <p:nvPr/>
          </p:nvSpPr>
          <p:spPr>
            <a:xfrm>
              <a:off x="846983" y="5859780"/>
              <a:ext cx="6590137" cy="400110"/>
            </a:xfrm>
            <a:prstGeom prst="rect">
              <a:avLst/>
            </a:prstGeom>
            <a:noFill/>
          </p:spPr>
          <p:txBody>
            <a:bodyPr wrap="square" rtlCol="0">
              <a:spAutoFit/>
            </a:bodyPr>
            <a:lstStyle/>
            <a:p>
              <a:pPr algn="l"/>
              <a:r>
                <a:rPr lang="en-US" sz="2000" dirty="0"/>
                <a:t>Qualified Providers Available – Meets Community Need</a:t>
              </a:r>
            </a:p>
          </p:txBody>
        </p:sp>
      </p:grpSp>
    </p:spTree>
    <p:extLst>
      <p:ext uri="{BB962C8B-B14F-4D97-AF65-F5344CB8AC3E}">
        <p14:creationId xmlns:p14="http://schemas.microsoft.com/office/powerpoint/2010/main" val="253633483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342900" y="1617907"/>
            <a:ext cx="8458200" cy="3486150"/>
            <a:chOff x="4739461" y="1600200"/>
            <a:chExt cx="4176889" cy="3486150"/>
          </a:xfrm>
        </p:grpSpPr>
        <p:pic>
          <p:nvPicPr>
            <p:cNvPr id="8198" name="Picture 6" descr="C:\Users\dmurphy\AppData\Local\Microsoft\Windows\Temporary Internet Files\Content.IE5\8ZB3OGTT\Formationimage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9461" y="1600200"/>
              <a:ext cx="4176889" cy="348615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C:\Users\dmurphy\AppData\Local\Microsoft\Windows\Temporary Internet Files\Content.IE5\X9ZIGKUZ\1425710397[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000" y="1981199"/>
              <a:ext cx="487295" cy="487295"/>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itle 4">
            <a:extLst>
              <a:ext uri="{FF2B5EF4-FFF2-40B4-BE49-F238E27FC236}">
                <a16:creationId xmlns:a16="http://schemas.microsoft.com/office/drawing/2014/main" id="{6AFEBC9A-D723-4F18-A521-B3478DB72C9F}"/>
              </a:ext>
            </a:extLst>
          </p:cNvPr>
          <p:cNvSpPr>
            <a:spLocks noGrp="1"/>
          </p:cNvSpPr>
          <p:nvPr>
            <p:ph type="title" idx="4294967295"/>
          </p:nvPr>
        </p:nvSpPr>
        <p:spPr>
          <a:xfrm>
            <a:off x="457200" y="304800"/>
            <a:ext cx="8382000" cy="838200"/>
          </a:xfrm>
          <a:noFill/>
        </p:spPr>
        <p:txBody>
          <a:bodyPr anchor="ctr">
            <a:noAutofit/>
          </a:bodyPr>
          <a:lstStyle/>
          <a:p>
            <a:r>
              <a:rPr lang="en-US" sz="3000" dirty="0">
                <a:solidFill>
                  <a:schemeClr val="bg1"/>
                </a:solidFill>
                <a:effectLst/>
              </a:rPr>
              <a:t>How?</a:t>
            </a:r>
            <a:br>
              <a:rPr lang="en-US" sz="3000" dirty="0">
                <a:solidFill>
                  <a:schemeClr val="bg1"/>
                </a:solidFill>
                <a:effectLst/>
              </a:rPr>
            </a:br>
            <a:r>
              <a:rPr lang="en-US" sz="3000" dirty="0">
                <a:solidFill>
                  <a:schemeClr val="bg1"/>
                </a:solidFill>
                <a:effectLst/>
              </a:rPr>
              <a:t>Track &amp; Measure Achievements</a:t>
            </a:r>
          </a:p>
        </p:txBody>
      </p:sp>
      <p:sp>
        <p:nvSpPr>
          <p:cNvPr id="7" name="Content Placeholder 6">
            <a:extLst>
              <a:ext uri="{FF2B5EF4-FFF2-40B4-BE49-F238E27FC236}">
                <a16:creationId xmlns:a16="http://schemas.microsoft.com/office/drawing/2014/main" id="{0CC2EA3F-ABB6-4E44-8659-5897526892F8}"/>
              </a:ext>
            </a:extLst>
          </p:cNvPr>
          <p:cNvSpPr>
            <a:spLocks noGrp="1"/>
          </p:cNvSpPr>
          <p:nvPr>
            <p:ph idx="1"/>
          </p:nvPr>
        </p:nvSpPr>
        <p:spPr>
          <a:xfrm>
            <a:off x="457200" y="1351207"/>
            <a:ext cx="8229600" cy="533400"/>
          </a:xfrm>
        </p:spPr>
        <p:txBody>
          <a:bodyPr/>
          <a:lstStyle/>
          <a:p>
            <a:pPr marL="0" indent="0">
              <a:buNone/>
            </a:pPr>
            <a:r>
              <a:rPr lang="en-US" dirty="0"/>
              <a:t>Use Accounts Receivable Program</a:t>
            </a:r>
          </a:p>
        </p:txBody>
      </p:sp>
      <p:sp>
        <p:nvSpPr>
          <p:cNvPr id="2" name="Rectangle 1"/>
          <p:cNvSpPr/>
          <p:nvPr/>
        </p:nvSpPr>
        <p:spPr>
          <a:xfrm>
            <a:off x="484031" y="5231502"/>
            <a:ext cx="8458200" cy="523220"/>
          </a:xfrm>
          <a:prstGeom prst="rect">
            <a:avLst/>
          </a:prstGeom>
        </p:spPr>
        <p:txBody>
          <a:bodyPr wrap="square">
            <a:spAutoFit/>
          </a:bodyPr>
          <a:lstStyle/>
          <a:p>
            <a:pPr lvl="0" algn="l" eaLnBrk="0" hangingPunct="0">
              <a:spcBef>
                <a:spcPct val="20000"/>
              </a:spcBef>
              <a:buClr>
                <a:srgbClr val="003366"/>
              </a:buClr>
              <a:buSzPct val="75000"/>
            </a:pPr>
            <a:r>
              <a:rPr lang="en-US" sz="2800" kern="0" dirty="0">
                <a:solidFill>
                  <a:srgbClr val="090E74"/>
                </a:solidFill>
                <a:effectLst>
                  <a:outerShdw blurRad="38100" dist="38100" dir="2700000" algn="tl">
                    <a:srgbClr val="FFFFFF"/>
                  </a:outerShdw>
                </a:effectLst>
                <a:latin typeface="Calibri" panose="020F0502020204030204"/>
                <a:cs typeface="+mn-cs"/>
              </a:rPr>
              <a:t>Continuously evaluate goals &amp; measure achievements</a:t>
            </a:r>
          </a:p>
        </p:txBody>
      </p:sp>
    </p:spTree>
    <p:extLst>
      <p:ext uri="{BB962C8B-B14F-4D97-AF65-F5344CB8AC3E}">
        <p14:creationId xmlns:p14="http://schemas.microsoft.com/office/powerpoint/2010/main" val="394612164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931107-5BE2-43B6-9C79-22170021AFAE}"/>
              </a:ext>
            </a:extLst>
          </p:cNvPr>
          <p:cNvSpPr>
            <a:spLocks noGrp="1"/>
          </p:cNvSpPr>
          <p:nvPr>
            <p:ph type="title"/>
          </p:nvPr>
        </p:nvSpPr>
        <p:spPr>
          <a:xfrm>
            <a:off x="914400" y="2514600"/>
            <a:ext cx="7315200" cy="1828800"/>
          </a:xfrm>
          <a:noFill/>
        </p:spPr>
        <p:txBody>
          <a:bodyPr anchor="ctr"/>
          <a:lstStyle/>
          <a:p>
            <a:r>
              <a:rPr lang="en-US" sz="4000" dirty="0"/>
              <a:t>Mission Possible:</a:t>
            </a:r>
            <a:br>
              <a:rPr lang="en-US" sz="4000" dirty="0"/>
            </a:br>
            <a:r>
              <a:rPr lang="en-US" sz="4000" dirty="0"/>
              <a:t>Optimizing Compliance Tools</a:t>
            </a:r>
          </a:p>
        </p:txBody>
      </p:sp>
      <p:pic>
        <p:nvPicPr>
          <p:cNvPr id="2" name="XAYhNHhxN0A">
            <a:hlinkClick r:id="" action="ppaction://media"/>
            <a:extLst>
              <a:ext uri="{FF2B5EF4-FFF2-40B4-BE49-F238E27FC236}">
                <a16:creationId xmlns:a16="http://schemas.microsoft.com/office/drawing/2014/main" id="{76326FE0-0D76-4573-A1B9-D38D86AEABE8}"/>
              </a:ext>
            </a:extLst>
          </p:cNvPr>
          <p:cNvPicPr>
            <a:picLocks noRot="1" noChangeAspect="1"/>
          </p:cNvPicPr>
          <p:nvPr>
            <a:videoFile r:link="rId1"/>
          </p:nvPr>
        </p:nvPicPr>
        <p:blipFill>
          <a:blip r:embed="rId4"/>
          <a:stretch>
            <a:fillRect/>
          </a:stretch>
        </p:blipFill>
        <p:spPr>
          <a:xfrm>
            <a:off x="152400" y="5562600"/>
            <a:ext cx="1143000" cy="857250"/>
          </a:xfrm>
          <a:prstGeom prst="rect">
            <a:avLst/>
          </a:prstGeom>
        </p:spPr>
      </p:pic>
    </p:spTree>
    <p:extLst>
      <p:ext uri="{BB962C8B-B14F-4D97-AF65-F5344CB8AC3E}">
        <p14:creationId xmlns:p14="http://schemas.microsoft.com/office/powerpoint/2010/main" val="9336750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14206"/>
            <a:ext cx="8077200" cy="828794"/>
          </a:xfrm>
          <a:noFill/>
        </p:spPr>
        <p:txBody>
          <a:bodyPr anchor="ctr"/>
          <a:lstStyle/>
          <a:p>
            <a:r>
              <a:rPr lang="en-US" sz="3000" dirty="0">
                <a:solidFill>
                  <a:schemeClr val="bg1"/>
                </a:solidFill>
                <a:effectLst/>
              </a:rPr>
              <a:t>Getting Started - Not Alone</a:t>
            </a:r>
          </a:p>
        </p:txBody>
      </p:sp>
      <p:pic>
        <p:nvPicPr>
          <p:cNvPr id="4" name="Picture 16" descr="C:\Users\dmurphy\AppData\Local\Microsoft\Windows\Temporary Internet Files\Content.IE5\8ZB3OGTT\01137_indebitato[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8974" y="1219200"/>
            <a:ext cx="2819400" cy="2895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2414" y="2002274"/>
            <a:ext cx="2938625" cy="400110"/>
          </a:xfrm>
          <a:prstGeom prst="rect">
            <a:avLst/>
          </a:prstGeom>
          <a:noFill/>
        </p:spPr>
        <p:txBody>
          <a:bodyPr wrap="none" rtlCol="0">
            <a:spAutoFit/>
          </a:bodyPr>
          <a:lstStyle/>
          <a:p>
            <a:r>
              <a:rPr lang="en-US" sz="2000" dirty="0"/>
              <a:t>We all started somewhere</a:t>
            </a:r>
          </a:p>
        </p:txBody>
      </p:sp>
      <p:sp>
        <p:nvSpPr>
          <p:cNvPr id="6" name="TextBox 5"/>
          <p:cNvSpPr txBox="1"/>
          <p:nvPr/>
        </p:nvSpPr>
        <p:spPr>
          <a:xfrm>
            <a:off x="5638461" y="2057400"/>
            <a:ext cx="2912977" cy="400110"/>
          </a:xfrm>
          <a:prstGeom prst="rect">
            <a:avLst/>
          </a:prstGeom>
          <a:noFill/>
        </p:spPr>
        <p:txBody>
          <a:bodyPr wrap="none" rtlCol="0">
            <a:spAutoFit/>
          </a:bodyPr>
          <a:lstStyle/>
          <a:p>
            <a:r>
              <a:rPr lang="en-US" sz="2000" dirty="0"/>
              <a:t>And we are never finished</a:t>
            </a:r>
          </a:p>
        </p:txBody>
      </p:sp>
      <p:sp>
        <p:nvSpPr>
          <p:cNvPr id="8" name="Rectangle 7"/>
          <p:cNvSpPr/>
          <p:nvPr/>
        </p:nvSpPr>
        <p:spPr>
          <a:xfrm>
            <a:off x="836785" y="4436986"/>
            <a:ext cx="7318029" cy="584775"/>
          </a:xfrm>
          <a:prstGeom prst="rect">
            <a:avLst/>
          </a:prstGeom>
          <a:noFill/>
        </p:spPr>
        <p:txBody>
          <a:bodyPr wrap="none" lIns="91440" tIns="45720" rIns="91440" bIns="45720">
            <a:spAutoFit/>
          </a:bodyPr>
          <a:lstStyle/>
          <a:p>
            <a:pPr algn="ctr"/>
            <a:r>
              <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Use Best Practices &amp; tools</a:t>
            </a:r>
          </a:p>
        </p:txBody>
      </p:sp>
    </p:spTree>
    <p:extLst>
      <p:ext uri="{BB962C8B-B14F-4D97-AF65-F5344CB8AC3E}">
        <p14:creationId xmlns:p14="http://schemas.microsoft.com/office/powerpoint/2010/main" val="252787604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C:\Users\dmurphy\AppData\Local\Microsoft\Windows\Temporary Internet Files\Content.IE5\591QF27C\person-helping-another-climb-a-ladd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4330" y="1293495"/>
            <a:ext cx="4304620" cy="42862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9E7A6BD-93DA-4D91-844F-EC61A3B5BC4C}"/>
              </a:ext>
            </a:extLst>
          </p:cNvPr>
          <p:cNvSpPr>
            <a:spLocks noGrp="1"/>
          </p:cNvSpPr>
          <p:nvPr>
            <p:ph type="title" idx="4294967295"/>
          </p:nvPr>
        </p:nvSpPr>
        <p:spPr>
          <a:xfrm>
            <a:off x="457200" y="237530"/>
            <a:ext cx="8077200" cy="903089"/>
          </a:xfrm>
          <a:noFill/>
        </p:spPr>
        <p:txBody>
          <a:bodyPr anchor="ctr">
            <a:normAutofit/>
          </a:bodyPr>
          <a:lstStyle/>
          <a:p>
            <a:r>
              <a:rPr lang="en-US" sz="3500" dirty="0">
                <a:solidFill>
                  <a:schemeClr val="bg1"/>
                </a:solidFill>
                <a:effectLst/>
              </a:rPr>
              <a:t>You Have Friends to Help!</a:t>
            </a:r>
          </a:p>
        </p:txBody>
      </p:sp>
      <p:sp>
        <p:nvSpPr>
          <p:cNvPr id="4" name="Rectangle 3"/>
          <p:cNvSpPr/>
          <p:nvPr/>
        </p:nvSpPr>
        <p:spPr>
          <a:xfrm>
            <a:off x="669680" y="4046220"/>
            <a:ext cx="1851790" cy="369332"/>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b="1" cap="all" spc="0" dirty="0">
                <a:ln w="0"/>
                <a:solidFill>
                  <a:srgbClr val="0070C0"/>
                </a:solidFill>
                <a:effectLst>
                  <a:reflection blurRad="12700" stA="50000" endPos="50000" dist="5000" dir="5400000" sy="-100000" rotWithShape="0"/>
                </a:effectLst>
              </a:rPr>
              <a:t>Palm Beach</a:t>
            </a:r>
          </a:p>
        </p:txBody>
      </p:sp>
      <p:sp>
        <p:nvSpPr>
          <p:cNvPr id="5" name="Rectangle 4"/>
          <p:cNvSpPr/>
          <p:nvPr/>
        </p:nvSpPr>
        <p:spPr>
          <a:xfrm>
            <a:off x="1159213" y="1334512"/>
            <a:ext cx="1281120" cy="369332"/>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b="1" cap="all" spc="0" dirty="0">
                <a:ln w="0"/>
                <a:solidFill>
                  <a:srgbClr val="0070C0"/>
                </a:solidFill>
                <a:effectLst>
                  <a:reflection blurRad="12700" stA="50000" endPos="50000" dist="5000" dir="5400000" sy="-100000" rotWithShape="0"/>
                </a:effectLst>
              </a:rPr>
              <a:t>Orange</a:t>
            </a:r>
          </a:p>
        </p:txBody>
      </p:sp>
      <p:sp>
        <p:nvSpPr>
          <p:cNvPr id="6" name="Rectangle 5"/>
          <p:cNvSpPr/>
          <p:nvPr/>
        </p:nvSpPr>
        <p:spPr>
          <a:xfrm>
            <a:off x="1354559" y="2678632"/>
            <a:ext cx="875561" cy="369332"/>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b="1" cap="all" spc="0" dirty="0">
                <a:ln w="0"/>
                <a:solidFill>
                  <a:srgbClr val="0070C0"/>
                </a:solidFill>
                <a:effectLst>
                  <a:reflection blurRad="12700" stA="50000" endPos="50000" dist="5000" dir="5400000" sy="-100000" rotWithShape="0"/>
                </a:effectLst>
              </a:rPr>
              <a:t>Polk</a:t>
            </a:r>
          </a:p>
        </p:txBody>
      </p:sp>
      <p:sp>
        <p:nvSpPr>
          <p:cNvPr id="7" name="Rectangle 6"/>
          <p:cNvSpPr/>
          <p:nvPr/>
        </p:nvSpPr>
        <p:spPr>
          <a:xfrm>
            <a:off x="607476" y="3328154"/>
            <a:ext cx="1858202" cy="369332"/>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b="1" cap="all" spc="0" dirty="0">
                <a:ln w="0"/>
                <a:solidFill>
                  <a:srgbClr val="0070C0"/>
                </a:solidFill>
                <a:effectLst>
                  <a:reflection blurRad="12700" stA="50000" endPos="50000" dist="5000" dir="5400000" sy="-100000" rotWithShape="0"/>
                </a:effectLst>
              </a:rPr>
              <a:t>Santa Rosa</a:t>
            </a:r>
          </a:p>
        </p:txBody>
      </p:sp>
      <p:sp>
        <p:nvSpPr>
          <p:cNvPr id="8" name="Rectangle 7"/>
          <p:cNvSpPr/>
          <p:nvPr/>
        </p:nvSpPr>
        <p:spPr>
          <a:xfrm>
            <a:off x="7606981" y="1376839"/>
            <a:ext cx="848310" cy="369332"/>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b="1" cap="all" spc="0" dirty="0">
                <a:ln w="0"/>
                <a:solidFill>
                  <a:srgbClr val="0070C0"/>
                </a:solidFill>
                <a:effectLst>
                  <a:reflection blurRad="12700" stA="50000" endPos="50000" dist="5000" dir="5400000" sy="-100000" rotWithShape="0"/>
                </a:effectLst>
              </a:rPr>
              <a:t>clay</a:t>
            </a:r>
          </a:p>
        </p:txBody>
      </p:sp>
      <p:sp>
        <p:nvSpPr>
          <p:cNvPr id="9" name="Rectangle 8"/>
          <p:cNvSpPr/>
          <p:nvPr/>
        </p:nvSpPr>
        <p:spPr>
          <a:xfrm>
            <a:off x="7308219" y="2077296"/>
            <a:ext cx="1471878" cy="369332"/>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b="1" cap="all" spc="0" dirty="0">
                <a:ln w="0"/>
                <a:solidFill>
                  <a:srgbClr val="0070C0"/>
                </a:solidFill>
                <a:effectLst>
                  <a:reflection blurRad="12700" stA="50000" endPos="50000" dist="5000" dir="5400000" sy="-100000" rotWithShape="0"/>
                </a:effectLst>
              </a:rPr>
              <a:t>Pinellas</a:t>
            </a:r>
          </a:p>
        </p:txBody>
      </p:sp>
      <p:sp>
        <p:nvSpPr>
          <p:cNvPr id="10" name="Rectangle 9"/>
          <p:cNvSpPr/>
          <p:nvPr/>
        </p:nvSpPr>
        <p:spPr>
          <a:xfrm>
            <a:off x="7654337" y="2795058"/>
            <a:ext cx="646331" cy="369332"/>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b="1" cap="all" spc="0" dirty="0">
                <a:ln w="0"/>
                <a:solidFill>
                  <a:srgbClr val="0070C0"/>
                </a:solidFill>
                <a:effectLst>
                  <a:reflection blurRad="12700" stA="50000" endPos="50000" dist="5000" dir="5400000" sy="-100000" rotWithShape="0"/>
                </a:effectLst>
              </a:rPr>
              <a:t>Lee</a:t>
            </a:r>
          </a:p>
        </p:txBody>
      </p:sp>
      <p:sp>
        <p:nvSpPr>
          <p:cNvPr id="11" name="Rectangle 10"/>
          <p:cNvSpPr/>
          <p:nvPr/>
        </p:nvSpPr>
        <p:spPr>
          <a:xfrm>
            <a:off x="7118950" y="4203614"/>
            <a:ext cx="1545616" cy="369332"/>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b="1" cap="all" spc="0" dirty="0">
                <a:ln w="0"/>
                <a:solidFill>
                  <a:srgbClr val="0070C0"/>
                </a:solidFill>
                <a:effectLst>
                  <a:reflection blurRad="12700" stA="50000" endPos="50000" dist="5000" dir="5400000" sy="-100000" rotWithShape="0"/>
                </a:effectLst>
              </a:rPr>
              <a:t>Seminole</a:t>
            </a:r>
          </a:p>
        </p:txBody>
      </p:sp>
      <p:sp>
        <p:nvSpPr>
          <p:cNvPr id="12" name="Rectangle 11"/>
          <p:cNvSpPr/>
          <p:nvPr/>
        </p:nvSpPr>
        <p:spPr>
          <a:xfrm>
            <a:off x="2728875" y="5486400"/>
            <a:ext cx="4600985" cy="323165"/>
          </a:xfrm>
          <a:prstGeom prst="rect">
            <a:avLst/>
          </a:prstGeom>
        </p:spPr>
        <p:txBody>
          <a:bodyPr wrap="square">
            <a:spAutoFit/>
          </a:bodyPr>
          <a:lstStyle/>
          <a:p>
            <a:pPr algn="ctr"/>
            <a:r>
              <a:rPr lang="en-US" sz="1500" b="1" dirty="0"/>
              <a:t>Collection Summit Panelists</a:t>
            </a:r>
          </a:p>
        </p:txBody>
      </p:sp>
      <p:sp>
        <p:nvSpPr>
          <p:cNvPr id="13" name="Rectangle 12"/>
          <p:cNvSpPr/>
          <p:nvPr/>
        </p:nvSpPr>
        <p:spPr>
          <a:xfrm>
            <a:off x="7460504" y="3458277"/>
            <a:ext cx="1167307" cy="369332"/>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b="1" cap="all" spc="0" dirty="0">
                <a:ln w="0"/>
                <a:solidFill>
                  <a:srgbClr val="0070C0"/>
                </a:solidFill>
                <a:effectLst>
                  <a:reflection blurRad="12700" stA="50000" endPos="50000" dist="5000" dir="5400000" sy="-100000" rotWithShape="0"/>
                </a:effectLst>
              </a:rPr>
              <a:t>Citrus</a:t>
            </a:r>
          </a:p>
        </p:txBody>
      </p:sp>
      <p:sp>
        <p:nvSpPr>
          <p:cNvPr id="14" name="Rectangle 13"/>
          <p:cNvSpPr/>
          <p:nvPr/>
        </p:nvSpPr>
        <p:spPr>
          <a:xfrm>
            <a:off x="1258378" y="2006572"/>
            <a:ext cx="1067921" cy="369332"/>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b="1" cap="all" spc="0" dirty="0">
                <a:ln w="0"/>
                <a:solidFill>
                  <a:srgbClr val="0070C0"/>
                </a:solidFill>
                <a:effectLst>
                  <a:reflection blurRad="12700" stA="50000" endPos="50000" dist="5000" dir="5400000" sy="-100000" rotWithShape="0"/>
                </a:effectLst>
              </a:rPr>
              <a:t>Duval</a:t>
            </a:r>
          </a:p>
        </p:txBody>
      </p:sp>
      <p:sp>
        <p:nvSpPr>
          <p:cNvPr id="15" name="Rectangle 14"/>
          <p:cNvSpPr/>
          <p:nvPr/>
        </p:nvSpPr>
        <p:spPr>
          <a:xfrm>
            <a:off x="902116" y="4764286"/>
            <a:ext cx="1619354" cy="369332"/>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b="1" cap="all" spc="0" dirty="0">
                <a:ln w="0"/>
                <a:solidFill>
                  <a:srgbClr val="0070C0"/>
                </a:solidFill>
                <a:effectLst>
                  <a:reflection blurRad="12700" stA="50000" endPos="50000" dist="5000" dir="5400000" sy="-100000" rotWithShape="0"/>
                </a:effectLst>
              </a:rPr>
              <a:t>Okaloosa</a:t>
            </a:r>
          </a:p>
        </p:txBody>
      </p:sp>
      <p:sp>
        <p:nvSpPr>
          <p:cNvPr id="16" name="Rectangle 15"/>
          <p:cNvSpPr/>
          <p:nvPr/>
        </p:nvSpPr>
        <p:spPr>
          <a:xfrm>
            <a:off x="7329860" y="4922312"/>
            <a:ext cx="1428596" cy="369332"/>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b="1" cap="all" spc="0" dirty="0">
                <a:ln w="0"/>
                <a:solidFill>
                  <a:srgbClr val="0070C0"/>
                </a:solidFill>
                <a:effectLst>
                  <a:reflection blurRad="12700" stA="50000" endPos="50000" dist="5000" dir="5400000" sy="-100000" rotWithShape="0"/>
                </a:effectLst>
              </a:rPr>
              <a:t>Brevard</a:t>
            </a:r>
          </a:p>
        </p:txBody>
      </p:sp>
    </p:spTree>
    <p:extLst>
      <p:ext uri="{BB962C8B-B14F-4D97-AF65-F5344CB8AC3E}">
        <p14:creationId xmlns:p14="http://schemas.microsoft.com/office/powerpoint/2010/main" val="1558110086"/>
      </p:ext>
    </p:extLst>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5607" name="Picture 7" descr="http://www.cayzu.com/wp-content/uploads/helpdesk2_smal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5395" y="1377845"/>
            <a:ext cx="5699760" cy="24223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78253" y="3886200"/>
            <a:ext cx="6739891" cy="1938992"/>
          </a:xfrm>
          <a:prstGeom prst="rect">
            <a:avLst/>
          </a:prstGeom>
          <a:solidFill>
            <a:schemeClr val="bg1"/>
          </a:solidFill>
          <a:ln w="25400">
            <a:solidFill>
              <a:srgbClr val="0070C0"/>
            </a:solidFill>
          </a:ln>
        </p:spPr>
        <p:txBody>
          <a:bodyPr wrap="square" rtlCol="0">
            <a:spAutoFit/>
          </a:bodyPr>
          <a:lstStyle/>
          <a:p>
            <a:pPr algn="ctr"/>
            <a:r>
              <a:rPr lang="en-US" sz="2400" b="1" dirty="0">
                <a:solidFill>
                  <a:srgbClr val="0070C0"/>
                </a:solidFill>
              </a:rPr>
              <a:t>Don Murphy</a:t>
            </a:r>
          </a:p>
          <a:p>
            <a:pPr algn="ctr"/>
            <a:r>
              <a:rPr lang="en-US" sz="2400" b="1" dirty="0">
                <a:solidFill>
                  <a:srgbClr val="0070C0"/>
                </a:solidFill>
              </a:rPr>
              <a:t>Chief Officer of Courts</a:t>
            </a:r>
          </a:p>
          <a:p>
            <a:pPr algn="ctr"/>
            <a:r>
              <a:rPr lang="en-US" sz="2400" b="1" dirty="0">
                <a:solidFill>
                  <a:srgbClr val="0070C0"/>
                </a:solidFill>
              </a:rPr>
              <a:t>Lee County Clerk of the Court</a:t>
            </a:r>
          </a:p>
          <a:p>
            <a:pPr algn="ctr"/>
            <a:r>
              <a:rPr lang="en-US" sz="2400" b="1" dirty="0">
                <a:solidFill>
                  <a:srgbClr val="0070C0"/>
                </a:solidFill>
              </a:rPr>
              <a:t>dmurphy@leeclerk.org</a:t>
            </a:r>
          </a:p>
          <a:p>
            <a:pPr algn="ctr"/>
            <a:r>
              <a:rPr lang="en-US" sz="2400" b="1" dirty="0">
                <a:solidFill>
                  <a:srgbClr val="0070C0"/>
                </a:solidFill>
              </a:rPr>
              <a:t>239-533-2633</a:t>
            </a:r>
          </a:p>
        </p:txBody>
      </p:sp>
      <p:pic>
        <p:nvPicPr>
          <p:cNvPr id="6" name="Picture 5" descr="LeeClerk_orgLogo_Doggett"/>
          <p:cNvPicPr/>
          <p:nvPr/>
        </p:nvPicPr>
        <p:blipFill>
          <a:blip r:embed="rId4" cstate="print"/>
          <a:srcRect/>
          <a:stretch>
            <a:fillRect/>
          </a:stretch>
        </p:blipFill>
        <p:spPr bwMode="auto">
          <a:xfrm>
            <a:off x="5502961" y="2362200"/>
            <a:ext cx="897839" cy="428756"/>
          </a:xfrm>
          <a:prstGeom prst="rect">
            <a:avLst/>
          </a:prstGeom>
          <a:solidFill>
            <a:schemeClr val="bg1"/>
          </a:solidFill>
          <a:ln w="9525">
            <a:noFill/>
            <a:miter lim="800000"/>
            <a:headEnd/>
            <a:tailEnd/>
          </a:ln>
        </p:spPr>
      </p:pic>
      <p:sp>
        <p:nvSpPr>
          <p:cNvPr id="7" name="Title 1">
            <a:extLst>
              <a:ext uri="{FF2B5EF4-FFF2-40B4-BE49-F238E27FC236}">
                <a16:creationId xmlns:a16="http://schemas.microsoft.com/office/drawing/2014/main" id="{1C70D8D8-CC13-4F75-99A5-DB8F981429CC}"/>
              </a:ext>
            </a:extLst>
          </p:cNvPr>
          <p:cNvSpPr>
            <a:spLocks noGrp="1"/>
          </p:cNvSpPr>
          <p:nvPr>
            <p:ph type="title" idx="4294967295"/>
          </p:nvPr>
        </p:nvSpPr>
        <p:spPr>
          <a:xfrm>
            <a:off x="457200" y="237530"/>
            <a:ext cx="8077200" cy="903089"/>
          </a:xfrm>
          <a:noFill/>
        </p:spPr>
        <p:txBody>
          <a:bodyPr anchor="ctr">
            <a:normAutofit fontScale="90000"/>
          </a:bodyPr>
          <a:lstStyle/>
          <a:p>
            <a:r>
              <a:rPr lang="en-US" dirty="0">
                <a:solidFill>
                  <a:schemeClr val="bg1"/>
                </a:solidFill>
                <a:effectLst/>
              </a:rPr>
              <a:t>Thank you!</a:t>
            </a:r>
          </a:p>
        </p:txBody>
      </p:sp>
    </p:spTree>
    <p:extLst>
      <p:ext uri="{BB962C8B-B14F-4D97-AF65-F5344CB8AC3E}">
        <p14:creationId xmlns:p14="http://schemas.microsoft.com/office/powerpoint/2010/main" val="1366523593"/>
      </p:ext>
    </p:extLst>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85800" y="304800"/>
            <a:ext cx="7620000" cy="838200"/>
          </a:xfrm>
          <a:noFill/>
        </p:spPr>
        <p:txBody>
          <a:bodyPr anchor="ctr"/>
          <a:lstStyle/>
          <a:p>
            <a:r>
              <a:rPr lang="en-US" sz="4400" dirty="0">
                <a:solidFill>
                  <a:schemeClr val="bg1"/>
                </a:solidFill>
              </a:rPr>
              <a:t>Questions?</a:t>
            </a:r>
          </a:p>
        </p:txBody>
      </p:sp>
      <p:pic>
        <p:nvPicPr>
          <p:cNvPr id="1027" name="Picture 3" descr="C:\Users\dmurphy\AppData\Local\Microsoft\Windows\Temporary Internet Files\Content.IE5\8ZB3OGTT\three_questions_small_business_health_insuarnc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3894" y="2133600"/>
            <a:ext cx="3603812" cy="3063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78778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931107-5BE2-43B6-9C79-22170021AFAE}"/>
              </a:ext>
            </a:extLst>
          </p:cNvPr>
          <p:cNvSpPr>
            <a:spLocks noGrp="1"/>
          </p:cNvSpPr>
          <p:nvPr>
            <p:ph type="title"/>
          </p:nvPr>
        </p:nvSpPr>
        <p:spPr>
          <a:xfrm>
            <a:off x="876300" y="1295400"/>
            <a:ext cx="7391400" cy="1517650"/>
          </a:xfrm>
          <a:noFill/>
        </p:spPr>
        <p:txBody>
          <a:bodyPr anchor="t"/>
          <a:lstStyle/>
          <a:p>
            <a:r>
              <a:rPr lang="en-US" sz="4000" dirty="0"/>
              <a:t>Mission Possible:</a:t>
            </a:r>
            <a:br>
              <a:rPr lang="en-US" sz="4000" dirty="0"/>
            </a:br>
            <a:r>
              <a:rPr lang="en-US" sz="4000" dirty="0"/>
              <a:t>Optimizing Compliance Tools</a:t>
            </a:r>
          </a:p>
        </p:txBody>
      </p:sp>
      <p:sp>
        <p:nvSpPr>
          <p:cNvPr id="2" name="TextBox 1">
            <a:extLst>
              <a:ext uri="{FF2B5EF4-FFF2-40B4-BE49-F238E27FC236}">
                <a16:creationId xmlns:a16="http://schemas.microsoft.com/office/drawing/2014/main" id="{A24445FD-D793-4EFB-A840-24E5603FBA23}"/>
              </a:ext>
            </a:extLst>
          </p:cNvPr>
          <p:cNvSpPr txBox="1"/>
          <p:nvPr/>
        </p:nvSpPr>
        <p:spPr>
          <a:xfrm>
            <a:off x="1828800" y="2959640"/>
            <a:ext cx="5486400" cy="938719"/>
          </a:xfrm>
          <a:prstGeom prst="rect">
            <a:avLst/>
          </a:prstGeom>
          <a:noFill/>
        </p:spPr>
        <p:txBody>
          <a:bodyPr wrap="square" rtlCol="0">
            <a:spAutoFit/>
          </a:bodyPr>
          <a:lstStyle/>
          <a:p>
            <a:pPr algn="ctr"/>
            <a:r>
              <a:rPr lang="en-US" sz="5500" b="1" dirty="0">
                <a:solidFill>
                  <a:srgbClr val="C00000"/>
                </a:solidFill>
                <a:latin typeface="Harrington" panose="04040505050A02020702" pitchFamily="82" charset="0"/>
              </a:rPr>
              <a:t>Lunch</a:t>
            </a:r>
            <a:endParaRPr lang="en-US" sz="5500" b="1" dirty="0">
              <a:solidFill>
                <a:srgbClr val="C00000"/>
              </a:solidFill>
              <a:latin typeface="French Script MT" panose="03020402040607040605" pitchFamily="66" charset="0"/>
            </a:endParaRPr>
          </a:p>
        </p:txBody>
      </p:sp>
    </p:spTree>
    <p:extLst>
      <p:ext uri="{BB962C8B-B14F-4D97-AF65-F5344CB8AC3E}">
        <p14:creationId xmlns:p14="http://schemas.microsoft.com/office/powerpoint/2010/main" val="276240210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931107-5BE2-43B6-9C79-22170021AFAE}"/>
              </a:ext>
            </a:extLst>
          </p:cNvPr>
          <p:cNvSpPr>
            <a:spLocks noGrp="1"/>
          </p:cNvSpPr>
          <p:nvPr>
            <p:ph type="title"/>
          </p:nvPr>
        </p:nvSpPr>
        <p:spPr>
          <a:xfrm>
            <a:off x="914400" y="2514600"/>
            <a:ext cx="7315200" cy="1828800"/>
          </a:xfrm>
          <a:noFill/>
        </p:spPr>
        <p:txBody>
          <a:bodyPr anchor="ctr"/>
          <a:lstStyle/>
          <a:p>
            <a:r>
              <a:rPr lang="en-US" sz="4000" dirty="0"/>
              <a:t>Mission Possible:</a:t>
            </a:r>
            <a:br>
              <a:rPr lang="en-US" sz="4000" dirty="0"/>
            </a:br>
            <a:r>
              <a:rPr lang="en-US" sz="4000" dirty="0"/>
              <a:t>Optimizing Compliance Tools</a:t>
            </a:r>
          </a:p>
        </p:txBody>
      </p:sp>
    </p:spTree>
    <p:extLst>
      <p:ext uri="{BB962C8B-B14F-4D97-AF65-F5344CB8AC3E}">
        <p14:creationId xmlns:p14="http://schemas.microsoft.com/office/powerpoint/2010/main" val="4665076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AE0BB-21FF-4996-B7D6-514FF0FEB8EF}"/>
              </a:ext>
            </a:extLst>
          </p:cNvPr>
          <p:cNvSpPr>
            <a:spLocks noGrp="1"/>
          </p:cNvSpPr>
          <p:nvPr>
            <p:ph type="title"/>
          </p:nvPr>
        </p:nvSpPr>
        <p:spPr>
          <a:xfrm>
            <a:off x="762000" y="1752600"/>
            <a:ext cx="7620000" cy="1066800"/>
          </a:xfrm>
          <a:noFill/>
        </p:spPr>
        <p:txBody>
          <a:bodyPr anchor="t"/>
          <a:lstStyle/>
          <a:p>
            <a:r>
              <a:rPr lang="en-US" dirty="0"/>
              <a:t>Tuesday, November 7</a:t>
            </a:r>
          </a:p>
        </p:txBody>
      </p:sp>
      <p:sp>
        <p:nvSpPr>
          <p:cNvPr id="3" name="Subtitle 2">
            <a:extLst>
              <a:ext uri="{FF2B5EF4-FFF2-40B4-BE49-F238E27FC236}">
                <a16:creationId xmlns:a16="http://schemas.microsoft.com/office/drawing/2014/main" id="{F9543721-3893-45FD-BA41-18599D17A993}"/>
              </a:ext>
            </a:extLst>
          </p:cNvPr>
          <p:cNvSpPr>
            <a:spLocks noGrp="1"/>
          </p:cNvSpPr>
          <p:nvPr>
            <p:ph type="body" sz="quarter" idx="1"/>
          </p:nvPr>
        </p:nvSpPr>
        <p:spPr>
          <a:xfrm>
            <a:off x="914400" y="2971800"/>
            <a:ext cx="7315200" cy="3200400"/>
          </a:xfrm>
        </p:spPr>
        <p:txBody>
          <a:bodyPr/>
          <a:lstStyle/>
          <a:p>
            <a:pPr algn="l"/>
            <a:r>
              <a:rPr lang="en-US" sz="1800" dirty="0"/>
              <a:t>9:00 a.m. – 9:15 a.m.		Welcome	</a:t>
            </a:r>
          </a:p>
          <a:p>
            <a:pPr algn="l"/>
            <a:r>
              <a:rPr lang="en-US" sz="1800" dirty="0"/>
              <a:t>9:15 a.m. – 10:30 a.m.	Recent Trends in the Nationwide Court 									Compliance Process</a:t>
            </a:r>
          </a:p>
          <a:p>
            <a:pPr algn="l"/>
            <a:r>
              <a:rPr lang="en-US" sz="1800" dirty="0"/>
              <a:t>10:30 a.m. – 10:45 a.m.	Break	</a:t>
            </a:r>
          </a:p>
          <a:p>
            <a:pPr algn="l"/>
            <a:r>
              <a:rPr lang="en-US" sz="1800" dirty="0"/>
              <a:t>10:45 a.m. – 12:00 p.m.	Blueprint to Compliance Improvement 	</a:t>
            </a:r>
          </a:p>
          <a:p>
            <a:pPr algn="l"/>
            <a:r>
              <a:rPr lang="en-US" sz="1800" dirty="0"/>
              <a:t>12:00 p.m. – 1:00 p.m.	Lunch	</a:t>
            </a:r>
          </a:p>
          <a:p>
            <a:pPr algn="l"/>
            <a:r>
              <a:rPr lang="en-US" sz="1800" dirty="0"/>
              <a:t>1:00 p.m. – 2:15 p.m.		Resolving Common Court Compliance Issues</a:t>
            </a:r>
          </a:p>
          <a:p>
            <a:pPr algn="l"/>
            <a:r>
              <a:rPr lang="en-US" sz="1800" dirty="0"/>
              <a:t>2:15 p.m. – 3:45 p.m.		In-House Compliance Programs	</a:t>
            </a:r>
          </a:p>
          <a:p>
            <a:pPr algn="l"/>
            <a:r>
              <a:rPr lang="en-US" sz="1800" dirty="0"/>
              <a:t>3:45 p.m. – 5:00 p.m.		Automating the Payment Process</a:t>
            </a:r>
          </a:p>
        </p:txBody>
      </p:sp>
    </p:spTree>
    <p:extLst>
      <p:ext uri="{BB962C8B-B14F-4D97-AF65-F5344CB8AC3E}">
        <p14:creationId xmlns:p14="http://schemas.microsoft.com/office/powerpoint/2010/main" val="337910638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931107-5BE2-43B6-9C79-22170021AFAE}"/>
              </a:ext>
            </a:extLst>
          </p:cNvPr>
          <p:cNvSpPr>
            <a:spLocks noGrp="1"/>
          </p:cNvSpPr>
          <p:nvPr>
            <p:ph type="title"/>
          </p:nvPr>
        </p:nvSpPr>
        <p:spPr>
          <a:xfrm>
            <a:off x="914400" y="2514600"/>
            <a:ext cx="7315200" cy="1828800"/>
          </a:xfrm>
          <a:noFill/>
        </p:spPr>
        <p:txBody>
          <a:bodyPr anchor="ctr"/>
          <a:lstStyle/>
          <a:p>
            <a:r>
              <a:rPr lang="en-US" sz="4000" dirty="0"/>
              <a:t>Mission Possible:</a:t>
            </a:r>
            <a:br>
              <a:rPr lang="en-US" sz="4000" dirty="0"/>
            </a:br>
            <a:r>
              <a:rPr lang="en-US" sz="4000" dirty="0"/>
              <a:t>Optimizing Compliance Tools</a:t>
            </a:r>
          </a:p>
        </p:txBody>
      </p:sp>
    </p:spTree>
    <p:extLst>
      <p:ext uri="{BB962C8B-B14F-4D97-AF65-F5344CB8AC3E}">
        <p14:creationId xmlns:p14="http://schemas.microsoft.com/office/powerpoint/2010/main" val="172417616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931107-5BE2-43B6-9C79-22170021AFAE}"/>
              </a:ext>
            </a:extLst>
          </p:cNvPr>
          <p:cNvSpPr>
            <a:spLocks noGrp="1"/>
          </p:cNvSpPr>
          <p:nvPr>
            <p:ph type="title"/>
          </p:nvPr>
        </p:nvSpPr>
        <p:spPr>
          <a:xfrm>
            <a:off x="457200" y="1295400"/>
            <a:ext cx="8229600" cy="1517650"/>
          </a:xfrm>
          <a:noFill/>
        </p:spPr>
        <p:txBody>
          <a:bodyPr anchor="t"/>
          <a:lstStyle/>
          <a:p>
            <a:r>
              <a:rPr lang="en-US" sz="4000" dirty="0"/>
              <a:t>Mission Possible:</a:t>
            </a:r>
            <a:br>
              <a:rPr lang="en-US" sz="4000" dirty="0"/>
            </a:br>
            <a:r>
              <a:rPr lang="en-US" sz="4000" dirty="0"/>
              <a:t>Optimizing Compliance Tools</a:t>
            </a:r>
          </a:p>
        </p:txBody>
      </p:sp>
      <p:sp>
        <p:nvSpPr>
          <p:cNvPr id="5" name="Subtitle 4">
            <a:extLst>
              <a:ext uri="{FF2B5EF4-FFF2-40B4-BE49-F238E27FC236}">
                <a16:creationId xmlns:a16="http://schemas.microsoft.com/office/drawing/2014/main" id="{4B686E34-98F3-4399-BDC5-6FBA57C27467}"/>
              </a:ext>
            </a:extLst>
          </p:cNvPr>
          <p:cNvSpPr>
            <a:spLocks noGrp="1"/>
          </p:cNvSpPr>
          <p:nvPr>
            <p:ph type="body" sz="quarter" idx="1"/>
          </p:nvPr>
        </p:nvSpPr>
        <p:spPr>
          <a:xfrm>
            <a:off x="895618" y="4343400"/>
            <a:ext cx="7391400" cy="1066800"/>
          </a:xfrm>
        </p:spPr>
        <p:txBody>
          <a:bodyPr/>
          <a:lstStyle/>
          <a:p>
            <a:r>
              <a:rPr lang="en-US" dirty="0"/>
              <a:t>The Honorable Tara Green, Clerk of Court</a:t>
            </a:r>
          </a:p>
          <a:p>
            <a:r>
              <a:rPr lang="en-US" dirty="0"/>
              <a:t>Clay County</a:t>
            </a:r>
          </a:p>
        </p:txBody>
      </p:sp>
      <p:sp>
        <p:nvSpPr>
          <p:cNvPr id="2" name="TextBox 1">
            <a:extLst>
              <a:ext uri="{FF2B5EF4-FFF2-40B4-BE49-F238E27FC236}">
                <a16:creationId xmlns:a16="http://schemas.microsoft.com/office/drawing/2014/main" id="{A24445FD-D793-4EFB-A840-24E5603FBA23}"/>
              </a:ext>
            </a:extLst>
          </p:cNvPr>
          <p:cNvSpPr txBox="1"/>
          <p:nvPr/>
        </p:nvSpPr>
        <p:spPr>
          <a:xfrm>
            <a:off x="1828800" y="2959640"/>
            <a:ext cx="5486400" cy="938719"/>
          </a:xfrm>
          <a:prstGeom prst="rect">
            <a:avLst/>
          </a:prstGeom>
          <a:noFill/>
        </p:spPr>
        <p:txBody>
          <a:bodyPr wrap="square" rtlCol="0">
            <a:spAutoFit/>
          </a:bodyPr>
          <a:lstStyle/>
          <a:p>
            <a:pPr algn="ctr"/>
            <a:r>
              <a:rPr lang="en-US" sz="5500" b="1" dirty="0">
                <a:solidFill>
                  <a:srgbClr val="C00000"/>
                </a:solidFill>
                <a:latin typeface="Harrington" panose="04040505050A02020702" pitchFamily="82" charset="0"/>
              </a:rPr>
              <a:t>Welcome</a:t>
            </a:r>
            <a:r>
              <a:rPr lang="en-US" sz="5500" b="1" dirty="0">
                <a:solidFill>
                  <a:srgbClr val="C00000"/>
                </a:solidFill>
                <a:latin typeface="French Script MT" panose="03020402040607040605" pitchFamily="66" charset="0"/>
              </a:rPr>
              <a:t>!</a:t>
            </a:r>
          </a:p>
        </p:txBody>
      </p:sp>
    </p:spTree>
    <p:extLst>
      <p:ext uri="{BB962C8B-B14F-4D97-AF65-F5344CB8AC3E}">
        <p14:creationId xmlns:p14="http://schemas.microsoft.com/office/powerpoint/2010/main" val="27196103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931107-5BE2-43B6-9C79-22170021AFAE}"/>
              </a:ext>
            </a:extLst>
          </p:cNvPr>
          <p:cNvSpPr>
            <a:spLocks noGrp="1"/>
          </p:cNvSpPr>
          <p:nvPr>
            <p:ph type="title"/>
          </p:nvPr>
        </p:nvSpPr>
        <p:spPr>
          <a:xfrm>
            <a:off x="914400" y="2514600"/>
            <a:ext cx="7315200" cy="1828800"/>
          </a:xfrm>
          <a:noFill/>
        </p:spPr>
        <p:txBody>
          <a:bodyPr anchor="ctr"/>
          <a:lstStyle/>
          <a:p>
            <a:r>
              <a:rPr lang="en-US" sz="4000" dirty="0"/>
              <a:t>Mission Possible:</a:t>
            </a:r>
            <a:br>
              <a:rPr lang="en-US" sz="4000" dirty="0"/>
            </a:br>
            <a:r>
              <a:rPr lang="en-US" sz="4000" dirty="0"/>
              <a:t>Optimizing Compliance Tools</a:t>
            </a:r>
          </a:p>
        </p:txBody>
      </p:sp>
    </p:spTree>
    <p:extLst>
      <p:ext uri="{BB962C8B-B14F-4D97-AF65-F5344CB8AC3E}">
        <p14:creationId xmlns:p14="http://schemas.microsoft.com/office/powerpoint/2010/main" val="218237322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931107-5BE2-43B6-9C79-22170021AFAE}"/>
              </a:ext>
            </a:extLst>
          </p:cNvPr>
          <p:cNvSpPr>
            <a:spLocks noGrp="1"/>
          </p:cNvSpPr>
          <p:nvPr>
            <p:ph type="title"/>
          </p:nvPr>
        </p:nvSpPr>
        <p:spPr>
          <a:xfrm>
            <a:off x="914400" y="2514600"/>
            <a:ext cx="7315200" cy="1828800"/>
          </a:xfrm>
          <a:noFill/>
        </p:spPr>
        <p:txBody>
          <a:bodyPr anchor="ctr"/>
          <a:lstStyle/>
          <a:p>
            <a:r>
              <a:rPr lang="en-US" sz="4000" dirty="0"/>
              <a:t>Mission Possible:</a:t>
            </a:r>
            <a:br>
              <a:rPr lang="en-US" sz="4000" dirty="0"/>
            </a:br>
            <a:r>
              <a:rPr lang="en-US" sz="4000" dirty="0"/>
              <a:t>Optimizing Compliance Tools</a:t>
            </a:r>
          </a:p>
        </p:txBody>
      </p:sp>
    </p:spTree>
    <p:extLst>
      <p:ext uri="{BB962C8B-B14F-4D97-AF65-F5344CB8AC3E}">
        <p14:creationId xmlns:p14="http://schemas.microsoft.com/office/powerpoint/2010/main" val="372264523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04800" y="1752600"/>
            <a:ext cx="8534400" cy="1517650"/>
          </a:xfrm>
          <a:noFill/>
        </p:spPr>
        <p:txBody>
          <a:bodyPr anchor="t">
            <a:normAutofit/>
          </a:bodyPr>
          <a:lstStyle/>
          <a:p>
            <a:r>
              <a:rPr lang="en-US" sz="4400" b="1" dirty="0">
                <a:solidFill>
                  <a:srgbClr val="090E74"/>
                </a:solidFill>
              </a:rPr>
              <a:t>Blueprint to Compliance Improvement</a:t>
            </a:r>
          </a:p>
        </p:txBody>
      </p:sp>
      <p:sp>
        <p:nvSpPr>
          <p:cNvPr id="6" name="Subtitle 5"/>
          <p:cNvSpPr>
            <a:spLocks noGrp="1"/>
          </p:cNvSpPr>
          <p:nvPr>
            <p:ph type="body" sz="quarter" idx="1"/>
          </p:nvPr>
        </p:nvSpPr>
        <p:spPr>
          <a:xfrm>
            <a:off x="914400" y="3447916"/>
            <a:ext cx="7315200" cy="1225550"/>
          </a:xfrm>
        </p:spPr>
        <p:txBody>
          <a:bodyPr/>
          <a:lstStyle/>
          <a:p>
            <a:r>
              <a:rPr lang="en-US" sz="2500" dirty="0"/>
              <a:t>Don Murphy, Chief Officer of Courts</a:t>
            </a:r>
          </a:p>
          <a:p>
            <a:r>
              <a:rPr lang="en-US" sz="2500" dirty="0"/>
              <a:t>Lee County Clerk of Court</a:t>
            </a:r>
          </a:p>
        </p:txBody>
      </p:sp>
      <p:pic>
        <p:nvPicPr>
          <p:cNvPr id="1027" name="Picture 3" descr="C:\Users\dmurphy\AppData\Local\Microsoft\Windows\Temporary Internet Files\Content.IE5\591QF27C\blueprints2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495800"/>
            <a:ext cx="8458200" cy="1822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53508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3450" y="304800"/>
            <a:ext cx="8293350" cy="838200"/>
          </a:xfrm>
          <a:noFill/>
        </p:spPr>
        <p:txBody>
          <a:bodyPr anchor="ctr"/>
          <a:lstStyle/>
          <a:p>
            <a:pPr algn="ctr"/>
            <a:r>
              <a:rPr lang="en-US" sz="3500" dirty="0">
                <a:solidFill>
                  <a:schemeClr val="bg1"/>
                </a:solidFill>
                <a:effectLst/>
              </a:rPr>
              <a:t>Why Collect?</a:t>
            </a:r>
          </a:p>
        </p:txBody>
      </p:sp>
      <p:pic>
        <p:nvPicPr>
          <p:cNvPr id="2066" name="Picture 18" descr="C:\Users\dmurphy\AppData\Local\Microsoft\Windows\Temporary Internet Files\Content.IE5\X9ZIGKUZ\Arch2O-Sue-Scheff-0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286162"/>
            <a:ext cx="2699983" cy="47604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 y="1447800"/>
            <a:ext cx="5486400" cy="4185761"/>
          </a:xfrm>
          <a:prstGeom prst="rect">
            <a:avLst/>
          </a:prstGeom>
          <a:solidFill>
            <a:schemeClr val="bg1"/>
          </a:solidFill>
        </p:spPr>
        <p:txBody>
          <a:bodyPr wrap="square" rtlCol="0">
            <a:spAutoFit/>
          </a:bodyPr>
          <a:lstStyle/>
          <a:p>
            <a:r>
              <a:rPr lang="en-US" sz="1400" b="1" dirty="0"/>
              <a:t>REQUIRED CLERK STATUTORY DUTY</a:t>
            </a:r>
          </a:p>
          <a:p>
            <a:r>
              <a:rPr lang="en-US" sz="1400" dirty="0"/>
              <a:t>Florida Statute 928.30 </a:t>
            </a:r>
            <a:r>
              <a:rPr lang="en-US" sz="1400" i="1" dirty="0"/>
              <a:t>(9) The clerk of the court </a:t>
            </a:r>
            <a:r>
              <a:rPr lang="en-US" sz="1400" b="1" i="1" u="sng" dirty="0"/>
              <a:t>shall</a:t>
            </a:r>
            <a:r>
              <a:rPr lang="en-US" sz="1400" i="1" dirty="0"/>
              <a:t> enforce, satisfy, compromise, settle, subordinate, release, or otherwise dispose of any debts or liens imposed and collected under this section in the same manner as prescribed in s. 938.29(3).</a:t>
            </a:r>
            <a:endParaRPr lang="en-US" sz="1400" dirty="0"/>
          </a:p>
          <a:p>
            <a:endParaRPr lang="en-US" sz="1400" dirty="0"/>
          </a:p>
          <a:p>
            <a:endParaRPr lang="en-US" sz="1400" dirty="0"/>
          </a:p>
          <a:p>
            <a:r>
              <a:rPr lang="en-US" sz="1400" b="1" dirty="0"/>
              <a:t>ENFORCEMENT OF  COURT ORDERED SANCTION </a:t>
            </a:r>
            <a:r>
              <a:rPr lang="en-US" sz="1400" dirty="0"/>
              <a:t>Facilitates compliance with judicial orders</a:t>
            </a:r>
          </a:p>
          <a:p>
            <a:endParaRPr lang="en-US" sz="1400" dirty="0"/>
          </a:p>
          <a:p>
            <a:endParaRPr lang="en-US" sz="1400" dirty="0"/>
          </a:p>
          <a:p>
            <a:r>
              <a:rPr lang="en-US" sz="1400" b="1" dirty="0"/>
              <a:t>PROVIDES CLERK REVENUE OPPORTUNITY</a:t>
            </a:r>
          </a:p>
          <a:p>
            <a:r>
              <a:rPr lang="en-US" sz="1400" dirty="0"/>
              <a:t>2015/16- Statewide County Criminal 	</a:t>
            </a:r>
          </a:p>
          <a:p>
            <a:r>
              <a:rPr lang="en-US" sz="1400" dirty="0"/>
              <a:t>Total Assessed		$ 189,288,807</a:t>
            </a:r>
          </a:p>
          <a:p>
            <a:r>
              <a:rPr lang="en-US" sz="1400" dirty="0"/>
              <a:t>Total Collections		$ 130,330,485</a:t>
            </a:r>
          </a:p>
          <a:p>
            <a:endParaRPr lang="en-US" sz="1400" dirty="0"/>
          </a:p>
          <a:p>
            <a:endParaRPr lang="en-US" sz="1400" dirty="0"/>
          </a:p>
          <a:p>
            <a:r>
              <a:rPr lang="en-US" sz="1400" b="1" dirty="0"/>
              <a:t>1% increase in Collections</a:t>
            </a:r>
            <a:r>
              <a:rPr lang="en-US" sz="1400" dirty="0"/>
              <a:t>	</a:t>
            </a:r>
            <a:r>
              <a:rPr lang="en-US" sz="1400" b="1" dirty="0"/>
              <a:t>$   1.3 million dollars</a:t>
            </a:r>
            <a:endParaRPr lang="en-US" sz="1400" dirty="0"/>
          </a:p>
        </p:txBody>
      </p:sp>
    </p:spTree>
    <p:extLst>
      <p:ext uri="{BB962C8B-B14F-4D97-AF65-F5344CB8AC3E}">
        <p14:creationId xmlns:p14="http://schemas.microsoft.com/office/powerpoint/2010/main" val="189414474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CCOC BG1">
  <a:themeElements>
    <a:clrScheme name="Custom 1">
      <a:dk1>
        <a:srgbClr val="090E74"/>
      </a:dk1>
      <a:lt1>
        <a:srgbClr val="FFFFFF"/>
      </a:lt1>
      <a:dk2>
        <a:srgbClr val="090E74"/>
      </a:dk2>
      <a:lt2>
        <a:srgbClr val="FFFFFF"/>
      </a:lt2>
      <a:accent1>
        <a:srgbClr val="0365C0"/>
      </a:accent1>
      <a:accent2>
        <a:srgbClr val="00882B"/>
      </a:accent2>
      <a:accent3>
        <a:srgbClr val="DCBD23"/>
      </a:accent3>
      <a:accent4>
        <a:srgbClr val="DE6A10"/>
      </a:accent4>
      <a:accent5>
        <a:srgbClr val="C82506"/>
      </a:accent5>
      <a:accent6>
        <a:srgbClr val="773F9B"/>
      </a:accent6>
      <a:hlink>
        <a:srgbClr val="C00000"/>
      </a:hlink>
      <a:folHlink>
        <a:srgbClr val="FF0000"/>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CCOC BG1" id="{016775D6-BB03-4006-979F-16E714F91E65}" vid="{31266C5F-74FC-41DB-A69F-8AD57C52F5A2}"/>
    </a:ext>
  </a:extLst>
</a:theme>
</file>

<file path=ppt/theme/theme2.xml><?xml version="1.0" encoding="utf-8"?>
<a:theme xmlns:a="http://schemas.openxmlformats.org/drawingml/2006/main" name="1_CCOC BG1">
  <a:themeElements>
    <a:clrScheme name="Custom 1">
      <a:dk1>
        <a:srgbClr val="090E74"/>
      </a:dk1>
      <a:lt1>
        <a:srgbClr val="FFFFFF"/>
      </a:lt1>
      <a:dk2>
        <a:srgbClr val="090E74"/>
      </a:dk2>
      <a:lt2>
        <a:srgbClr val="FFFFFF"/>
      </a:lt2>
      <a:accent1>
        <a:srgbClr val="0365C0"/>
      </a:accent1>
      <a:accent2>
        <a:srgbClr val="00882B"/>
      </a:accent2>
      <a:accent3>
        <a:srgbClr val="DCBD23"/>
      </a:accent3>
      <a:accent4>
        <a:srgbClr val="DE6A10"/>
      </a:accent4>
      <a:accent5>
        <a:srgbClr val="C82506"/>
      </a:accent5>
      <a:accent6>
        <a:srgbClr val="773F9B"/>
      </a:accent6>
      <a:hlink>
        <a:srgbClr val="C00000"/>
      </a:hlink>
      <a:folHlink>
        <a:srgbClr val="FF0000"/>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CCOC BG1" id="{016775D6-BB03-4006-979F-16E714F91E65}" vid="{31266C5F-74FC-41DB-A69F-8AD57C52F5A2}"/>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CCOC BG1</Template>
  <TotalTime>0</TotalTime>
  <Words>663</Words>
  <Application>Microsoft Office PowerPoint</Application>
  <PresentationFormat>On-screen Show (4:3)</PresentationFormat>
  <Paragraphs>125</Paragraphs>
  <Slides>25</Slides>
  <Notes>3</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Calibri</vt:lpstr>
      <vt:lpstr>Courier New</vt:lpstr>
      <vt:lpstr>French Script MT</vt:lpstr>
      <vt:lpstr>Harrington</vt:lpstr>
      <vt:lpstr>Helvetica Light</vt:lpstr>
      <vt:lpstr>CCOC BG1</vt:lpstr>
      <vt:lpstr>1_CCOC BG1</vt:lpstr>
      <vt:lpstr>Mission Possible: Optimizing Compliance Tools</vt:lpstr>
      <vt:lpstr>Mission Possible: Optimizing Compliance Tools</vt:lpstr>
      <vt:lpstr>Tuesday, November 7</vt:lpstr>
      <vt:lpstr>Mission Possible: Optimizing Compliance Tools</vt:lpstr>
      <vt:lpstr>Mission Possible: Optimizing Compliance Tools</vt:lpstr>
      <vt:lpstr>Mission Possible: Optimizing Compliance Tools</vt:lpstr>
      <vt:lpstr>Mission Possible: Optimizing Compliance Tools</vt:lpstr>
      <vt:lpstr>Blueprint to Compliance Improvement</vt:lpstr>
      <vt:lpstr>Why Collect?</vt:lpstr>
      <vt:lpstr>PowerPoint Presentation</vt:lpstr>
      <vt:lpstr>How? Communicate with all</vt:lpstr>
      <vt:lpstr>How? Create Flexible Plans - Modify as needed</vt:lpstr>
      <vt:lpstr>Competing directives - Payment Plans</vt:lpstr>
      <vt:lpstr>Competing directives - Payment Plans</vt:lpstr>
      <vt:lpstr>How? Use all Enforcement Tools</vt:lpstr>
      <vt:lpstr>How? Use Collections Firms &amp; Negotiate</vt:lpstr>
      <vt:lpstr>PowerPoint Presentation</vt:lpstr>
      <vt:lpstr>PowerPoint Presentation</vt:lpstr>
      <vt:lpstr>How? Track &amp; Measure Achievements</vt:lpstr>
      <vt:lpstr>Getting Started - Not Alone</vt:lpstr>
      <vt:lpstr>You Have Friends to Help!</vt:lpstr>
      <vt:lpstr>Thank you!</vt:lpstr>
      <vt:lpstr>Questions?</vt:lpstr>
      <vt:lpstr>Mission Possible: Optimizing Compliance Tools</vt:lpstr>
      <vt:lpstr>Mission Possible: Optimizing Compliance Tools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2017-01-06T05:16:13Z</dcterms:created>
  <dcterms:modified xsi:type="dcterms:W3CDTF">2017-11-05T02:05:42Z</dcterms:modified>
</cp:coreProperties>
</file>